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78" r:id="rId3"/>
    <p:sldId id="511" r:id="rId4"/>
    <p:sldId id="510" r:id="rId5"/>
    <p:sldId id="401" r:id="rId6"/>
    <p:sldId id="390" r:id="rId7"/>
    <p:sldId id="444" r:id="rId8"/>
    <p:sldId id="352" r:id="rId9"/>
    <p:sldId id="349" r:id="rId10"/>
    <p:sldId id="350" r:id="rId11"/>
    <p:sldId id="351" r:id="rId12"/>
    <p:sldId id="398" r:id="rId13"/>
    <p:sldId id="308" r:id="rId14"/>
    <p:sldId id="445" r:id="rId15"/>
    <p:sldId id="452" r:id="rId16"/>
    <p:sldId id="451" r:id="rId17"/>
    <p:sldId id="446" r:id="rId18"/>
    <p:sldId id="447" r:id="rId19"/>
    <p:sldId id="479" r:id="rId20"/>
    <p:sldId id="480" r:id="rId21"/>
    <p:sldId id="474" r:id="rId22"/>
    <p:sldId id="476" r:id="rId23"/>
    <p:sldId id="477" r:id="rId24"/>
    <p:sldId id="509" r:id="rId25"/>
    <p:sldId id="393" r:id="rId26"/>
    <p:sldId id="506" r:id="rId27"/>
    <p:sldId id="258" r:id="rId28"/>
    <p:sldId id="400" r:id="rId29"/>
    <p:sldId id="266" r:id="rId30"/>
    <p:sldId id="322" r:id="rId31"/>
    <p:sldId id="328" r:id="rId32"/>
    <p:sldId id="329" r:id="rId33"/>
    <p:sldId id="403" r:id="rId34"/>
    <p:sldId id="455" r:id="rId35"/>
    <p:sldId id="404" r:id="rId36"/>
    <p:sldId id="406" r:id="rId37"/>
    <p:sldId id="448" r:id="rId38"/>
    <p:sldId id="449" r:id="rId39"/>
    <p:sldId id="405" r:id="rId40"/>
    <p:sldId id="407" r:id="rId41"/>
    <p:sldId id="460" r:id="rId42"/>
    <p:sldId id="456" r:id="rId43"/>
    <p:sldId id="457" r:id="rId44"/>
    <p:sldId id="411" r:id="rId45"/>
    <p:sldId id="412" r:id="rId46"/>
    <p:sldId id="413" r:id="rId47"/>
    <p:sldId id="414" r:id="rId48"/>
    <p:sldId id="415" r:id="rId49"/>
    <p:sldId id="428" r:id="rId50"/>
    <p:sldId id="416" r:id="rId51"/>
    <p:sldId id="417" r:id="rId52"/>
    <p:sldId id="418" r:id="rId53"/>
    <p:sldId id="419" r:id="rId54"/>
    <p:sldId id="420" r:id="rId55"/>
    <p:sldId id="421" r:id="rId56"/>
    <p:sldId id="422" r:id="rId57"/>
    <p:sldId id="458" r:id="rId58"/>
    <p:sldId id="459" r:id="rId59"/>
    <p:sldId id="453" r:id="rId60"/>
    <p:sldId id="454" r:id="rId61"/>
    <p:sldId id="424" r:id="rId62"/>
    <p:sldId id="425" r:id="rId63"/>
    <p:sldId id="426" r:id="rId64"/>
    <p:sldId id="259" r:id="rId65"/>
    <p:sldId id="260" r:id="rId66"/>
    <p:sldId id="261" r:id="rId67"/>
    <p:sldId id="310" r:id="rId68"/>
    <p:sldId id="262" r:id="rId69"/>
    <p:sldId id="309" r:id="rId70"/>
    <p:sldId id="265" r:id="rId71"/>
    <p:sldId id="399" r:id="rId72"/>
    <p:sldId id="394" r:id="rId73"/>
    <p:sldId id="423" r:id="rId74"/>
    <p:sldId id="358" r:id="rId75"/>
    <p:sldId id="359" r:id="rId76"/>
    <p:sldId id="263" r:id="rId77"/>
    <p:sldId id="293" r:id="rId78"/>
    <p:sldId id="507" r:id="rId79"/>
    <p:sldId id="274" r:id="rId80"/>
    <p:sldId id="347" r:id="rId81"/>
    <p:sldId id="461" r:id="rId82"/>
    <p:sldId id="275" r:id="rId83"/>
    <p:sldId id="276" r:id="rId84"/>
    <p:sldId id="277" r:id="rId85"/>
    <p:sldId id="361" r:id="rId86"/>
    <p:sldId id="395" r:id="rId87"/>
    <p:sldId id="362" r:id="rId88"/>
    <p:sldId id="377" r:id="rId89"/>
    <p:sldId id="279" r:id="rId90"/>
    <p:sldId id="427" r:id="rId91"/>
    <p:sldId id="318" r:id="rId92"/>
    <p:sldId id="319" r:id="rId93"/>
    <p:sldId id="385" r:id="rId94"/>
    <p:sldId id="282" r:id="rId95"/>
    <p:sldId id="283" r:id="rId96"/>
    <p:sldId id="284" r:id="rId97"/>
    <p:sldId id="285" r:id="rId98"/>
    <p:sldId id="286" r:id="rId99"/>
    <p:sldId id="431" r:id="rId100"/>
    <p:sldId id="287" r:id="rId101"/>
    <p:sldId id="288" r:id="rId102"/>
    <p:sldId id="289" r:id="rId103"/>
    <p:sldId id="290" r:id="rId104"/>
    <p:sldId id="291" r:id="rId105"/>
    <p:sldId id="292" r:id="rId106"/>
    <p:sldId id="450" r:id="rId107"/>
    <p:sldId id="360" r:id="rId108"/>
    <p:sldId id="294" r:id="rId109"/>
    <p:sldId id="508" r:id="rId110"/>
    <p:sldId id="369" r:id="rId111"/>
    <p:sldId id="434" r:id="rId112"/>
    <p:sldId id="370" r:id="rId113"/>
    <p:sldId id="363" r:id="rId114"/>
    <p:sldId id="298" r:id="rId115"/>
    <p:sldId id="378" r:id="rId116"/>
    <p:sldId id="365" r:id="rId117"/>
    <p:sldId id="435" r:id="rId118"/>
    <p:sldId id="436" r:id="rId119"/>
    <p:sldId id="372" r:id="rId120"/>
    <p:sldId id="374" r:id="rId121"/>
    <p:sldId id="384" r:id="rId122"/>
    <p:sldId id="498" r:id="rId123"/>
    <p:sldId id="500" r:id="rId124"/>
    <p:sldId id="300" r:id="rId125"/>
    <p:sldId id="432" r:id="rId126"/>
    <p:sldId id="481" r:id="rId127"/>
    <p:sldId id="482" r:id="rId128"/>
    <p:sldId id="483" r:id="rId129"/>
    <p:sldId id="484" r:id="rId130"/>
    <p:sldId id="485" r:id="rId131"/>
    <p:sldId id="486" r:id="rId132"/>
    <p:sldId id="487" r:id="rId133"/>
    <p:sldId id="488" r:id="rId134"/>
    <p:sldId id="366" r:id="rId135"/>
    <p:sldId id="437" r:id="rId136"/>
    <p:sldId id="443" r:id="rId137"/>
    <p:sldId id="490" r:id="rId138"/>
    <p:sldId id="439" r:id="rId139"/>
    <p:sldId id="491" r:id="rId140"/>
    <p:sldId id="376" r:id="rId141"/>
    <p:sldId id="440" r:id="rId142"/>
    <p:sldId id="492" r:id="rId143"/>
    <p:sldId id="389" r:id="rId144"/>
    <p:sldId id="493" r:id="rId145"/>
    <p:sldId id="503" r:id="rId146"/>
    <p:sldId id="441" r:id="rId147"/>
    <p:sldId id="494" r:id="rId148"/>
    <p:sldId id="501" r:id="rId149"/>
    <p:sldId id="469" r:id="rId150"/>
    <p:sldId id="470" r:id="rId151"/>
    <p:sldId id="505" r:id="rId152"/>
    <p:sldId id="471" r:id="rId153"/>
    <p:sldId id="472" r:id="rId154"/>
    <p:sldId id="495" r:id="rId155"/>
    <p:sldId id="496" r:id="rId1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92" autoAdjust="0"/>
    <p:restoredTop sz="94660"/>
  </p:normalViewPr>
  <p:slideViewPr>
    <p:cSldViewPr snapToGrid="0">
      <p:cViewPr varScale="1">
        <p:scale>
          <a:sx n="114" d="100"/>
          <a:sy n="114" d="100"/>
        </p:scale>
        <p:origin x="760" y="17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21-07-05T05:40:22.231"/>
    </inkml:context>
    <inkml:brush xml:id="br0">
      <inkml:brushProperty name="width" value="0.05292" units="cm"/>
      <inkml:brushProperty name="height" value="0.05292" units="cm"/>
      <inkml:brushProperty name="color" value="#FF0000"/>
    </inkml:brush>
  </inkml:definitions>
  <inkml:trace contextRef="#ctx0" brushRef="#br0">27236 9500 0,'-25'0'109,"0"0"-93,0 0-16,0 0 31,25-25-15,-24 25-16,-1 0 15,0 0 1,0 0-16,0 0 16,0-24-16,1 24 15,-1 0-15,0 0 16,-25 0-16,26 0 16,-1 0-16,0 0 15,0 0-15,0 0 16,1 0-16,-1 0 15,0 0 1,0 0-16,0 0 16,1 0-16,-1 0 15,-25 0-15,25 0 16,1 0-16,-1 0 16,0 0-16,0 0 15,0 0-15,1 0 16,-1 0-16,-25 0 15,25 0-15,1 0 16,-1 0-16,0 0 16,0 0-16,0 0 15,-24 24-15,24-24 16,0 0 0,0 0-16,1 25 15,-1 0 1,0 0-1,0-25 1,0 0 0,25 25 15,-25-1-31,25 1 31,0 0-31,0 0 16,0 0-16,0-1 15,0 1 1,0 0-16,0 0 16,0 0-16,0-1 15,0 1-15,0 50 16,0-26 0,0-24-16,0 0 15,0 0 1,25-25-1,-25 25-15,25-1 16,0 1-16,-25 0 16,25-25-16,0 25 15,-1 0 1,1-1-16,0 1 16,25-25-1,-26 25-15,1-25 16,0 25-16,0-25 15,24 0-15,-24 25 16,0-25-16,0 24 16,0-24-16,-1 0 15,1 0 1,25 0-16,-25 0 16,-1 0-16,1 25 15,25-25-15,-25 0 16,-1 0-16,51 0 15,-50 0-15,-1 0 16,1 0-16,25 0 16,-25 0-16,-1 0 15,1 0-15,25 0 16,-25 0-16,24 0 16,-24-25-16,50 25 15,-51-24-15,1-1 16,0 0-16,0 25 15,0-25-15,-1 0 16,1 25-16,0-24 16,0-1-16,0 25 15,-1-25-15,-24 0 16,25 0 0,0 25-16,-25-24 15,25-1-15,-25 0 16,0 0-1,25 0 1,-25 0 0,24 1-16,-24-1 15,0 0 17,-24 25-32,24-25 15,0 0 1,0 1-1,0-1 1,0 0-16,-25 25 16,25-25-16,-25 0 15,25 1 1,-25 24 0,25-25-1,-25 25 32,25-50-31,0 25-1,-24 25-15,24-24 16,-25 24-16,0-25 16,0 25-1,25-25 1,-25 25 15,25-25-15,-24 25-16,24-25 15,0 1 1,-25 24 15,0 0-15</inkml:trace>
  <inkml:trace contextRef="#ctx0" brushRef="#br0" timeOffset="1847.24">24805 10170 0,'0'-25'32,"0"0"14</inkml:trace>
  <inkml:trace contextRef="#ctx0" brushRef="#br0" timeOffset="4143.21">24780 10071 0,'-25'-25'32,"0"0"30,0 25-46,1-25-1,-1 0 17,25 1-17,-25-1 1,0 25 78,0 0-79,1 0 48,-1 0-32,0 0-15,0 0-1,0 0 1,1 0 31,-1 0-16,25 25-31,-25-25 16,25 24-16,-25 1 15,0-25 1,25 25 15,-24-25 0,24 25-15,-25 0 0,25 0-1,0-1 1,0 1 15,0 0 0,0 0-15,0 0 0,0-1 15,0 1-15,25-25-1,-1 0 1,1 25-16,0 0 15,0-25 1,0 0 0,-1 25-1,1-25-15,0 24 16,0-24 15,0 0-15,-1 0-1,1 0 1,0 25 0,0-25-1,0 0 17,-1 0-17,1 0 1,0 0-1,0 0 32,0 0 0,-1 0-16,1 0-31,0 0 16,-25-25 140,0 1-109,0-1-31,0 0-1,0 0 17,0 0-1,0 1 16,0-1 15,0 0-46,0 0 93,-25 25 48,0-25-111,1 25 111</inkml:trace>
  <inkml:trace contextRef="#ctx0" brushRef="#br0" timeOffset="7221.53">19621 10244 0,'0'-24'63,"0"-1"-32,0 0-16,-25 25 1,0 0 0,25-25-16,-25 25 15</inkml:trace>
  <inkml:trace contextRef="#ctx0" brushRef="#br0" timeOffset="9644.18">19447 10021 0,'-25'-25'15,"25"0"1,-50 25 15,26 0 1,-1 0-17,-25 0-15,25 0 16,1 0-16,-1 0 15,0 0-15,0 0 16,25 25-16,-25-25 16,1 0-1,-1 25 1,0-25 0,0 0-16,0 0 15,1 25 16,24 0 1,0 0 15,0-1-47,0 1 15,0 0 1,0 0-1,0 0-15,0-1 16,0 26-16,0-25 31,0 0-31,0-1 16,0 1 0,24 0-16,1 0 15,-25 0-15,25-25 16,0 24-16,-25 1 15,25-25 1,-1 0 15,-24 25-15,25-25-16,0 0 16,0 0-1,0 0 1,-25 25-16,24-25 15,1 0-15,0 0 16,0 0 0,0 0-16,-1 0 31,1 0-15,0 0-1,0 0 16,0 0-15,-1 0 0,26 0-1,-25 0 1,0 0 0,0 0 15,-1 0 63,-24-25-79,0 0 1,25 25-1,-25-25-15,25 25 16,-25-24 0,0-1 15,0 0 16,0 0-16,0 0-15,0 1-1,0-1 17,0-25 14,0 25-14,0 1-17,0-1 1,-25 25 0,0 0-16,1-25 15,-1 25-15,25-25 47,0 0-31,-25 1 15,-25 24-15,25 0 62,1 0-47,24-25 16,-25 25 218,25-25-218,-25 25-15,0 0-17,0 0 1,25-25-1,0 0 1,-24 25 172</inkml:trace>
  <inkml:trace contextRef="#ctx0" brushRef="#br0" timeOffset="13634.26">20563 10641 0,'-25'0'78,"0"-25"-78,1 25 31,-1 0-15,0-24-16,0 24 16,0 0-1,1 0-15,-1 0 16,0 0-16,0 0 15,0 0-15,1 0 16,-1 0 15,0 0-15,0 0 0,0 0-16,1 0 46,24 24-30,0 1 0,0 0-1,-25-25 1,25 25 0,0 0 15,0-1-16,-50 1 1,25 0 0,25 0 15,0 0-15,0-1-1,0 1 1,0 0-1,0 0 17,50-25-17,-50 25 1,25-25 78,0 24-63,-25 1-15,24-25-1,1 0 48,0 0-48,0 25 17,0-25 14,-25 25-14,24-25 15,1 0 15,0 0-46,0 0 62,0 0-63,-1 0 17,1 0-17,0 0 1,0 0 15,0 0 0,-1-25 1,1 25 15,0 0-32,-25-25-15,25 25 16,-25-25-16,0 1 109,0-1-46,0 0-48,0 0 17,0 0-17,25 25-15,-25-24 16,0-1 46,0 0 48,-25 0-48,25 0-46,0 1 15,0-1 78,-25 25 16,0-25-31,0 25-78,1 0 78</inkml:trace>
  <inkml:trace contextRef="#ctx0" brushRef="#br0" timeOffset="18255.36">22845 8558 0,'-25'0'62,"1"0"-46,-1 0-16,0 24 16,-25-24-16,25 25 15,-24-25-15,24 25 16,-25-25 0,26 25-16,-1-25 15,0 25-15,-49 24 16,49-24-16,0 0 15,0-25 1,25 25-16,-25-25 16,1 0-16,24 24 15,0 1-15,0 0 16,0 0 0,-25 0-16,25-1 15,0 1 1,0 0-1,0 0-15,0 0 16,0 0-16,0-1 16,0 1-16,0 0 15,0 0-15,0 0 16,0-1-16,0 1 16,0 0-1,0 0 1,0 0-1,0-1-15,25 1 16,-25 0 0,24-25-1,1 25-15,-25 0 16,25-25-16,-25 24 16,25-24 15,-25 25-16,25-25 1,24 0 0,-24 0 15,0 0-15,0 0-1,-1 0 1,1 0 15,0 0-15,0 0-1,0 0 48,-1 0-1,1 0-46,0 0 0,0 0-1,-25-25 1,25 25-1,-25-24-15,25 24 16,-1 0 0,1 0-1,-25-25 1,25 0 0,0 25-1,0 0 1,-1-25-1,1 25 1,0-25 15,0 1-15,-25-1 31,25 25-47,-25-25 47,0 0-16,0 0-15,0 1-1,0-1 1,0 0 15,24 25-31,1-25 16,-25 0 31,0 1-32,0-1 1,0 0 46,0 0-30,0 0-1,0 0-16,0 1 32,0-1-15,0 0-17,0 0 63,0 0-62,-25 1 0,1 24-1,-1 0 48,0-25-32,25 0 31,0 0-46,-25 25 31,25-49 0,-25 24 31,1 25-62,-1-25 140,0 25-78,25-25 0,0 0-62,-25 25-16,0 0 172,1 0-157</inkml:trace>
</inkml:ink>
</file>

<file path=ppt/ink/ink2.xml><?xml version="1.0" encoding="utf-8"?>
<inkml:ink xmlns:inkml="http://www.w3.org/2003/InkML">
  <inkml:definitions>
    <inkml:context xml:id="ctx0">
      <inkml:inkSource xml:id="inkSrc0">
        <inkml:traceFormat>
          <inkml:channel name="X" type="integer" min="-1080" max="1366" units="cm"/>
          <inkml:channel name="Y" type="integer" min="-867" max="1053" units="cm"/>
          <inkml:channel name="T" type="integer" max="2.14748E9" units="dev"/>
        </inkml:traceFormat>
        <inkml:channelProperties>
          <inkml:channelProperty channel="X" name="resolution" value="71.10465" units="1/cm"/>
          <inkml:channelProperty channel="Y" name="resolution" value="98.96907" units="1/cm"/>
          <inkml:channelProperty channel="T" name="resolution" value="1" units="1/dev"/>
        </inkml:channelProperties>
      </inkml:inkSource>
      <inkml:timestamp xml:id="ts0" timeString="2021-09-13T01:03:32.722"/>
    </inkml:context>
    <inkml:brush xml:id="br0">
      <inkml:brushProperty name="width" value="0.05292" units="cm"/>
      <inkml:brushProperty name="height" value="0.05292" units="cm"/>
      <inkml:brushProperty name="color" value="#FF0000"/>
    </inkml:brush>
  </inkml:definitions>
  <inkml:trace contextRef="#ctx0" brushRef="#br0">25549 8533 0,'-25'-25'157,"0"0"-142,-24 0-15,24 1 16,-25-26-16,25 25 16,-24 25-1,24 0-15,-49-25 16,49 1-1,0 24 17,0 0-17,0 0 32,1 0-47,-26 0 16,0 0-16,-24 0 15,49 0-15,-25 0 16,1 0-16,-1 0 16,-49 24-16,74 1 15,0-25 1,-49 25-16,-25 0 31,74 49 0,-25-49 1,1 74-17,24-49 1,0-25 0,0-1-16,1 26 15,-1 24-15,-25-24 16,25 24-16,1-49 15,24 0-15,0 25 16,-25 49-16,25-74 16,0 0-16,0 24 15,0-24-15,0 74 16,0-74 0,25 25-16,-1-26 15,1 1-15,25 0 16,24 0-16,-24 24 15,24-24-15,-24 0 16,-25 0-16,49 0 16,-24 24-16,49-24 15,-74-25-15,74 25 16,-50 0-16,-24-25 16,25 0-16,24 0 15,-24 0-15,0 0 16,-26 0-16,26 0 15,24 0 1,-24 0-16,0 0 16,24 0-16,-24 0 15,-1 0-15,1 0 16,49 0-16,-25-25 16,-49 0-16,0 25 15,25-25-15,-26 0 16,1 1-16,25-26 15,-25 25 1,74 0 0,-74 1-16,24-1 15,-24 0-15,0 0 16,-25-24 0,0 24-16,25-25 15,0 25 1,-25-24-1,0 24 1,0 0-16,0-24 16,0 24-16,0-25 15,0 25-15,0-49 16,-25 49-16,0-49 16,25 49 15,-25-25-31,0 25 15,1 1-15,-1-26 32,-50 0-17,51 26 1,-1-1-16,0 0 16,0 0-1,0 0 1,-24 1 46,-1-1-46,25 0 0,-74 0-1,74 25 1,0 0-16,-24-25 15,-26-49 95,26 74-95,-1 0 1,-24 0-16,-25-25 16,74 0-16</inkml:trace>
  <inkml:trace contextRef="#ctx0" brushRef="#br0" timeOffset="3128.57">27384 6995 0,'-99'0'172,"0"0"-172,0 0 16,24 0-1,-24 0-15,-50 0 16,124 0-16,-24 0 16,-100 50-16,99-26 15,1 1-15,-26 25 16,51-25-16,-1-1 16,0-24-1,-25 25 16,26 0 1,-1 0-32,-50 0 31,51 24-31,-1 26 16,-50-26-16,51 26 15,24-51-15,-50 51 16,25-1-16,-25-24 15,26 24-15,-1-24 16,0 24-16,0-49 16,0 0-16,1 25 15,-1-26 1,25 1 0,-50 0-1,50 0 1,-25 24-16,1-24 31,-1 0-31,25 0 31,0 0-31,-25-1 16</inkml:trace>
  <inkml:trace contextRef="#ctx0" brushRef="#br0" timeOffset="4424.41">25474 7838 0,'0'50'78,"0"-1"-62,0 51-16,50-26 15,-25-24-15,-25-25 16,25 74-16,-1 0 15,1-74 1,-25 0-16,25 24 16,-25-24 15,0 0-15,0 0-16,0-1 15,0 1-15,0 0 16,25 0-16,0 0 15,24-25 157,-24-25-156,25 0 0,-26 0-1,1 0-15,25 1 16,-25-1-16,0 0 15,24 0 1,-24 0 31,25-49-16,-26 49-15,26 0-16,-25 25 31,0-24-15</inkml:trace>
  <inkml:trace contextRef="#ctx0" brushRef="#br0" timeOffset="12495.16">11609 8880 0,'0'0'0,"99"-25"0,0-49 15,50 24-15,0-24 16,0 24-16,49-49 16,0 25-16,1-1 15,-1 1-15,1-25 16,-1 24-16,-49 1 16,0-1-16,-50 50 15,0 25-15,75-49 16,24 24-16,1-25 15,-50 26-15,-50 24 16,124-50-16,-99 25 16,74-24-16,-49 24 15,50-25-15,-75 25 16,-25 25 0,0 0-16,75-49 15,-25 24-15,-50 25 16,25-25-16,-74 25 15,49 0-15,50-49 16,-50 24-16,0 0 16,-49 25-16,49 0 15,25-50-15,-25 26 16,-25 24-16,51 0 16,-1 0-16,-25 0 15,50 0-15,-25 0 16,0 0-16,74 0 15,-24 0-15,-1 0 16,-24 0-16,-50 0 16,1 0-16,-26 0 15,25 0-15,0 0 16,1 0-16,-1 0 16,25 0-16,-25 49 15,0-24-15,1-25 16,24 0-16,24 25 15,-48 24-15,-1-24 16,-50-25 0,51 0-16,24 25 15,-25 25-15,-25-26 16,-24-24-16,49 0 16,50 25-16,-99 0 15,49 49-15,0-24 16,-49-50-16,98 25 15,-98-25-15,99 25 16,-50 24-16,0-24 16,-49 0-16,0 0 15,24 24-15,25-24 16,0 0-16,-49 0 16,-25-25-16,74 49 15,-49-24-15,24 0 16,-24 0-16,24 24 15,-24-24-15,-1-25 16,-24 0 0,74 25-16,-49 0 15,24-25-15,-24 0 16,49 25-16,-49-25 16,-25 0-1,49 0-15,-49 0 16,24 49-1,-24-24 1,25-25 0,-25 0-16,24 0 15,-24 0-15,25 0 16,-26 0-16,51 0 16,-50 0-16,0 0 31,-1 25-16,1-25 1,25 0-16,-25 0 16,24 25-16,-24-1 15,25-24 1,24 25-16,-49-25 16,0 0-16,-1 0 15,1 0-15,0 0 16,0 25-16,-25 0 328,-25-25-312,0 0-1,0-25-15,1-25 16,-1 26-16,0-26 15,0 0-15,-24 1 16,24 24-16,0-25 16,0 1-1,0-26 1,1 26 0,24 24-1,-75-50 1,50 51-1</inkml:trace>
  <inkml:trace contextRef="#ctx0" brushRef="#br0" timeOffset="13919.32">24433 8558 0,'-100'24'109,"76"-24"-109,-51 25 16,50-25-16,1 0 15,-51 25-15,50 0 16,-49 0 390,0-25-406,-51 49 16,26-24-16,50-25 15,-51 25-15,1 24 16,25-24-16,24 0 16,25-25-1</inkml:trace>
</inkml:ink>
</file>

<file path=ppt/ink/ink3.xml><?xml version="1.0" encoding="utf-8"?>
<inkml:ink xmlns:inkml="http://www.w3.org/2003/InkML">
  <inkml:definitions>
    <inkml:context xml:id="ctx0">
      <inkml:inkSource xml:id="inkSrc0">
        <inkml:traceFormat>
          <inkml:channel name="X" type="integer" min="-1080" max="1366" units="cm"/>
          <inkml:channel name="Y" type="integer" min="-867" max="1053" units="cm"/>
          <inkml:channel name="T" type="integer" max="2.14748E9" units="dev"/>
        </inkml:traceFormat>
        <inkml:channelProperties>
          <inkml:channelProperty channel="X" name="resolution" value="71.10465" units="1/cm"/>
          <inkml:channelProperty channel="Y" name="resolution" value="98.96907" units="1/cm"/>
          <inkml:channelProperty channel="T" name="resolution" value="1" units="1/dev"/>
        </inkml:channelProperties>
      </inkml:inkSource>
      <inkml:timestamp xml:id="ts0" timeString="2021-09-06T05:09:32.723"/>
    </inkml:context>
    <inkml:brush xml:id="br0">
      <inkml:brushProperty name="width" value="0.05292" units="cm"/>
      <inkml:brushProperty name="height" value="0.05292" units="cm"/>
      <inkml:brushProperty name="color" value="#FF0000"/>
    </inkml:brush>
  </inkml:definitions>
  <inkml:trace contextRef="#ctx0" brushRef="#br0">12874 12874 0,'24'-25'16,"-24"-25"31,0 25-47,-24 1 15,-1-1 1,0 0 15,-25 0-15,26 25-1,-26 0-15,25 0 16,-24 0-16,-26-25 16,50 25-16,-24 0 15,24 0-15,0 0 16,0 0-16,1 0 15,-1 0 1,0 0 0,0 0-16,0 0 15,-24 0-15,24 0 16,-74 25 0,49 25-1,25-25-15,-49-1 31,74 1 16,0 0-31,0 0-16,-25 24 16,0-24-16,25 0 15,0 25 1,0-26-16,0 26 15,0-25-15,0 24 16,0-24-16,0 25 16,0-25-16,0 0 15,0-1-15,0 1 16,0 0-16,0 0 16,0 0 15,0-1-31,0 1 15,0 25-15,25-25 16,0-1 0,24 26 15,-24 0-31,0-26 16,0 26 15,0-25-16,-1 0-15,1-1 32,0-24-17,0 0 1,0 0-16,0 0 16,-1 0 15,1 0-31,25 0 15,-1 0-15,26 0 16,-50 0-16,-1 0 16,1 0-16,0 0 47,25 0-16,-1-49-16,1 24-15,-25 0 16,-1 0-16,1 1 16,0-1-1,0 0 1,-25 0 0,25 0-1,-1 1 1,-24-1-1,0 0-15,25-25 16,-25 26 0,0-1-1,25-25-15,0 25 16,-25 1 0,0-1-1,0 0-15,0 0 16,0 0-16,0 0 15,0-49-15,0 49 16,0 0-16,0 1 16,0-1-16,0 0 15,0 0-15,0 0 16,0-24-16,-25 24 31,0 0 0,0 0-15,1 25 15,-1-24-31,0-1 16,0 25 15,0 0 16,-49 0-47,24 25 16,26-1-16</inkml:trace>
</inkml:ink>
</file>

<file path=ppt/ink/ink4.xml><?xml version="1.0" encoding="utf-8"?>
<inkml:ink xmlns:inkml="http://www.w3.org/2003/InkML">
  <inkml:definitions>
    <inkml:context xml:id="ctx0">
      <inkml:inkSource xml:id="inkSrc0">
        <inkml:traceFormat>
          <inkml:channel name="X" type="integer" min="-1080" max="1366" units="cm"/>
          <inkml:channel name="Y" type="integer" min="-867" max="1053" units="cm"/>
          <inkml:channel name="T" type="integer" max="2.14748E9" units="dev"/>
        </inkml:traceFormat>
        <inkml:channelProperties>
          <inkml:channelProperty channel="X" name="resolution" value="71.10465" units="1/cm"/>
          <inkml:channelProperty channel="Y" name="resolution" value="98.96907" units="1/cm"/>
          <inkml:channelProperty channel="T" name="resolution" value="1" units="1/dev"/>
        </inkml:channelProperties>
      </inkml:inkSource>
      <inkml:timestamp xml:id="ts0" timeString="2021-09-13T01:04:21.089"/>
    </inkml:context>
    <inkml:brush xml:id="br0">
      <inkml:brushProperty name="width" value="0.05292" units="cm"/>
      <inkml:brushProperty name="height" value="0.05292" units="cm"/>
      <inkml:brushProperty name="color" value="#FF0000"/>
    </inkml:brush>
  </inkml:definitions>
  <inkml:trace contextRef="#ctx0" brushRef="#br0">23192 2828 0,'0'-25'94,"-24"0"-78,-51-24-16,26 49 15,-1 0 1,-49-25-16,74 25 15,0 0-15,0 0 16,1 0 62,-1 0-78,0 0 16,0 0-16,0 0 15,-49 0-15,24 25 16,25 24 0,-24-24-1,-26 0 17,51 0-32,-1-1 15,-25 1 1,25 0-1,1 0 95,-1 0-110,25-1 31,0 1-15,0 0-1,0 0-15,-25 0 16,25-1 0,0 1-16,0 0 31,0 0-31,0 0 15,0-1-15,0 1 32,25 50-32,0-75 15,-1 24 1,1 1-16,0 0 31,0 0-15,0 0-1,-1-1-15,1-24 32,25 25-17,-25 0-15,49 0 32,-24 0-17,-26-1 1,1-24 15,0 0-31,0 0 16,0 0-1,0 0-15,-1 0 16,1 0-16,25 0 16,-25 0-16,-1 0 15,51 0-15,-50 0 16,24 0-16,-24 0 15,49 0-15,-49-24 16,50-1 0,-51 25-1,26-25 1,-25 0-16,0 0 94,-1-24-47,1 24-47,-25 0 31,0 0-31,0-24 15,0 24-15,0 0 16,0 0-16,0 1 16,0-1-16,0 0 15,0 0 1,0 0-16,0 1 16,0-1-1,0 0 1,0 0-1,-49 0 32,24 1-31,0-1 0,0 0-1,0 0 16,1 25 16,-1-25-31,0 25 0,-49-24-1</inkml:trace>
</inkml:ink>
</file>

<file path=ppt/ink/ink5.xml><?xml version="1.0" encoding="utf-8"?>
<inkml:ink xmlns:inkml="http://www.w3.org/2003/InkML">
  <inkml:definitions>
    <inkml:context xml:id="ctx0">
      <inkml:inkSource xml:id="inkSrc0">
        <inkml:traceFormat>
          <inkml:channel name="X" type="integer" min="-1080" max="1366" units="cm"/>
          <inkml:channel name="Y" type="integer" min="-867" max="1053" units="cm"/>
          <inkml:channel name="T" type="integer" max="2.14748E9" units="dev"/>
        </inkml:traceFormat>
        <inkml:channelProperties>
          <inkml:channelProperty channel="X" name="resolution" value="71.10465" units="1/cm"/>
          <inkml:channelProperty channel="Y" name="resolution" value="98.96907" units="1/cm"/>
          <inkml:channelProperty channel="T" name="resolution" value="1" units="1/dev"/>
        </inkml:channelProperties>
      </inkml:inkSource>
      <inkml:timestamp xml:id="ts0" timeString="2021-09-08T07:47:36.308"/>
    </inkml:context>
    <inkml:brush xml:id="br0">
      <inkml:brushProperty name="width" value="0.05292" units="cm"/>
      <inkml:brushProperty name="height" value="0.05292" units="cm"/>
      <inkml:brushProperty name="color" value="#FF0000"/>
    </inkml:brush>
  </inkml:definitions>
  <inkml:trace contextRef="#ctx0" brushRef="#br0">31874 11361 0,'0'-25'31,"0"0"-15,0-25-16,0-74 15,-50 50-15,26 24 16,-1 25-16,0-49 16,-49 24-16,49-24 15,-25 24-15,1-24 16,-1 24-16,25-24 15,-49 49-15,49 25 16,-49-25 0,-1 1-16,-49-26 15,25 25-15,-50 25 16,-25-49-16,26 24 16,98 25-16,-49 0 15,0 0-15,-1 0 16,26 0-16,-75 0 15,25 49-15,-25 26 16,0-1-16,-74 50 16,124-49-16,0-26 15,-1 1-15,51-1 16,-50 26-16,24-26 16,1 26-16,24-50 15,25-1-15,1 1 16,-1 25-16,0 24 15,-49-24-15,49 99 16,-25-50-16,25 0 16,1 25-16,-26 75 15,25-1-15,-24 1 16,49-26-16,0 75 16,-50 50-16,50-199 15,0 50-15,0-25 16,0-25-16,0 0 15,25 25-15,0-24 16,-1-1 0,26 0-16,-25 0 15,0 50-15,49 0 16,0-50-16,1 0 16,-26 1-16,100 48 15,-25-48-15,25 24 16,-50-25-16,1-50 15,48 26-15,1-1 16,-50-24-16,-49-25 16,24 0-16,-24-1 15,0 26-15,24-50 16,50 0-16,-74 0 16,99 0-16,24-25 15,-24 0-15,-25-24 16,25 24-16,-50 0 15,-74 25-15,49-49 16,-49 49-16,74-25 16,-49 0-16,49-50 15,50 51-15,-50-51 16,-24 26-16,24-51 16,-50 26-1,26 0-15,-26 49 16,1-25-16,-25 25 15,0-49-15,-1 24 16,1 1-16,0-26 16,25-24-16,-1 0 15,1 49-15,-25-24 16,0-25-16,-1-1 16,26 51-16,-25-100 15,0 50-15,24-25 16,-49 49-16,0 1 15,25-75-15,-25 50 16,0 0-16,0 24 16,0 1-16,0 24 15,0-49-15,-25 0 16,25 74 0,-49-25-16,24 26 15,0-26-15,0 0 16,0 1-16,1-1 15,-1-24-15,-25 24 16,25 25-16,25 1 16,-25-26-1,1-25-15,-1 26 16,25 24 15,0 0-31,-25 0 16,0 1-16,0-76 15,25 76 1,-49-26-16,24 25 16,25 0-16,0 1 15,0-1-15,-25 0 16,25 0 0,0 0-16,-25-49 15,1 49-15,24 0 16,-25-24-1,25 24-15,0 0 16,-25-24-16,0 24 16,0-50-1,25 51 1,-24-26-16,-1 25 16,25 0-1,0 0-15,0 1 16,-25-1-1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D3F5083-8041-4DAC-94D6-59EF6C3F09B8}" type="datetimeFigureOut">
              <a:rPr lang="en-US" smtClean="0"/>
              <a:t>9/10/25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0D1B2C-16C8-4D74-8219-65537136BAF9}" type="slidenum">
              <a:rPr lang="en-US" smtClean="0"/>
              <a:t>‹#›</a:t>
            </a:fld>
            <a:endParaRPr lang="en-US"/>
          </a:p>
        </p:txBody>
      </p:sp>
    </p:spTree>
    <p:extLst>
      <p:ext uri="{BB962C8B-B14F-4D97-AF65-F5344CB8AC3E}">
        <p14:creationId xmlns:p14="http://schemas.microsoft.com/office/powerpoint/2010/main" val="587255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3F5083-8041-4DAC-94D6-59EF6C3F09B8}" type="datetimeFigureOut">
              <a:rPr lang="en-US" smtClean="0"/>
              <a:t>9/10/25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0D1B2C-16C8-4D74-8219-65537136BAF9}" type="slidenum">
              <a:rPr lang="en-US" smtClean="0"/>
              <a:t>‹#›</a:t>
            </a:fld>
            <a:endParaRPr lang="en-US"/>
          </a:p>
        </p:txBody>
      </p:sp>
    </p:spTree>
    <p:extLst>
      <p:ext uri="{BB962C8B-B14F-4D97-AF65-F5344CB8AC3E}">
        <p14:creationId xmlns:p14="http://schemas.microsoft.com/office/powerpoint/2010/main" val="1308502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3F5083-8041-4DAC-94D6-59EF6C3F09B8}" type="datetimeFigureOut">
              <a:rPr lang="en-US" smtClean="0"/>
              <a:t>9/10/25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0D1B2C-16C8-4D74-8219-65537136BAF9}" type="slidenum">
              <a:rPr lang="en-US" smtClean="0"/>
              <a:t>‹#›</a:t>
            </a:fld>
            <a:endParaRPr lang="en-US"/>
          </a:p>
        </p:txBody>
      </p:sp>
    </p:spTree>
    <p:extLst>
      <p:ext uri="{BB962C8B-B14F-4D97-AF65-F5344CB8AC3E}">
        <p14:creationId xmlns:p14="http://schemas.microsoft.com/office/powerpoint/2010/main" val="2835178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3F5083-8041-4DAC-94D6-59EF6C3F09B8}" type="datetimeFigureOut">
              <a:rPr lang="en-US" smtClean="0"/>
              <a:t>9/10/25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0D1B2C-16C8-4D74-8219-65537136BAF9}" type="slidenum">
              <a:rPr lang="en-US" smtClean="0"/>
              <a:t>‹#›</a:t>
            </a:fld>
            <a:endParaRPr lang="en-US"/>
          </a:p>
        </p:txBody>
      </p:sp>
    </p:spTree>
    <p:extLst>
      <p:ext uri="{BB962C8B-B14F-4D97-AF65-F5344CB8AC3E}">
        <p14:creationId xmlns:p14="http://schemas.microsoft.com/office/powerpoint/2010/main" val="3016380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D3F5083-8041-4DAC-94D6-59EF6C3F09B8}" type="datetimeFigureOut">
              <a:rPr lang="en-US" smtClean="0"/>
              <a:t>9/10/25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0D1B2C-16C8-4D74-8219-65537136BAF9}" type="slidenum">
              <a:rPr lang="en-US" smtClean="0"/>
              <a:t>‹#›</a:t>
            </a:fld>
            <a:endParaRPr lang="en-US"/>
          </a:p>
        </p:txBody>
      </p:sp>
    </p:spTree>
    <p:extLst>
      <p:ext uri="{BB962C8B-B14F-4D97-AF65-F5344CB8AC3E}">
        <p14:creationId xmlns:p14="http://schemas.microsoft.com/office/powerpoint/2010/main" val="1517325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3F5083-8041-4DAC-94D6-59EF6C3F09B8}" type="datetimeFigureOut">
              <a:rPr lang="en-US" smtClean="0"/>
              <a:t>9/10/25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0D1B2C-16C8-4D74-8219-65537136BAF9}" type="slidenum">
              <a:rPr lang="en-US" smtClean="0"/>
              <a:t>‹#›</a:t>
            </a:fld>
            <a:endParaRPr lang="en-US"/>
          </a:p>
        </p:txBody>
      </p:sp>
    </p:spTree>
    <p:extLst>
      <p:ext uri="{BB962C8B-B14F-4D97-AF65-F5344CB8AC3E}">
        <p14:creationId xmlns:p14="http://schemas.microsoft.com/office/powerpoint/2010/main" val="3069616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3F5083-8041-4DAC-94D6-59EF6C3F09B8}" type="datetimeFigureOut">
              <a:rPr lang="en-US" smtClean="0"/>
              <a:t>9/10/25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0D1B2C-16C8-4D74-8219-65537136BAF9}" type="slidenum">
              <a:rPr lang="en-US" smtClean="0"/>
              <a:t>‹#›</a:t>
            </a:fld>
            <a:endParaRPr lang="en-US"/>
          </a:p>
        </p:txBody>
      </p:sp>
    </p:spTree>
    <p:extLst>
      <p:ext uri="{BB962C8B-B14F-4D97-AF65-F5344CB8AC3E}">
        <p14:creationId xmlns:p14="http://schemas.microsoft.com/office/powerpoint/2010/main" val="673346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3F5083-8041-4DAC-94D6-59EF6C3F09B8}" type="datetimeFigureOut">
              <a:rPr lang="en-US" smtClean="0"/>
              <a:t>9/10/25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0D1B2C-16C8-4D74-8219-65537136BAF9}" type="slidenum">
              <a:rPr lang="en-US" smtClean="0"/>
              <a:t>‹#›</a:t>
            </a:fld>
            <a:endParaRPr lang="en-US"/>
          </a:p>
        </p:txBody>
      </p:sp>
    </p:spTree>
    <p:extLst>
      <p:ext uri="{BB962C8B-B14F-4D97-AF65-F5344CB8AC3E}">
        <p14:creationId xmlns:p14="http://schemas.microsoft.com/office/powerpoint/2010/main" val="3561912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3F5083-8041-4DAC-94D6-59EF6C3F09B8}" type="datetimeFigureOut">
              <a:rPr lang="en-US" smtClean="0"/>
              <a:t>9/10/25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0D1B2C-16C8-4D74-8219-65537136BAF9}" type="slidenum">
              <a:rPr lang="en-US" smtClean="0"/>
              <a:t>‹#›</a:t>
            </a:fld>
            <a:endParaRPr lang="en-US"/>
          </a:p>
        </p:txBody>
      </p:sp>
    </p:spTree>
    <p:extLst>
      <p:ext uri="{BB962C8B-B14F-4D97-AF65-F5344CB8AC3E}">
        <p14:creationId xmlns:p14="http://schemas.microsoft.com/office/powerpoint/2010/main" val="267032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D3F5083-8041-4DAC-94D6-59EF6C3F09B8}" type="datetimeFigureOut">
              <a:rPr lang="en-US" smtClean="0"/>
              <a:t>9/10/25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0D1B2C-16C8-4D74-8219-65537136BAF9}" type="slidenum">
              <a:rPr lang="en-US" smtClean="0"/>
              <a:t>‹#›</a:t>
            </a:fld>
            <a:endParaRPr lang="en-US"/>
          </a:p>
        </p:txBody>
      </p:sp>
    </p:spTree>
    <p:extLst>
      <p:ext uri="{BB962C8B-B14F-4D97-AF65-F5344CB8AC3E}">
        <p14:creationId xmlns:p14="http://schemas.microsoft.com/office/powerpoint/2010/main" val="3613588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D3F5083-8041-4DAC-94D6-59EF6C3F09B8}" type="datetimeFigureOut">
              <a:rPr lang="en-US" smtClean="0"/>
              <a:t>9/10/25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0D1B2C-16C8-4D74-8219-65537136BAF9}" type="slidenum">
              <a:rPr lang="en-US" smtClean="0"/>
              <a:t>‹#›</a:t>
            </a:fld>
            <a:endParaRPr lang="en-US"/>
          </a:p>
        </p:txBody>
      </p:sp>
    </p:spTree>
    <p:extLst>
      <p:ext uri="{BB962C8B-B14F-4D97-AF65-F5344CB8AC3E}">
        <p14:creationId xmlns:p14="http://schemas.microsoft.com/office/powerpoint/2010/main" val="1847004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3F5083-8041-4DAC-94D6-59EF6C3F09B8}" type="datetimeFigureOut">
              <a:rPr lang="en-US" smtClean="0"/>
              <a:t>9/10/25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0D1B2C-16C8-4D74-8219-65537136BAF9}" type="slidenum">
              <a:rPr lang="en-US" smtClean="0"/>
              <a:t>‹#›</a:t>
            </a:fld>
            <a:endParaRPr lang="en-US"/>
          </a:p>
        </p:txBody>
      </p:sp>
    </p:spTree>
    <p:extLst>
      <p:ext uri="{BB962C8B-B14F-4D97-AF65-F5344CB8AC3E}">
        <p14:creationId xmlns:p14="http://schemas.microsoft.com/office/powerpoint/2010/main" val="921584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10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www.youtube.com/watch?v=3e8FnO8Codg" TargetMode="External"/><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04.emf"/><Relationship Id="rId5" Type="http://schemas.openxmlformats.org/officeDocument/2006/relationships/customXml" Target="../ink/ink2.xml"/><Relationship Id="rId4" Type="http://schemas.openxmlformats.org/officeDocument/2006/relationships/hyperlink" Target="https://youtu.be/4rUfoU04QJM?t=86"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39.png"/><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06.emf"/><Relationship Id="rId5" Type="http://schemas.openxmlformats.org/officeDocument/2006/relationships/customXml" Target="../ink/ink3.xml"/><Relationship Id="rId4" Type="http://schemas.openxmlformats.org/officeDocument/2006/relationships/image" Target="../media/image135.png"/></Relationships>
</file>

<file path=ppt/slides/_rels/slide12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40.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hyperlink" Target="https://youtu.be/4rUfoU04QJM?t=94" TargetMode="External"/><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07.emf"/></Relationships>
</file>

<file path=ppt/slides/_rels/slide133.xml.rels><?xml version="1.0" encoding="UTF-8" standalone="yes"?>
<Relationships xmlns="http://schemas.openxmlformats.org/package/2006/relationships"><Relationship Id="rId3" Type="http://schemas.openxmlformats.org/officeDocument/2006/relationships/hyperlink" Target="https://www.youtube.com/watch?v=4rUfoU04QJM" TargetMode="External"/><Relationship Id="rId2" Type="http://schemas.openxmlformats.org/officeDocument/2006/relationships/image" Target="../media/image143.png"/><Relationship Id="rId1" Type="http://schemas.openxmlformats.org/officeDocument/2006/relationships/slideLayout" Target="../slideLayouts/slideLayout2.xml"/><Relationship Id="rId5" Type="http://schemas.openxmlformats.org/officeDocument/2006/relationships/image" Target="../media/image129.emf"/><Relationship Id="rId4" Type="http://schemas.openxmlformats.org/officeDocument/2006/relationships/customXml" Target="../ink/ink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png"/><Relationship Id="rId1" Type="http://schemas.openxmlformats.org/officeDocument/2006/relationships/slideLayout" Target="../slideLayouts/slideLayout4.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 Id="rId9" Type="http://schemas.openxmlformats.org/officeDocument/2006/relationships/image" Target="../media/image151.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39.png"/><Relationship Id="rId4" Type="http://schemas.openxmlformats.org/officeDocument/2006/relationships/image" Target="../media/image154.png"/></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20.png"/><Relationship Id="rId7" Type="http://schemas.openxmlformats.org/officeDocument/2006/relationships/customXml" Target="../ink/ink1.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learningwithdavid.com/"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youtube.com/watch?v=aRYJ9u0sEE4"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0.png"/><Relationship Id="rId7" Type="http://schemas.openxmlformats.org/officeDocument/2006/relationships/image" Target="../media/image53.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2.png"/><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youtube.com/watch?v=HrZGjxORQ8s&amp;ab_channel=NHM" TargetMode="Externa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6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7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youtu.be/FwPiWz1a1Tw?t=24" TargetMode="External"/><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youtu.be/FwPiWz1a1Tw?t=24" TargetMode="External"/><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9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97.png"/></Relationships>
</file>

<file path=ppt/slides/_rels/slide9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9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Week 1 - AP Macroeconomics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33600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418919" y="365125"/>
            <a:ext cx="5467656" cy="5515200"/>
          </a:xfrm>
          <a:prstGeom prst="rect">
            <a:avLst/>
          </a:prstGeom>
        </p:spPr>
      </p:pic>
      <p:pic>
        <p:nvPicPr>
          <p:cNvPr id="5" name="Picture 4"/>
          <p:cNvPicPr>
            <a:picLocks noChangeAspect="1"/>
          </p:cNvPicPr>
          <p:nvPr/>
        </p:nvPicPr>
        <p:blipFill>
          <a:blip r:embed="rId3"/>
          <a:stretch>
            <a:fillRect/>
          </a:stretch>
        </p:blipFill>
        <p:spPr>
          <a:xfrm>
            <a:off x="7081837" y="365125"/>
            <a:ext cx="2533650" cy="6105314"/>
          </a:xfrm>
          <a:prstGeom prst="rect">
            <a:avLst/>
          </a:prstGeom>
        </p:spPr>
      </p:pic>
    </p:spTree>
    <p:extLst>
      <p:ext uri="{BB962C8B-B14F-4D97-AF65-F5344CB8AC3E}">
        <p14:creationId xmlns:p14="http://schemas.microsoft.com/office/powerpoint/2010/main" val="32003825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670" y="217207"/>
            <a:ext cx="10515600" cy="1325563"/>
          </a:xfrm>
        </p:spPr>
        <p:txBody>
          <a:bodyPr/>
          <a:lstStyle/>
          <a:p>
            <a:r>
              <a:rPr lang="en-US" dirty="0"/>
              <a:t>The Law of Increasing Opportunity Cost</a:t>
            </a:r>
          </a:p>
        </p:txBody>
      </p:sp>
      <p:sp>
        <p:nvSpPr>
          <p:cNvPr id="3" name="Content Placeholder 2"/>
          <p:cNvSpPr>
            <a:spLocks noGrp="1"/>
          </p:cNvSpPr>
          <p:nvPr>
            <p:ph idx="1"/>
          </p:nvPr>
        </p:nvSpPr>
        <p:spPr>
          <a:xfrm>
            <a:off x="591670" y="1758390"/>
            <a:ext cx="5401235" cy="4351338"/>
          </a:xfrm>
        </p:spPr>
        <p:txBody>
          <a:bodyPr>
            <a:normAutofit/>
          </a:bodyPr>
          <a:lstStyle/>
          <a:p>
            <a:r>
              <a:rPr lang="en-US" dirty="0"/>
              <a:t>Why is the PPC bow shaped? </a:t>
            </a:r>
          </a:p>
          <a:p>
            <a:r>
              <a:rPr lang="en-US" dirty="0"/>
              <a:t>Sometimes it’s drawn with a curve, sometimes it’s straight. What’s the difference?</a:t>
            </a:r>
          </a:p>
          <a:p>
            <a:r>
              <a:rPr lang="en-US" dirty="0"/>
              <a:t>This can be explained by the law of increasing opportunity cost.</a:t>
            </a:r>
          </a:p>
          <a:p>
            <a:r>
              <a:rPr lang="en-US" dirty="0"/>
              <a:t>In short: Not all resources are equally adapted to other uses.</a:t>
            </a:r>
          </a:p>
          <a:p>
            <a:endParaRPr lang="en-US" dirty="0"/>
          </a:p>
          <a:p>
            <a:endParaRPr lang="en-US" dirty="0"/>
          </a:p>
          <a:p>
            <a:endParaRPr lang="en-US" dirty="0"/>
          </a:p>
        </p:txBody>
      </p:sp>
      <p:grpSp>
        <p:nvGrpSpPr>
          <p:cNvPr id="6" name="Group 5"/>
          <p:cNvGrpSpPr/>
          <p:nvPr/>
        </p:nvGrpSpPr>
        <p:grpSpPr>
          <a:xfrm>
            <a:off x="6710081" y="1408299"/>
            <a:ext cx="4397189" cy="4455821"/>
            <a:chOff x="6710081" y="1408299"/>
            <a:chExt cx="4397189" cy="4455821"/>
          </a:xfrm>
        </p:grpSpPr>
        <p:pic>
          <p:nvPicPr>
            <p:cNvPr id="4" name="Picture 3"/>
            <p:cNvPicPr>
              <a:picLocks noChangeAspect="1"/>
            </p:cNvPicPr>
            <p:nvPr/>
          </p:nvPicPr>
          <p:blipFill>
            <a:blip r:embed="rId2"/>
            <a:stretch>
              <a:fillRect/>
            </a:stretch>
          </p:blipFill>
          <p:spPr>
            <a:xfrm>
              <a:off x="6710081" y="1408299"/>
              <a:ext cx="4397189" cy="4455821"/>
            </a:xfrm>
            <a:prstGeom prst="rect">
              <a:avLst/>
            </a:prstGeom>
          </p:spPr>
        </p:pic>
        <p:pic>
          <p:nvPicPr>
            <p:cNvPr id="5" name="Picture 4"/>
            <p:cNvPicPr>
              <a:picLocks noChangeAspect="1"/>
            </p:cNvPicPr>
            <p:nvPr/>
          </p:nvPicPr>
          <p:blipFill>
            <a:blip r:embed="rId3"/>
            <a:stretch>
              <a:fillRect/>
            </a:stretch>
          </p:blipFill>
          <p:spPr>
            <a:xfrm>
              <a:off x="6933865" y="5311005"/>
              <a:ext cx="898389" cy="377101"/>
            </a:xfrm>
            <a:prstGeom prst="rect">
              <a:avLst/>
            </a:prstGeom>
          </p:spPr>
        </p:pic>
      </p:grpSp>
      <p:sp>
        <p:nvSpPr>
          <p:cNvPr id="7" name="TextBox 6"/>
          <p:cNvSpPr txBox="1"/>
          <p:nvPr/>
        </p:nvSpPr>
        <p:spPr>
          <a:xfrm>
            <a:off x="6710081" y="5511338"/>
            <a:ext cx="4894486"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The PPC is shaped like a bow when there is increasing opportunity cost.</a:t>
            </a:r>
          </a:p>
        </p:txBody>
      </p:sp>
    </p:spTree>
    <p:extLst>
      <p:ext uri="{BB962C8B-B14F-4D97-AF65-F5344CB8AC3E}">
        <p14:creationId xmlns:p14="http://schemas.microsoft.com/office/powerpoint/2010/main" val="19749347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5" y="180589"/>
            <a:ext cx="6456390" cy="1243512"/>
          </a:xfrm>
        </p:spPr>
        <p:txBody>
          <a:bodyPr>
            <a:normAutofit fontScale="90000"/>
          </a:bodyPr>
          <a:lstStyle/>
          <a:p>
            <a:r>
              <a:rPr lang="en-US" dirty="0"/>
              <a:t>Not all Resources are Equal!</a:t>
            </a:r>
          </a:p>
        </p:txBody>
      </p:sp>
      <p:sp>
        <p:nvSpPr>
          <p:cNvPr id="3" name="Content Placeholder 2"/>
          <p:cNvSpPr>
            <a:spLocks noGrp="1"/>
          </p:cNvSpPr>
          <p:nvPr>
            <p:ph idx="1"/>
          </p:nvPr>
        </p:nvSpPr>
        <p:spPr>
          <a:xfrm>
            <a:off x="237065" y="1503528"/>
            <a:ext cx="5989168" cy="1572181"/>
          </a:xfrm>
        </p:spPr>
        <p:txBody>
          <a:bodyPr>
            <a:normAutofit fontScale="62500" lnSpcReduction="20000"/>
          </a:bodyPr>
          <a:lstStyle/>
          <a:p>
            <a:r>
              <a:rPr lang="en-US" dirty="0"/>
              <a:t>Our resources: land, labor, capital and enterprise all vary hugely. </a:t>
            </a:r>
          </a:p>
          <a:p>
            <a:r>
              <a:rPr lang="en-US" dirty="0"/>
              <a:t>Some resources are better at producing things than others.</a:t>
            </a:r>
          </a:p>
          <a:p>
            <a:r>
              <a:rPr lang="en-US" dirty="0"/>
              <a:t>The </a:t>
            </a:r>
            <a:r>
              <a:rPr lang="en-US" dirty="0">
                <a:solidFill>
                  <a:srgbClr val="00B0F0"/>
                </a:solidFill>
              </a:rPr>
              <a:t>most efficient way is to use resources to produce the things they are most suited for.</a:t>
            </a:r>
          </a:p>
        </p:txBody>
      </p:sp>
      <p:pic>
        <p:nvPicPr>
          <p:cNvPr id="4" name="Picture 3"/>
          <p:cNvPicPr>
            <a:picLocks noChangeAspect="1"/>
          </p:cNvPicPr>
          <p:nvPr/>
        </p:nvPicPr>
        <p:blipFill>
          <a:blip r:embed="rId2"/>
          <a:stretch>
            <a:fillRect/>
          </a:stretch>
        </p:blipFill>
        <p:spPr>
          <a:xfrm>
            <a:off x="6808012" y="236153"/>
            <a:ext cx="4195805" cy="1731322"/>
          </a:xfrm>
          <a:prstGeom prst="rect">
            <a:avLst/>
          </a:prstGeom>
        </p:spPr>
      </p:pic>
      <p:sp>
        <p:nvSpPr>
          <p:cNvPr id="5" name="TextBox 4"/>
          <p:cNvSpPr txBox="1"/>
          <p:nvPr/>
        </p:nvSpPr>
        <p:spPr>
          <a:xfrm>
            <a:off x="6790266" y="2025664"/>
            <a:ext cx="5401734" cy="646331"/>
          </a:xfrm>
          <a:prstGeom prst="rect">
            <a:avLst/>
          </a:prstGeom>
          <a:noFill/>
        </p:spPr>
        <p:txBody>
          <a:bodyPr wrap="square" rtlCol="0">
            <a:spAutoFit/>
          </a:bodyPr>
          <a:lstStyle/>
          <a:p>
            <a:r>
              <a:rPr lang="en-US" dirty="0"/>
              <a:t>Some parts of the world have land and climates that can grow oranges very well. </a:t>
            </a:r>
          </a:p>
        </p:txBody>
      </p:sp>
      <p:pic>
        <p:nvPicPr>
          <p:cNvPr id="6" name="Picture 5"/>
          <p:cNvPicPr>
            <a:picLocks noChangeAspect="1"/>
          </p:cNvPicPr>
          <p:nvPr/>
        </p:nvPicPr>
        <p:blipFill>
          <a:blip r:embed="rId3"/>
          <a:stretch>
            <a:fillRect/>
          </a:stretch>
        </p:blipFill>
        <p:spPr>
          <a:xfrm>
            <a:off x="10296468" y="215343"/>
            <a:ext cx="1590953" cy="1007967"/>
          </a:xfrm>
          <a:prstGeom prst="rect">
            <a:avLst/>
          </a:prstGeom>
        </p:spPr>
      </p:pic>
      <p:pic>
        <p:nvPicPr>
          <p:cNvPr id="7" name="Picture 6"/>
          <p:cNvPicPr>
            <a:picLocks noChangeAspect="1"/>
          </p:cNvPicPr>
          <p:nvPr/>
        </p:nvPicPr>
        <p:blipFill>
          <a:blip r:embed="rId4"/>
          <a:stretch>
            <a:fillRect/>
          </a:stretch>
        </p:blipFill>
        <p:spPr>
          <a:xfrm>
            <a:off x="6537333" y="2779262"/>
            <a:ext cx="3692481" cy="2160135"/>
          </a:xfrm>
          <a:prstGeom prst="rect">
            <a:avLst/>
          </a:prstGeom>
        </p:spPr>
      </p:pic>
      <p:pic>
        <p:nvPicPr>
          <p:cNvPr id="8" name="Picture 7"/>
          <p:cNvPicPr>
            <a:picLocks noChangeAspect="1"/>
          </p:cNvPicPr>
          <p:nvPr/>
        </p:nvPicPr>
        <p:blipFill>
          <a:blip r:embed="rId5"/>
          <a:stretch>
            <a:fillRect/>
          </a:stretch>
        </p:blipFill>
        <p:spPr>
          <a:xfrm>
            <a:off x="10174391" y="2779262"/>
            <a:ext cx="1724260" cy="1027086"/>
          </a:xfrm>
          <a:prstGeom prst="rect">
            <a:avLst/>
          </a:prstGeom>
        </p:spPr>
      </p:pic>
      <p:sp>
        <p:nvSpPr>
          <p:cNvPr id="9" name="Rectangle 8"/>
          <p:cNvSpPr/>
          <p:nvPr/>
        </p:nvSpPr>
        <p:spPr>
          <a:xfrm>
            <a:off x="6394377" y="4764342"/>
            <a:ext cx="6096000" cy="646331"/>
          </a:xfrm>
          <a:prstGeom prst="rect">
            <a:avLst/>
          </a:prstGeom>
        </p:spPr>
        <p:txBody>
          <a:bodyPr>
            <a:spAutoFit/>
          </a:bodyPr>
          <a:lstStyle/>
          <a:p>
            <a:r>
              <a:rPr lang="en-US" dirty="0"/>
              <a:t>Some parts of the world will have land suited to growing coffee beans.</a:t>
            </a:r>
          </a:p>
        </p:txBody>
      </p:sp>
      <p:sp>
        <p:nvSpPr>
          <p:cNvPr id="10" name="Rectangle 9"/>
          <p:cNvSpPr/>
          <p:nvPr/>
        </p:nvSpPr>
        <p:spPr>
          <a:xfrm>
            <a:off x="369855" y="3379348"/>
            <a:ext cx="5690123" cy="2862322"/>
          </a:xfrm>
          <a:prstGeom prst="rect">
            <a:avLst/>
          </a:prstGeom>
          <a:solidFill>
            <a:schemeClr val="accent6">
              <a:lumMod val="40000"/>
              <a:lumOff val="60000"/>
            </a:schemeClr>
          </a:solidFill>
        </p:spPr>
        <p:txBody>
          <a:bodyPr wrap="square">
            <a:spAutoFit/>
          </a:bodyPr>
          <a:lstStyle/>
          <a:p>
            <a:r>
              <a:rPr lang="en-US" dirty="0"/>
              <a:t>Examples</a:t>
            </a:r>
          </a:p>
          <a:p>
            <a:r>
              <a:rPr lang="en-US" b="1" dirty="0"/>
              <a:t>Land – </a:t>
            </a:r>
            <a:r>
              <a:rPr lang="en-US" dirty="0"/>
              <a:t>some land is better at growing different crops.</a:t>
            </a:r>
          </a:p>
          <a:p>
            <a:r>
              <a:rPr lang="en-US" b="1" dirty="0"/>
              <a:t>Labor</a:t>
            </a:r>
            <a:r>
              <a:rPr lang="en-US" dirty="0"/>
              <a:t> – People often have strengths and weaknesses.</a:t>
            </a:r>
          </a:p>
          <a:p>
            <a:r>
              <a:rPr lang="en-US" dirty="0"/>
              <a:t>	</a:t>
            </a:r>
            <a:r>
              <a:rPr lang="en-US" dirty="0" err="1"/>
              <a:t>Eg</a:t>
            </a:r>
            <a:r>
              <a:rPr lang="en-US" dirty="0"/>
              <a:t>. A computer scientist should work with computers and not be an actor.</a:t>
            </a:r>
          </a:p>
          <a:p>
            <a:r>
              <a:rPr lang="en-US" b="1" dirty="0"/>
              <a:t>Capital</a:t>
            </a:r>
            <a:r>
              <a:rPr lang="en-US" dirty="0"/>
              <a:t> –  Equipment is designed for specific uses. </a:t>
            </a:r>
          </a:p>
          <a:p>
            <a:r>
              <a:rPr lang="en-US" dirty="0"/>
              <a:t>	</a:t>
            </a:r>
            <a:r>
              <a:rPr lang="en-US" dirty="0" err="1"/>
              <a:t>Eg</a:t>
            </a:r>
            <a:r>
              <a:rPr lang="en-US" dirty="0"/>
              <a:t>. A chainsaw should be used for cutting trees and not making laptops.</a:t>
            </a:r>
          </a:p>
          <a:p>
            <a:r>
              <a:rPr lang="en-US" b="1" dirty="0"/>
              <a:t>Enterprise</a:t>
            </a:r>
            <a:r>
              <a:rPr lang="en-US" dirty="0"/>
              <a:t> – Someone who is an expert in cars might not be suited to starting a restaurant.</a:t>
            </a:r>
          </a:p>
        </p:txBody>
      </p:sp>
      <p:sp>
        <p:nvSpPr>
          <p:cNvPr id="12" name="TextBox 11"/>
          <p:cNvSpPr txBox="1"/>
          <p:nvPr/>
        </p:nvSpPr>
        <p:spPr>
          <a:xfrm>
            <a:off x="6693456" y="5569527"/>
            <a:ext cx="4894486"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Some resources are good at making some things but not good at making other things.</a:t>
            </a:r>
          </a:p>
        </p:txBody>
      </p:sp>
    </p:spTree>
    <p:extLst>
      <p:ext uri="{BB962C8B-B14F-4D97-AF65-F5344CB8AC3E}">
        <p14:creationId xmlns:p14="http://schemas.microsoft.com/office/powerpoint/2010/main" val="14495950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7068"/>
            <a:ext cx="10515600" cy="1325563"/>
          </a:xfrm>
        </p:spPr>
        <p:txBody>
          <a:bodyPr/>
          <a:lstStyle/>
          <a:p>
            <a:r>
              <a:rPr lang="en-US" dirty="0"/>
              <a:t>Increasing Opportunity Cost Example</a:t>
            </a:r>
          </a:p>
        </p:txBody>
      </p:sp>
      <p:sp>
        <p:nvSpPr>
          <p:cNvPr id="3" name="Content Placeholder 2"/>
          <p:cNvSpPr>
            <a:spLocks noGrp="1"/>
          </p:cNvSpPr>
          <p:nvPr>
            <p:ph idx="1"/>
          </p:nvPr>
        </p:nvSpPr>
        <p:spPr>
          <a:xfrm>
            <a:off x="352936" y="1096404"/>
            <a:ext cx="7203213" cy="2015096"/>
          </a:xfrm>
        </p:spPr>
        <p:txBody>
          <a:bodyPr>
            <a:normAutofit fontScale="62500" lnSpcReduction="20000"/>
          </a:bodyPr>
          <a:lstStyle/>
          <a:p>
            <a:r>
              <a:rPr lang="en-US" dirty="0" err="1">
                <a:solidFill>
                  <a:srgbClr val="00B0F0"/>
                </a:solidFill>
              </a:rPr>
              <a:t>Eg</a:t>
            </a:r>
            <a:r>
              <a:rPr lang="en-US" dirty="0">
                <a:solidFill>
                  <a:srgbClr val="00B0F0"/>
                </a:solidFill>
              </a:rPr>
              <a:t>. Land is not equally appropriate for all crops.</a:t>
            </a:r>
          </a:p>
          <a:p>
            <a:r>
              <a:rPr lang="en-US" dirty="0"/>
              <a:t>You have five pieces of land which have ratings for how well they can grow crops:</a:t>
            </a:r>
          </a:p>
          <a:p>
            <a:pPr lvl="1"/>
            <a:r>
              <a:rPr lang="en-US" dirty="0"/>
              <a:t>Land 1: coffee – 5 stars, oranges – 1 star (You use this to grow coffee)</a:t>
            </a:r>
          </a:p>
          <a:p>
            <a:pPr lvl="1"/>
            <a:r>
              <a:rPr lang="en-US" dirty="0"/>
              <a:t>Land 2: coffee – 4 stars, oranges – 2 star Land 2 – 5 you grow oranges!</a:t>
            </a:r>
          </a:p>
          <a:p>
            <a:pPr lvl="1"/>
            <a:r>
              <a:rPr lang="en-US" dirty="0"/>
              <a:t>Land 3: coffee – 3 stars, oranges – 3 star</a:t>
            </a:r>
          </a:p>
          <a:p>
            <a:pPr lvl="1"/>
            <a:r>
              <a:rPr lang="en-US" dirty="0"/>
              <a:t>Land 4: coffee – 2 stars, oranges – 4 star</a:t>
            </a:r>
          </a:p>
          <a:p>
            <a:pPr lvl="1"/>
            <a:r>
              <a:rPr lang="en-US" dirty="0"/>
              <a:t>Land 5: coffee – 1 stars, oranges – 5 star</a:t>
            </a:r>
          </a:p>
        </p:txBody>
      </p:sp>
      <p:pic>
        <p:nvPicPr>
          <p:cNvPr id="4" name="Picture 3"/>
          <p:cNvPicPr>
            <a:picLocks noChangeAspect="1"/>
          </p:cNvPicPr>
          <p:nvPr/>
        </p:nvPicPr>
        <p:blipFill>
          <a:blip r:embed="rId2"/>
          <a:stretch>
            <a:fillRect/>
          </a:stretch>
        </p:blipFill>
        <p:spPr>
          <a:xfrm>
            <a:off x="9038154" y="415272"/>
            <a:ext cx="2975443" cy="1858028"/>
          </a:xfrm>
          <a:prstGeom prst="rect">
            <a:avLst/>
          </a:prstGeom>
        </p:spPr>
      </p:pic>
      <p:sp>
        <p:nvSpPr>
          <p:cNvPr id="5" name="TextBox 4"/>
          <p:cNvSpPr txBox="1"/>
          <p:nvPr/>
        </p:nvSpPr>
        <p:spPr>
          <a:xfrm>
            <a:off x="9251575" y="2353067"/>
            <a:ext cx="2304821" cy="923330"/>
          </a:xfrm>
          <a:prstGeom prst="rect">
            <a:avLst/>
          </a:prstGeom>
          <a:noFill/>
        </p:spPr>
        <p:txBody>
          <a:bodyPr wrap="square" rtlCol="0">
            <a:spAutoFit/>
          </a:bodyPr>
          <a:lstStyle/>
          <a:p>
            <a:r>
              <a:rPr lang="en-US" dirty="0"/>
              <a:t>Coffee generally grows in high altitudes.</a:t>
            </a:r>
          </a:p>
        </p:txBody>
      </p:sp>
      <p:sp>
        <p:nvSpPr>
          <p:cNvPr id="6" name="TextBox 5"/>
          <p:cNvSpPr txBox="1"/>
          <p:nvPr/>
        </p:nvSpPr>
        <p:spPr>
          <a:xfrm>
            <a:off x="8464176" y="3582894"/>
            <a:ext cx="3219221" cy="1938992"/>
          </a:xfrm>
          <a:prstGeom prst="rect">
            <a:avLst/>
          </a:prstGeom>
          <a:solidFill>
            <a:srgbClr val="FFFF00"/>
          </a:solidFill>
        </p:spPr>
        <p:txBody>
          <a:bodyPr wrap="square" rtlCol="0">
            <a:spAutoFit/>
          </a:bodyPr>
          <a:lstStyle/>
          <a:p>
            <a:r>
              <a:rPr lang="en-US" sz="2000" dirty="0">
                <a:solidFill>
                  <a:srgbClr val="FF0000"/>
                </a:solidFill>
              </a:rPr>
              <a:t>Summary:</a:t>
            </a:r>
          </a:p>
          <a:p>
            <a:r>
              <a:rPr lang="en-US" sz="2000" dirty="0">
                <a:solidFill>
                  <a:srgbClr val="FF0000"/>
                </a:solidFill>
              </a:rPr>
              <a:t>As you grow more coffee the land is less and less suitable for coffee so you give up more and more to grow the coffee. </a:t>
            </a:r>
          </a:p>
        </p:txBody>
      </p:sp>
      <p:sp>
        <p:nvSpPr>
          <p:cNvPr id="7" name="TextBox 6"/>
          <p:cNvSpPr txBox="1"/>
          <p:nvPr/>
        </p:nvSpPr>
        <p:spPr>
          <a:xfrm>
            <a:off x="661733" y="5759360"/>
            <a:ext cx="8032376" cy="830997"/>
          </a:xfrm>
          <a:prstGeom prst="rect">
            <a:avLst/>
          </a:prstGeom>
          <a:solidFill>
            <a:schemeClr val="tx2">
              <a:lumMod val="40000"/>
              <a:lumOff val="60000"/>
            </a:schemeClr>
          </a:solidFill>
        </p:spPr>
        <p:txBody>
          <a:bodyPr wrap="square" rtlCol="0">
            <a:spAutoFit/>
          </a:bodyPr>
          <a:lstStyle/>
          <a:p>
            <a:r>
              <a:rPr lang="en-US" sz="2400" dirty="0"/>
              <a:t>We can see that we are progressively giving up more oranges to grow less coffee. So our opportunity cost is increasing! </a:t>
            </a:r>
          </a:p>
        </p:txBody>
      </p:sp>
      <p:sp>
        <p:nvSpPr>
          <p:cNvPr id="8" name="Rectangle 7"/>
          <p:cNvSpPr/>
          <p:nvPr/>
        </p:nvSpPr>
        <p:spPr>
          <a:xfrm>
            <a:off x="352936" y="2965440"/>
            <a:ext cx="7724264" cy="2862322"/>
          </a:xfrm>
          <a:prstGeom prst="rect">
            <a:avLst/>
          </a:prstGeom>
        </p:spPr>
        <p:txBody>
          <a:bodyPr wrap="square">
            <a:spAutoFit/>
          </a:bodyPr>
          <a:lstStyle/>
          <a:p>
            <a:r>
              <a:rPr lang="en-US" b="1" dirty="0"/>
              <a:t>One day you decide you want to grow more coffee. </a:t>
            </a:r>
          </a:p>
          <a:p>
            <a:pPr lvl="1"/>
            <a:r>
              <a:rPr lang="en-US" dirty="0"/>
              <a:t>You convert Land 2 which is the best available land at growing coffee which means you give up x oranges. </a:t>
            </a:r>
          </a:p>
          <a:p>
            <a:r>
              <a:rPr lang="en-US" b="1" dirty="0"/>
              <a:t>Afterwards you decide to grow even more coffee.</a:t>
            </a:r>
          </a:p>
          <a:p>
            <a:pPr lvl="1"/>
            <a:r>
              <a:rPr lang="en-US" dirty="0"/>
              <a:t>You choose Land 3 which is not as good as land 2 at growing coffee and as a result you give up more oranges for less coffee.</a:t>
            </a:r>
          </a:p>
          <a:p>
            <a:r>
              <a:rPr lang="en-US" b="1" dirty="0"/>
              <a:t>Afterwards you decide to grow even more coffee.</a:t>
            </a:r>
          </a:p>
          <a:p>
            <a:pPr lvl="1"/>
            <a:r>
              <a:rPr lang="en-US" dirty="0"/>
              <a:t>The best remaining land is land 4 which is pretty bad at growing coffee but was pretty good at growing oranges.</a:t>
            </a:r>
          </a:p>
          <a:p>
            <a:pPr lvl="2"/>
            <a:r>
              <a:rPr lang="en-US" dirty="0"/>
              <a:t>You give up a lot of oranges to grow not much coffee. </a:t>
            </a:r>
          </a:p>
        </p:txBody>
      </p:sp>
    </p:spTree>
    <p:extLst>
      <p:ext uri="{BB962C8B-B14F-4D97-AF65-F5344CB8AC3E}">
        <p14:creationId xmlns:p14="http://schemas.microsoft.com/office/powerpoint/2010/main" val="36358257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968" y="261385"/>
            <a:ext cx="4472897" cy="843437"/>
          </a:xfrm>
        </p:spPr>
        <p:txBody>
          <a:bodyPr/>
          <a:lstStyle/>
          <a:p>
            <a:r>
              <a:rPr lang="en-US" dirty="0"/>
              <a:t>Opportunity Cost</a:t>
            </a:r>
          </a:p>
        </p:txBody>
      </p:sp>
      <p:sp>
        <p:nvSpPr>
          <p:cNvPr id="3" name="Content Placeholder 2"/>
          <p:cNvSpPr>
            <a:spLocks noGrp="1"/>
          </p:cNvSpPr>
          <p:nvPr>
            <p:ph idx="1"/>
          </p:nvPr>
        </p:nvSpPr>
        <p:spPr>
          <a:xfrm>
            <a:off x="315968" y="1331259"/>
            <a:ext cx="3888790" cy="4845704"/>
          </a:xfrm>
        </p:spPr>
        <p:txBody>
          <a:bodyPr>
            <a:normAutofit/>
          </a:bodyPr>
          <a:lstStyle/>
          <a:p>
            <a:r>
              <a:rPr lang="en-US" dirty="0"/>
              <a:t>We can see that as we use worse and worse land you will give up 10 oranges but get less and less coffee.</a:t>
            </a:r>
          </a:p>
          <a:p>
            <a:r>
              <a:rPr lang="en-US" dirty="0" err="1"/>
              <a:t>Ie</a:t>
            </a:r>
            <a:r>
              <a:rPr lang="en-US" dirty="0"/>
              <a:t>. increasing opportunity cost (O.C.)</a:t>
            </a:r>
          </a:p>
          <a:p>
            <a:r>
              <a:rPr lang="en-US" dirty="0"/>
              <a:t>Remember: the OTHER good is the numerator when we calculate O.C.</a:t>
            </a:r>
          </a:p>
        </p:txBody>
      </p:sp>
      <p:pic>
        <p:nvPicPr>
          <p:cNvPr id="6" name="Picture 5"/>
          <p:cNvPicPr>
            <a:picLocks noChangeAspect="1"/>
          </p:cNvPicPr>
          <p:nvPr/>
        </p:nvPicPr>
        <p:blipFill>
          <a:blip r:embed="rId2"/>
          <a:stretch>
            <a:fillRect/>
          </a:stretch>
        </p:blipFill>
        <p:spPr>
          <a:xfrm>
            <a:off x="4690611" y="1024265"/>
            <a:ext cx="6468378" cy="4953691"/>
          </a:xfrm>
          <a:prstGeom prst="rect">
            <a:avLst/>
          </a:prstGeom>
          <a:ln>
            <a:solidFill>
              <a:schemeClr val="bg1"/>
            </a:solidFill>
          </a:ln>
        </p:spPr>
      </p:pic>
      <p:sp>
        <p:nvSpPr>
          <p:cNvPr id="5" name="TextBox 4"/>
          <p:cNvSpPr txBox="1"/>
          <p:nvPr/>
        </p:nvSpPr>
        <p:spPr>
          <a:xfrm>
            <a:off x="5649699" y="3343085"/>
            <a:ext cx="2966606" cy="1815882"/>
          </a:xfrm>
          <a:prstGeom prst="rect">
            <a:avLst/>
          </a:prstGeom>
          <a:solidFill>
            <a:schemeClr val="accent2"/>
          </a:solidFill>
        </p:spPr>
        <p:txBody>
          <a:bodyPr wrap="square" rtlCol="0">
            <a:spAutoFit/>
          </a:bodyPr>
          <a:lstStyle/>
          <a:p>
            <a:r>
              <a:rPr lang="en-US" sz="2800" b="1" dirty="0"/>
              <a:t>Opportunity Cost =</a:t>
            </a:r>
          </a:p>
          <a:p>
            <a:r>
              <a:rPr lang="en-US" sz="2800" b="1" dirty="0"/>
              <a:t>What you give up / what you gain</a:t>
            </a:r>
          </a:p>
        </p:txBody>
      </p:sp>
      <p:sp>
        <p:nvSpPr>
          <p:cNvPr id="7" name="Oval 6"/>
          <p:cNvSpPr/>
          <p:nvPr/>
        </p:nvSpPr>
        <p:spPr>
          <a:xfrm>
            <a:off x="9574306" y="4155141"/>
            <a:ext cx="196509" cy="1613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702371" y="2949388"/>
            <a:ext cx="196509" cy="1613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735938" y="2332326"/>
            <a:ext cx="196509" cy="1613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761671" y="1966008"/>
            <a:ext cx="196509" cy="1613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9672560" y="4316506"/>
            <a:ext cx="0" cy="1452282"/>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7" idx="2"/>
          </p:cNvCxnSpPr>
          <p:nvPr/>
        </p:nvCxnSpPr>
        <p:spPr>
          <a:xfrm flipH="1" flipV="1">
            <a:off x="5217460" y="4235823"/>
            <a:ext cx="4356846" cy="1"/>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8" idx="2"/>
          </p:cNvCxnSpPr>
          <p:nvPr/>
        </p:nvCxnSpPr>
        <p:spPr>
          <a:xfrm flipH="1">
            <a:off x="5192332" y="3030071"/>
            <a:ext cx="3510039"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2"/>
          </p:cNvCxnSpPr>
          <p:nvPr/>
        </p:nvCxnSpPr>
        <p:spPr>
          <a:xfrm flipH="1" flipV="1">
            <a:off x="5315714" y="2413008"/>
            <a:ext cx="2420224" cy="1"/>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0" idx="2"/>
          </p:cNvCxnSpPr>
          <p:nvPr/>
        </p:nvCxnSpPr>
        <p:spPr>
          <a:xfrm flipH="1" flipV="1">
            <a:off x="5315714" y="2022306"/>
            <a:ext cx="1445957" cy="24385"/>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8781965" y="3110753"/>
            <a:ext cx="18660" cy="2658035"/>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7853882" y="2493691"/>
            <a:ext cx="35411" cy="3140838"/>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6873176" y="2046690"/>
            <a:ext cx="5518" cy="3722098"/>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006457" y="5892478"/>
            <a:ext cx="567849" cy="523220"/>
          </a:xfrm>
          <a:prstGeom prst="rect">
            <a:avLst/>
          </a:prstGeom>
          <a:noFill/>
        </p:spPr>
        <p:txBody>
          <a:bodyPr wrap="square" rtlCol="0">
            <a:spAutoFit/>
          </a:bodyPr>
          <a:lstStyle/>
          <a:p>
            <a:r>
              <a:rPr lang="en-US" sz="2800" dirty="0"/>
              <a:t>10</a:t>
            </a:r>
            <a:endParaRPr lang="en-US" dirty="0"/>
          </a:p>
        </p:txBody>
      </p:sp>
      <p:sp>
        <p:nvSpPr>
          <p:cNvPr id="33" name="TextBox 32"/>
          <p:cNvSpPr txBox="1"/>
          <p:nvPr/>
        </p:nvSpPr>
        <p:spPr>
          <a:xfrm>
            <a:off x="8101257" y="5915353"/>
            <a:ext cx="567849" cy="523220"/>
          </a:xfrm>
          <a:prstGeom prst="rect">
            <a:avLst/>
          </a:prstGeom>
          <a:noFill/>
        </p:spPr>
        <p:txBody>
          <a:bodyPr wrap="square" rtlCol="0">
            <a:spAutoFit/>
          </a:bodyPr>
          <a:lstStyle/>
          <a:p>
            <a:r>
              <a:rPr lang="en-US" sz="2800" dirty="0"/>
              <a:t>10</a:t>
            </a:r>
            <a:endParaRPr lang="en-US" dirty="0"/>
          </a:p>
        </p:txBody>
      </p:sp>
      <p:sp>
        <p:nvSpPr>
          <p:cNvPr id="34" name="TextBox 33"/>
          <p:cNvSpPr txBox="1"/>
          <p:nvPr/>
        </p:nvSpPr>
        <p:spPr>
          <a:xfrm>
            <a:off x="7111958" y="5892478"/>
            <a:ext cx="567849" cy="523220"/>
          </a:xfrm>
          <a:prstGeom prst="rect">
            <a:avLst/>
          </a:prstGeom>
          <a:noFill/>
        </p:spPr>
        <p:txBody>
          <a:bodyPr wrap="square" rtlCol="0">
            <a:spAutoFit/>
          </a:bodyPr>
          <a:lstStyle/>
          <a:p>
            <a:r>
              <a:rPr lang="en-US" sz="2800" dirty="0"/>
              <a:t>10</a:t>
            </a:r>
            <a:endParaRPr lang="en-US" dirty="0"/>
          </a:p>
        </p:txBody>
      </p:sp>
      <p:sp>
        <p:nvSpPr>
          <p:cNvPr id="35" name="TextBox 34"/>
          <p:cNvSpPr txBox="1"/>
          <p:nvPr/>
        </p:nvSpPr>
        <p:spPr>
          <a:xfrm>
            <a:off x="4504941" y="3378464"/>
            <a:ext cx="567849" cy="523220"/>
          </a:xfrm>
          <a:prstGeom prst="rect">
            <a:avLst/>
          </a:prstGeom>
          <a:noFill/>
        </p:spPr>
        <p:txBody>
          <a:bodyPr wrap="square" rtlCol="0">
            <a:spAutoFit/>
          </a:bodyPr>
          <a:lstStyle/>
          <a:p>
            <a:r>
              <a:rPr lang="en-US" sz="2800" dirty="0"/>
              <a:t>8</a:t>
            </a:r>
            <a:endParaRPr lang="en-US" dirty="0"/>
          </a:p>
        </p:txBody>
      </p:sp>
      <p:sp>
        <p:nvSpPr>
          <p:cNvPr id="36" name="TextBox 35"/>
          <p:cNvSpPr txBox="1"/>
          <p:nvPr/>
        </p:nvSpPr>
        <p:spPr>
          <a:xfrm>
            <a:off x="4473697" y="2459067"/>
            <a:ext cx="567849" cy="523220"/>
          </a:xfrm>
          <a:prstGeom prst="rect">
            <a:avLst/>
          </a:prstGeom>
          <a:noFill/>
        </p:spPr>
        <p:txBody>
          <a:bodyPr wrap="square" rtlCol="0">
            <a:spAutoFit/>
          </a:bodyPr>
          <a:lstStyle/>
          <a:p>
            <a:r>
              <a:rPr lang="en-US" sz="2800" dirty="0"/>
              <a:t>4</a:t>
            </a:r>
            <a:endParaRPr lang="en-US" dirty="0"/>
          </a:p>
        </p:txBody>
      </p:sp>
      <p:sp>
        <p:nvSpPr>
          <p:cNvPr id="37" name="TextBox 36"/>
          <p:cNvSpPr txBox="1"/>
          <p:nvPr/>
        </p:nvSpPr>
        <p:spPr>
          <a:xfrm>
            <a:off x="4504941" y="1889788"/>
            <a:ext cx="731287" cy="523220"/>
          </a:xfrm>
          <a:prstGeom prst="rect">
            <a:avLst/>
          </a:prstGeom>
          <a:noFill/>
        </p:spPr>
        <p:txBody>
          <a:bodyPr wrap="square" rtlCol="0">
            <a:spAutoFit/>
          </a:bodyPr>
          <a:lstStyle/>
          <a:p>
            <a:r>
              <a:rPr lang="en-US" sz="2800" dirty="0"/>
              <a:t>1.5</a:t>
            </a:r>
            <a:endParaRPr lang="en-US" dirty="0"/>
          </a:p>
        </p:txBody>
      </p:sp>
      <p:sp>
        <p:nvSpPr>
          <p:cNvPr id="38" name="TextBox 37"/>
          <p:cNvSpPr txBox="1"/>
          <p:nvPr/>
        </p:nvSpPr>
        <p:spPr>
          <a:xfrm>
            <a:off x="9739966" y="3761985"/>
            <a:ext cx="567849" cy="523220"/>
          </a:xfrm>
          <a:prstGeom prst="rect">
            <a:avLst/>
          </a:prstGeom>
          <a:noFill/>
        </p:spPr>
        <p:txBody>
          <a:bodyPr wrap="square" rtlCol="0">
            <a:spAutoFit/>
          </a:bodyPr>
          <a:lstStyle/>
          <a:p>
            <a:r>
              <a:rPr lang="en-US" sz="2800" dirty="0"/>
              <a:t>A</a:t>
            </a:r>
            <a:endParaRPr lang="en-US" dirty="0"/>
          </a:p>
        </p:txBody>
      </p:sp>
      <p:sp>
        <p:nvSpPr>
          <p:cNvPr id="39" name="TextBox 38"/>
          <p:cNvSpPr txBox="1"/>
          <p:nvPr/>
        </p:nvSpPr>
        <p:spPr>
          <a:xfrm>
            <a:off x="8964566" y="2598012"/>
            <a:ext cx="567849" cy="523220"/>
          </a:xfrm>
          <a:prstGeom prst="rect">
            <a:avLst/>
          </a:prstGeom>
          <a:noFill/>
        </p:spPr>
        <p:txBody>
          <a:bodyPr wrap="square" rtlCol="0">
            <a:spAutoFit/>
          </a:bodyPr>
          <a:lstStyle/>
          <a:p>
            <a:r>
              <a:rPr lang="en-US" sz="2800" dirty="0"/>
              <a:t>B</a:t>
            </a:r>
            <a:endParaRPr lang="en-US" dirty="0"/>
          </a:p>
        </p:txBody>
      </p:sp>
      <p:sp>
        <p:nvSpPr>
          <p:cNvPr id="40" name="TextBox 39"/>
          <p:cNvSpPr txBox="1"/>
          <p:nvPr/>
        </p:nvSpPr>
        <p:spPr>
          <a:xfrm>
            <a:off x="7989650" y="2034498"/>
            <a:ext cx="567849" cy="523220"/>
          </a:xfrm>
          <a:prstGeom prst="rect">
            <a:avLst/>
          </a:prstGeom>
          <a:noFill/>
        </p:spPr>
        <p:txBody>
          <a:bodyPr wrap="square" rtlCol="0">
            <a:spAutoFit/>
          </a:bodyPr>
          <a:lstStyle/>
          <a:p>
            <a:r>
              <a:rPr lang="en-US" sz="2800" dirty="0"/>
              <a:t>C</a:t>
            </a:r>
            <a:endParaRPr lang="en-US" dirty="0"/>
          </a:p>
        </p:txBody>
      </p:sp>
      <p:sp>
        <p:nvSpPr>
          <p:cNvPr id="41" name="TextBox 40"/>
          <p:cNvSpPr txBox="1"/>
          <p:nvPr/>
        </p:nvSpPr>
        <p:spPr>
          <a:xfrm>
            <a:off x="6965340" y="1581257"/>
            <a:ext cx="567849" cy="523220"/>
          </a:xfrm>
          <a:prstGeom prst="rect">
            <a:avLst/>
          </a:prstGeom>
          <a:noFill/>
        </p:spPr>
        <p:txBody>
          <a:bodyPr wrap="square" rtlCol="0">
            <a:spAutoFit/>
          </a:bodyPr>
          <a:lstStyle/>
          <a:p>
            <a:r>
              <a:rPr lang="en-US" sz="2800" dirty="0"/>
              <a:t>D</a:t>
            </a:r>
            <a:endParaRPr lang="en-US" dirty="0"/>
          </a:p>
        </p:txBody>
      </p:sp>
      <p:sp>
        <p:nvSpPr>
          <p:cNvPr id="42" name="TextBox 41"/>
          <p:cNvSpPr txBox="1"/>
          <p:nvPr/>
        </p:nvSpPr>
        <p:spPr>
          <a:xfrm>
            <a:off x="8989570" y="2973753"/>
            <a:ext cx="1519518" cy="369332"/>
          </a:xfrm>
          <a:prstGeom prst="rect">
            <a:avLst/>
          </a:prstGeom>
          <a:noFill/>
        </p:spPr>
        <p:txBody>
          <a:bodyPr wrap="square" rtlCol="0">
            <a:spAutoFit/>
          </a:bodyPr>
          <a:lstStyle/>
          <a:p>
            <a:r>
              <a:rPr lang="en-US" dirty="0"/>
              <a:t>OC = 10/8</a:t>
            </a:r>
          </a:p>
        </p:txBody>
      </p:sp>
      <p:sp>
        <p:nvSpPr>
          <p:cNvPr id="43" name="TextBox 42"/>
          <p:cNvSpPr txBox="1"/>
          <p:nvPr/>
        </p:nvSpPr>
        <p:spPr>
          <a:xfrm>
            <a:off x="8254201" y="2304737"/>
            <a:ext cx="1519518" cy="369332"/>
          </a:xfrm>
          <a:prstGeom prst="rect">
            <a:avLst/>
          </a:prstGeom>
          <a:noFill/>
        </p:spPr>
        <p:txBody>
          <a:bodyPr wrap="square" rtlCol="0">
            <a:spAutoFit/>
          </a:bodyPr>
          <a:lstStyle/>
          <a:p>
            <a:r>
              <a:rPr lang="en-US" dirty="0"/>
              <a:t>OC = 10/4</a:t>
            </a:r>
          </a:p>
        </p:txBody>
      </p:sp>
      <p:sp>
        <p:nvSpPr>
          <p:cNvPr id="44" name="TextBox 43"/>
          <p:cNvSpPr txBox="1"/>
          <p:nvPr/>
        </p:nvSpPr>
        <p:spPr>
          <a:xfrm>
            <a:off x="7281107" y="1663742"/>
            <a:ext cx="1519518" cy="369332"/>
          </a:xfrm>
          <a:prstGeom prst="rect">
            <a:avLst/>
          </a:prstGeom>
          <a:noFill/>
        </p:spPr>
        <p:txBody>
          <a:bodyPr wrap="square" rtlCol="0">
            <a:spAutoFit/>
          </a:bodyPr>
          <a:lstStyle/>
          <a:p>
            <a:r>
              <a:rPr lang="en-US" dirty="0"/>
              <a:t>OC = 10/1.5</a:t>
            </a:r>
          </a:p>
        </p:txBody>
      </p:sp>
      <p:sp>
        <p:nvSpPr>
          <p:cNvPr id="45" name="TextBox 44"/>
          <p:cNvSpPr txBox="1"/>
          <p:nvPr/>
        </p:nvSpPr>
        <p:spPr>
          <a:xfrm>
            <a:off x="4690611" y="739588"/>
            <a:ext cx="1078177" cy="369332"/>
          </a:xfrm>
          <a:prstGeom prst="rect">
            <a:avLst/>
          </a:prstGeom>
          <a:noFill/>
        </p:spPr>
        <p:txBody>
          <a:bodyPr wrap="square" rtlCol="0">
            <a:spAutoFit/>
          </a:bodyPr>
          <a:lstStyle/>
          <a:p>
            <a:r>
              <a:rPr lang="en-US" dirty="0">
                <a:solidFill>
                  <a:srgbClr val="000000"/>
                </a:solidFill>
              </a:rPr>
              <a:t>Coffee</a:t>
            </a:r>
          </a:p>
        </p:txBody>
      </p:sp>
      <p:sp>
        <p:nvSpPr>
          <p:cNvPr id="46" name="TextBox 45"/>
          <p:cNvSpPr txBox="1"/>
          <p:nvPr/>
        </p:nvSpPr>
        <p:spPr>
          <a:xfrm>
            <a:off x="10334065" y="5784756"/>
            <a:ext cx="1078177" cy="369332"/>
          </a:xfrm>
          <a:prstGeom prst="rect">
            <a:avLst/>
          </a:prstGeom>
          <a:noFill/>
        </p:spPr>
        <p:txBody>
          <a:bodyPr wrap="square" rtlCol="0">
            <a:spAutoFit/>
          </a:bodyPr>
          <a:lstStyle/>
          <a:p>
            <a:r>
              <a:rPr lang="en-US" dirty="0">
                <a:solidFill>
                  <a:srgbClr val="000000"/>
                </a:solidFill>
              </a:rPr>
              <a:t>Orange</a:t>
            </a:r>
          </a:p>
        </p:txBody>
      </p:sp>
      <p:sp>
        <p:nvSpPr>
          <p:cNvPr id="47" name="TextBox 46"/>
          <p:cNvSpPr txBox="1"/>
          <p:nvPr/>
        </p:nvSpPr>
        <p:spPr>
          <a:xfrm>
            <a:off x="200290" y="5470862"/>
            <a:ext cx="4894486"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If we continue the example of coffee and oranges, we can see increasing opportunity cost – a curved PPC. </a:t>
            </a:r>
          </a:p>
        </p:txBody>
      </p:sp>
      <p:sp>
        <p:nvSpPr>
          <p:cNvPr id="4" name="Rectangle 3"/>
          <p:cNvSpPr/>
          <p:nvPr/>
        </p:nvSpPr>
        <p:spPr>
          <a:xfrm>
            <a:off x="5509499" y="5182108"/>
            <a:ext cx="6096000" cy="646331"/>
          </a:xfrm>
          <a:prstGeom prst="rect">
            <a:avLst/>
          </a:prstGeom>
        </p:spPr>
        <p:txBody>
          <a:bodyPr>
            <a:spAutoFit/>
          </a:bodyPr>
          <a:lstStyle/>
          <a:p>
            <a:r>
              <a:rPr lang="en-US" dirty="0" err="1"/>
              <a:t>Eg</a:t>
            </a:r>
            <a:r>
              <a:rPr lang="en-US" dirty="0"/>
              <a:t>. you give up 10 oranges and gain 8 coffee</a:t>
            </a:r>
          </a:p>
          <a:p>
            <a:r>
              <a:rPr lang="en-US" dirty="0"/>
              <a:t>OC = 5/4</a:t>
            </a:r>
          </a:p>
        </p:txBody>
      </p:sp>
    </p:spTree>
    <p:extLst>
      <p:ext uri="{BB962C8B-B14F-4D97-AF65-F5344CB8AC3E}">
        <p14:creationId xmlns:p14="http://schemas.microsoft.com/office/powerpoint/2010/main" val="409930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42" grpId="0"/>
      <p:bldP spid="43" grpId="0"/>
      <p:bldP spid="4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2215" y="4973696"/>
            <a:ext cx="4488543" cy="1630303"/>
          </a:xfrm>
        </p:spPr>
        <p:txBody>
          <a:bodyPr/>
          <a:lstStyle/>
          <a:p>
            <a:r>
              <a:rPr lang="en-US" dirty="0"/>
              <a:t>Constant opportunity cost</a:t>
            </a:r>
          </a:p>
          <a:p>
            <a:pPr lvl="1"/>
            <a:r>
              <a:rPr lang="en-US" dirty="0"/>
              <a:t>Resources are equally suited for all production</a:t>
            </a:r>
          </a:p>
          <a:p>
            <a:pPr lvl="2"/>
            <a:r>
              <a:rPr lang="en-US" dirty="0"/>
              <a:t>EASILY ADAPTABLE</a:t>
            </a:r>
          </a:p>
        </p:txBody>
      </p:sp>
      <p:pic>
        <p:nvPicPr>
          <p:cNvPr id="4" name="Picture 3"/>
          <p:cNvPicPr>
            <a:picLocks noChangeAspect="1"/>
          </p:cNvPicPr>
          <p:nvPr/>
        </p:nvPicPr>
        <p:blipFill>
          <a:blip r:embed="rId2"/>
          <a:stretch>
            <a:fillRect/>
          </a:stretch>
        </p:blipFill>
        <p:spPr>
          <a:xfrm>
            <a:off x="107578" y="201704"/>
            <a:ext cx="9699296" cy="4771992"/>
          </a:xfrm>
          <a:prstGeom prst="rect">
            <a:avLst/>
          </a:prstGeom>
        </p:spPr>
      </p:pic>
      <p:sp>
        <p:nvSpPr>
          <p:cNvPr id="5" name="Content Placeholder 2"/>
          <p:cNvSpPr txBox="1">
            <a:spLocks/>
          </p:cNvSpPr>
          <p:nvPr/>
        </p:nvSpPr>
        <p:spPr>
          <a:xfrm>
            <a:off x="5505395" y="4973696"/>
            <a:ext cx="4488543" cy="16303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Increasing opportunity cost</a:t>
            </a:r>
          </a:p>
          <a:p>
            <a:pPr lvl="1"/>
            <a:r>
              <a:rPr lang="en-US" dirty="0"/>
              <a:t>Resources are NOT equally suited for all production</a:t>
            </a:r>
          </a:p>
          <a:p>
            <a:pPr lvl="2"/>
            <a:r>
              <a:rPr lang="en-US" dirty="0"/>
              <a:t>NOT EASILY ADAPTABLE</a:t>
            </a:r>
          </a:p>
        </p:txBody>
      </p:sp>
      <p:sp>
        <p:nvSpPr>
          <p:cNvPr id="6" name="TextBox 5"/>
          <p:cNvSpPr txBox="1"/>
          <p:nvPr/>
        </p:nvSpPr>
        <p:spPr>
          <a:xfrm>
            <a:off x="9909807" y="2665372"/>
            <a:ext cx="2174259" cy="2308324"/>
          </a:xfrm>
          <a:prstGeom prst="rect">
            <a:avLst/>
          </a:prstGeom>
          <a:noFill/>
          <a:ln>
            <a:solidFill>
              <a:schemeClr val="tx1"/>
            </a:solidFill>
          </a:ln>
        </p:spPr>
        <p:txBody>
          <a:bodyPr wrap="square" rtlCol="0">
            <a:spAutoFit/>
          </a:bodyPr>
          <a:lstStyle/>
          <a:p>
            <a:pPr marL="0" lvl="1"/>
            <a:r>
              <a:rPr lang="en-US" dirty="0"/>
              <a:t>When you use land that is good for pineapples to grow cactus, you’ll give up lots of pineapples and grow only a few extra cactus.</a:t>
            </a:r>
          </a:p>
          <a:p>
            <a:endParaRPr lang="en-US" dirty="0"/>
          </a:p>
        </p:txBody>
      </p:sp>
      <p:sp>
        <p:nvSpPr>
          <p:cNvPr id="7" name="TextBox 6"/>
          <p:cNvSpPr txBox="1"/>
          <p:nvPr/>
        </p:nvSpPr>
        <p:spPr>
          <a:xfrm>
            <a:off x="9915941" y="241650"/>
            <a:ext cx="1798923" cy="1200329"/>
          </a:xfrm>
          <a:prstGeom prst="rect">
            <a:avLst/>
          </a:prstGeom>
          <a:noFill/>
        </p:spPr>
        <p:txBody>
          <a:bodyPr wrap="square" rtlCol="0">
            <a:spAutoFit/>
          </a:bodyPr>
          <a:lstStyle/>
          <a:p>
            <a:r>
              <a:rPr lang="en-US" dirty="0"/>
              <a:t>Which one is more realistic?</a:t>
            </a:r>
          </a:p>
          <a:p>
            <a:r>
              <a:rPr lang="en-US" dirty="0"/>
              <a:t>Increasing Opportunity cost</a:t>
            </a:r>
          </a:p>
        </p:txBody>
      </p:sp>
      <p:sp>
        <p:nvSpPr>
          <p:cNvPr id="8" name="TextBox 7"/>
          <p:cNvSpPr txBox="1"/>
          <p:nvPr/>
        </p:nvSpPr>
        <p:spPr>
          <a:xfrm>
            <a:off x="10169944" y="1441731"/>
            <a:ext cx="1653987" cy="369332"/>
          </a:xfrm>
          <a:prstGeom prst="rect">
            <a:avLst/>
          </a:prstGeom>
          <a:noFill/>
        </p:spPr>
        <p:txBody>
          <a:bodyPr wrap="square" rtlCol="0">
            <a:spAutoFit/>
          </a:bodyPr>
          <a:lstStyle/>
          <a:p>
            <a:r>
              <a:rPr lang="en-US" dirty="0"/>
              <a:t>Revision </a:t>
            </a:r>
            <a:r>
              <a:rPr lang="en-US" dirty="0">
                <a:hlinkClick r:id="rId3"/>
              </a:rPr>
              <a:t>Link</a:t>
            </a:r>
            <a:endParaRPr lang="en-US" dirty="0"/>
          </a:p>
        </p:txBody>
      </p:sp>
      <p:sp>
        <p:nvSpPr>
          <p:cNvPr id="2" name="TextBox 1"/>
          <p:cNvSpPr txBox="1"/>
          <p:nvPr/>
        </p:nvSpPr>
        <p:spPr>
          <a:xfrm>
            <a:off x="7366000" y="1193800"/>
            <a:ext cx="2627938" cy="861774"/>
          </a:xfrm>
          <a:prstGeom prst="rect">
            <a:avLst/>
          </a:prstGeom>
          <a:solidFill>
            <a:srgbClr val="FFFF00"/>
          </a:solidFill>
        </p:spPr>
        <p:txBody>
          <a:bodyPr wrap="square" rtlCol="0">
            <a:spAutoFit/>
          </a:bodyPr>
          <a:lstStyle/>
          <a:p>
            <a:r>
              <a:rPr lang="en-US" sz="1600" dirty="0">
                <a:solidFill>
                  <a:srgbClr val="FF0000"/>
                </a:solidFill>
              </a:rPr>
              <a:t>Summary</a:t>
            </a:r>
          </a:p>
          <a:p>
            <a:r>
              <a:rPr lang="en-US" sz="1600" dirty="0">
                <a:solidFill>
                  <a:srgbClr val="FF0000"/>
                </a:solidFill>
              </a:rPr>
              <a:t>Straight = constant O.C.</a:t>
            </a:r>
          </a:p>
          <a:p>
            <a:r>
              <a:rPr lang="en-US" sz="1600" dirty="0">
                <a:solidFill>
                  <a:srgbClr val="FF0000"/>
                </a:solidFill>
              </a:rPr>
              <a:t>Curved = increasing O.C.</a:t>
            </a:r>
          </a:p>
        </p:txBody>
      </p:sp>
    </p:spTree>
    <p:extLst>
      <p:ext uri="{BB962C8B-B14F-4D97-AF65-F5344CB8AC3E}">
        <p14:creationId xmlns:p14="http://schemas.microsoft.com/office/powerpoint/2010/main" val="411241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 calcmode="lin" valueType="num">
                                      <p:cBhvr additive="base">
                                        <p:cTn id="16"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a:t>
            </a:r>
          </a:p>
        </p:txBody>
      </p:sp>
      <p:sp>
        <p:nvSpPr>
          <p:cNvPr id="3" name="Content Placeholder 2"/>
          <p:cNvSpPr>
            <a:spLocks noGrp="1"/>
          </p:cNvSpPr>
          <p:nvPr>
            <p:ph idx="1"/>
          </p:nvPr>
        </p:nvSpPr>
        <p:spPr/>
        <p:txBody>
          <a:bodyPr/>
          <a:lstStyle/>
          <a:p>
            <a:r>
              <a:rPr lang="en-US" dirty="0"/>
              <a:t>Why is the PPC often curved? Give an example why.</a:t>
            </a:r>
          </a:p>
          <a:p>
            <a:r>
              <a:rPr lang="en-US" dirty="0">
                <a:solidFill>
                  <a:srgbClr val="FF0000"/>
                </a:solidFill>
              </a:rPr>
              <a:t>Because of increasing opportunity cost which is caused by the fact that resources are not equally good at producing different products. </a:t>
            </a:r>
          </a:p>
          <a:p>
            <a:endParaRPr lang="en-US" dirty="0">
              <a:solidFill>
                <a:srgbClr val="FF0000"/>
              </a:solidFill>
            </a:endParaRPr>
          </a:p>
          <a:p>
            <a:r>
              <a:rPr lang="en-US" dirty="0" err="1">
                <a:solidFill>
                  <a:srgbClr val="FF0000"/>
                </a:solidFill>
              </a:rPr>
              <a:t>Eg</a:t>
            </a:r>
            <a:r>
              <a:rPr lang="en-US" dirty="0">
                <a:solidFill>
                  <a:srgbClr val="FF0000"/>
                </a:solidFill>
              </a:rPr>
              <a:t>. If a pizza chef is forced to make computers they may produce only a few computers and give up many pizzas, so the opportunity cost will be very high. </a:t>
            </a:r>
          </a:p>
          <a:p>
            <a:endParaRPr lang="en-US" dirty="0"/>
          </a:p>
          <a:p>
            <a:endParaRPr lang="en-US" dirty="0"/>
          </a:p>
        </p:txBody>
      </p:sp>
    </p:spTree>
    <p:extLst>
      <p:ext uri="{BB962C8B-B14F-4D97-AF65-F5344CB8AC3E}">
        <p14:creationId xmlns:p14="http://schemas.microsoft.com/office/powerpoint/2010/main" val="68353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Based on this information, is the PPC increasing or constant opportunity cost?</a:t>
            </a:r>
          </a:p>
          <a:p>
            <a:r>
              <a:rPr lang="en-US" dirty="0">
                <a:solidFill>
                  <a:srgbClr val="FF0000"/>
                </a:solidFill>
              </a:rPr>
              <a:t>Increasing, because for example as we increase cars, we give up more and more clothes. </a:t>
            </a:r>
          </a:p>
          <a:p>
            <a:r>
              <a:rPr lang="en-US" dirty="0"/>
              <a:t>What shape would the PPC be based on your previous answer?</a:t>
            </a:r>
          </a:p>
          <a:p>
            <a:r>
              <a:rPr lang="en-US" dirty="0">
                <a:solidFill>
                  <a:srgbClr val="FF0000"/>
                </a:solidFill>
              </a:rPr>
              <a:t>It would be curved (compared to straight for a constant opportunity cost PPC)</a:t>
            </a:r>
          </a:p>
        </p:txBody>
      </p:sp>
      <p:graphicFrame>
        <p:nvGraphicFramePr>
          <p:cNvPr id="6" name="Table 5"/>
          <p:cNvGraphicFramePr>
            <a:graphicFrameLocks noGrp="1"/>
          </p:cNvGraphicFramePr>
          <p:nvPr>
            <p:extLst>
              <p:ext uri="{D42A27DB-BD31-4B8C-83A1-F6EECF244321}">
                <p14:modId xmlns:p14="http://schemas.microsoft.com/office/powerpoint/2010/main" val="1327928791"/>
              </p:ext>
            </p:extLst>
          </p:nvPr>
        </p:nvGraphicFramePr>
        <p:xfrm>
          <a:off x="2454555" y="230188"/>
          <a:ext cx="4233115" cy="1222094"/>
        </p:xfrm>
        <a:graphic>
          <a:graphicData uri="http://schemas.openxmlformats.org/drawingml/2006/table">
            <a:tbl>
              <a:tblPr firstRow="1" firstCol="1" bandRow="1">
                <a:tableStyleId>{5C22544A-7EE6-4342-B048-85BDC9FD1C3A}</a:tableStyleId>
              </a:tblPr>
              <a:tblGrid>
                <a:gridCol w="1247804">
                  <a:extLst>
                    <a:ext uri="{9D8B030D-6E8A-4147-A177-3AD203B41FA5}">
                      <a16:colId xmlns:a16="http://schemas.microsoft.com/office/drawing/2014/main" val="1509615970"/>
                    </a:ext>
                  </a:extLst>
                </a:gridCol>
                <a:gridCol w="612130">
                  <a:extLst>
                    <a:ext uri="{9D8B030D-6E8A-4147-A177-3AD203B41FA5}">
                      <a16:colId xmlns:a16="http://schemas.microsoft.com/office/drawing/2014/main" val="1188769888"/>
                    </a:ext>
                  </a:extLst>
                </a:gridCol>
                <a:gridCol w="678052">
                  <a:extLst>
                    <a:ext uri="{9D8B030D-6E8A-4147-A177-3AD203B41FA5}">
                      <a16:colId xmlns:a16="http://schemas.microsoft.com/office/drawing/2014/main" val="2899834277"/>
                    </a:ext>
                  </a:extLst>
                </a:gridCol>
                <a:gridCol w="593295">
                  <a:extLst>
                    <a:ext uri="{9D8B030D-6E8A-4147-A177-3AD203B41FA5}">
                      <a16:colId xmlns:a16="http://schemas.microsoft.com/office/drawing/2014/main" val="4170402212"/>
                    </a:ext>
                  </a:extLst>
                </a:gridCol>
                <a:gridCol w="593295">
                  <a:extLst>
                    <a:ext uri="{9D8B030D-6E8A-4147-A177-3AD203B41FA5}">
                      <a16:colId xmlns:a16="http://schemas.microsoft.com/office/drawing/2014/main" val="1449410107"/>
                    </a:ext>
                  </a:extLst>
                </a:gridCol>
                <a:gridCol w="508539">
                  <a:extLst>
                    <a:ext uri="{9D8B030D-6E8A-4147-A177-3AD203B41FA5}">
                      <a16:colId xmlns:a16="http://schemas.microsoft.com/office/drawing/2014/main" val="3893611696"/>
                    </a:ext>
                  </a:extLst>
                </a:gridCol>
              </a:tblGrid>
              <a:tr h="611047">
                <a:tc>
                  <a:txBody>
                    <a:bodyPr/>
                    <a:lstStyle/>
                    <a:p>
                      <a:pPr marL="0" marR="0" algn="ctr">
                        <a:lnSpc>
                          <a:spcPct val="107000"/>
                        </a:lnSpc>
                        <a:spcBef>
                          <a:spcPts val="0"/>
                        </a:spcBef>
                        <a:spcAft>
                          <a:spcPts val="0"/>
                        </a:spcAft>
                      </a:pPr>
                      <a:r>
                        <a:rPr lang="en-US" sz="2400" dirty="0">
                          <a:effectLst/>
                        </a:rPr>
                        <a:t>clothes</a:t>
                      </a:r>
                      <a:endParaRPr lang="en-US" sz="28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a:effectLst/>
                        </a:rPr>
                        <a:t>140</a:t>
                      </a:r>
                      <a:endParaRPr lang="en-US" sz="28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a:effectLst/>
                        </a:rPr>
                        <a:t>120</a:t>
                      </a:r>
                      <a:endParaRPr lang="en-US" sz="28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a:effectLst/>
                        </a:rPr>
                        <a:t>90</a:t>
                      </a:r>
                      <a:endParaRPr lang="en-US" sz="28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a:effectLst/>
                        </a:rPr>
                        <a:t>50</a:t>
                      </a:r>
                      <a:endParaRPr lang="en-US" sz="28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a:effectLst/>
                        </a:rPr>
                        <a:t>0</a:t>
                      </a:r>
                      <a:endParaRPr lang="en-US" sz="28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013611232"/>
                  </a:ext>
                </a:extLst>
              </a:tr>
              <a:tr h="611047">
                <a:tc>
                  <a:txBody>
                    <a:bodyPr/>
                    <a:lstStyle/>
                    <a:p>
                      <a:pPr marL="0" marR="0" algn="ctr">
                        <a:lnSpc>
                          <a:spcPct val="107000"/>
                        </a:lnSpc>
                        <a:spcBef>
                          <a:spcPts val="0"/>
                        </a:spcBef>
                        <a:spcAft>
                          <a:spcPts val="0"/>
                        </a:spcAft>
                      </a:pPr>
                      <a:r>
                        <a:rPr lang="en-US" sz="2400" dirty="0">
                          <a:effectLst/>
                        </a:rPr>
                        <a:t>cars</a:t>
                      </a:r>
                      <a:endParaRPr lang="en-US" sz="28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a:effectLst/>
                        </a:rPr>
                        <a:t>0</a:t>
                      </a:r>
                      <a:endParaRPr lang="en-US" sz="28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a:effectLst/>
                        </a:rPr>
                        <a:t>10</a:t>
                      </a:r>
                      <a:endParaRPr lang="en-US" sz="28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a:effectLst/>
                        </a:rPr>
                        <a:t>20</a:t>
                      </a:r>
                      <a:endParaRPr lang="en-US" sz="28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a:effectLst/>
                        </a:rPr>
                        <a:t>30</a:t>
                      </a:r>
                      <a:endParaRPr lang="en-US" sz="28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dirty="0">
                          <a:effectLst/>
                        </a:rPr>
                        <a:t>40</a:t>
                      </a:r>
                      <a:endParaRPr lang="en-US" sz="28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76656512"/>
                  </a:ext>
                </a:extLst>
              </a:tr>
            </a:tbl>
          </a:graphicData>
        </a:graphic>
      </p:graphicFrame>
    </p:spTree>
    <p:extLst>
      <p:ext uri="{BB962C8B-B14F-4D97-AF65-F5344CB8AC3E}">
        <p14:creationId xmlns:p14="http://schemas.microsoft.com/office/powerpoint/2010/main" val="400314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Concepts</a:t>
            </a:r>
          </a:p>
        </p:txBody>
      </p:sp>
      <p:sp>
        <p:nvSpPr>
          <p:cNvPr id="4" name="Content Placeholder 3"/>
          <p:cNvSpPr txBox="1">
            <a:spLocks noGrp="1"/>
          </p:cNvSpPr>
          <p:nvPr>
            <p:ph idx="1"/>
          </p:nvPr>
        </p:nvSpPr>
        <p:spPr>
          <a:xfrm>
            <a:off x="838200" y="1825625"/>
            <a:ext cx="10515600" cy="3421962"/>
          </a:xfrm>
          <a:prstGeom prst="rect">
            <a:avLst/>
          </a:prstGeom>
          <a:noFill/>
        </p:spPr>
        <p:txBody>
          <a:bodyPr wrap="square" rtlCol="0">
            <a:spAutoFit/>
          </a:bodyPr>
          <a:lstStyle/>
          <a:p>
            <a:pPr marL="914400" lvl="1" indent="-457200">
              <a:buFont typeface="Arial" panose="020B0604020202020204" pitchFamily="34" charset="0"/>
              <a:buChar char="•"/>
            </a:pPr>
            <a:r>
              <a:rPr lang="en-US" sz="3200" dirty="0"/>
              <a:t>PPC</a:t>
            </a:r>
          </a:p>
          <a:p>
            <a:pPr marL="1371600" lvl="2" indent="-457200"/>
            <a:r>
              <a:rPr lang="en-US" sz="2800" dirty="0"/>
              <a:t>Opportunity Cost</a:t>
            </a:r>
          </a:p>
          <a:p>
            <a:pPr marL="1371600" lvl="2" indent="-457200"/>
            <a:r>
              <a:rPr lang="en-US" sz="2800" dirty="0"/>
              <a:t>Efficiency</a:t>
            </a:r>
          </a:p>
          <a:p>
            <a:pPr marL="1371600" lvl="2" indent="-457200"/>
            <a:r>
              <a:rPr lang="en-US" sz="2800" dirty="0"/>
              <a:t>Law of Increasing Opportunity Cost</a:t>
            </a:r>
          </a:p>
          <a:p>
            <a:pPr marL="1371600" lvl="2" indent="-457200"/>
            <a:r>
              <a:rPr lang="en-US" sz="2800" dirty="0"/>
              <a:t>Shifters of PPC</a:t>
            </a:r>
          </a:p>
          <a:p>
            <a:pPr marL="1371600" lvl="2" indent="-457200"/>
            <a:r>
              <a:rPr lang="en-US" sz="2800" dirty="0"/>
              <a:t>Capital Goods and Future Growth</a:t>
            </a:r>
          </a:p>
          <a:p>
            <a:endParaRPr lang="en-US" dirty="0"/>
          </a:p>
        </p:txBody>
      </p:sp>
    </p:spTree>
    <p:extLst>
      <p:ext uri="{BB962C8B-B14F-4D97-AF65-F5344CB8AC3E}">
        <p14:creationId xmlns:p14="http://schemas.microsoft.com/office/powerpoint/2010/main" val="207398299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000" dirty="0"/>
              <a:t>Trade &amp; Comparative Advantage</a:t>
            </a: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391860454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Checklist</a:t>
            </a:r>
          </a:p>
        </p:txBody>
      </p:sp>
      <p:sp>
        <p:nvSpPr>
          <p:cNvPr id="3" name="Content Placeholder 2"/>
          <p:cNvSpPr>
            <a:spLocks noGrp="1"/>
          </p:cNvSpPr>
          <p:nvPr>
            <p:ph idx="1"/>
          </p:nvPr>
        </p:nvSpPr>
        <p:spPr>
          <a:xfrm>
            <a:off x="838200" y="1825625"/>
            <a:ext cx="7275022" cy="4351338"/>
          </a:xfrm>
        </p:spPr>
        <p:txBody>
          <a:bodyPr>
            <a:normAutofit/>
          </a:bodyPr>
          <a:lstStyle/>
          <a:p>
            <a:pPr>
              <a:buFont typeface="Wingdings" panose="05000000000000000000" pitchFamily="2" charset="2"/>
              <a:buChar char="q"/>
            </a:pPr>
            <a:r>
              <a:rPr lang="en-US" dirty="0"/>
              <a:t>Representing PPCs as Production Tables</a:t>
            </a:r>
          </a:p>
          <a:p>
            <a:pPr>
              <a:buFont typeface="Wingdings" panose="05000000000000000000" pitchFamily="2" charset="2"/>
              <a:buChar char="q"/>
            </a:pPr>
            <a:r>
              <a:rPr lang="en-US" dirty="0"/>
              <a:t>Absolute Advantage</a:t>
            </a:r>
          </a:p>
          <a:p>
            <a:pPr>
              <a:buFont typeface="Wingdings" panose="05000000000000000000" pitchFamily="2" charset="2"/>
              <a:buChar char="q"/>
            </a:pPr>
            <a:r>
              <a:rPr lang="en-US" dirty="0"/>
              <a:t>Comparative Advantage</a:t>
            </a:r>
          </a:p>
          <a:p>
            <a:pPr lvl="1">
              <a:buFont typeface="Wingdings" panose="05000000000000000000" pitchFamily="2" charset="2"/>
              <a:buChar char="q"/>
            </a:pPr>
            <a:r>
              <a:rPr lang="en-US" dirty="0"/>
              <a:t>Calculating Opportunity Cost</a:t>
            </a:r>
          </a:p>
          <a:p>
            <a:pPr>
              <a:buFont typeface="Wingdings" panose="05000000000000000000" pitchFamily="2" charset="2"/>
              <a:buChar char="q"/>
            </a:pPr>
            <a:r>
              <a:rPr lang="en-US" dirty="0"/>
              <a:t>Gains from Trade</a:t>
            </a:r>
          </a:p>
          <a:p>
            <a:pPr>
              <a:buFont typeface="Wingdings" panose="05000000000000000000" pitchFamily="2" charset="2"/>
              <a:buChar char="q"/>
            </a:pPr>
            <a:r>
              <a:rPr lang="en-US" dirty="0"/>
              <a:t>Output vs Input Questions</a:t>
            </a:r>
          </a:p>
          <a:p>
            <a:pPr lvl="1">
              <a:buFont typeface="Wingdings" panose="05000000000000000000" pitchFamily="2" charset="2"/>
              <a:buChar char="q"/>
            </a:pPr>
            <a:r>
              <a:rPr lang="en-US" dirty="0"/>
              <a:t>Difference for Absolute Advantage</a:t>
            </a:r>
          </a:p>
          <a:p>
            <a:pPr lvl="1">
              <a:buFont typeface="Wingdings" panose="05000000000000000000" pitchFamily="2" charset="2"/>
              <a:buChar char="q"/>
            </a:pPr>
            <a:r>
              <a:rPr lang="en-US" dirty="0"/>
              <a:t>Difference for Comparative Advantage</a:t>
            </a:r>
          </a:p>
          <a:p>
            <a:pPr>
              <a:buFont typeface="Wingdings" panose="05000000000000000000" pitchFamily="2" charset="2"/>
              <a:buChar char="q"/>
            </a:pPr>
            <a:r>
              <a:rPr lang="en-US" dirty="0"/>
              <a:t>Terms of Trade</a:t>
            </a:r>
          </a:p>
        </p:txBody>
      </p:sp>
    </p:spTree>
    <p:extLst>
      <p:ext uri="{BB962C8B-B14F-4D97-AF65-F5344CB8AC3E}">
        <p14:creationId xmlns:p14="http://schemas.microsoft.com/office/powerpoint/2010/main" val="795251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52206" y="479424"/>
            <a:ext cx="5734356" cy="6221589"/>
          </a:xfrm>
          <a:prstGeom prst="rect">
            <a:avLst/>
          </a:prstGeom>
        </p:spPr>
      </p:pic>
      <p:pic>
        <p:nvPicPr>
          <p:cNvPr id="5" name="Picture 4"/>
          <p:cNvPicPr>
            <a:picLocks noChangeAspect="1"/>
          </p:cNvPicPr>
          <p:nvPr/>
        </p:nvPicPr>
        <p:blipFill>
          <a:blip r:embed="rId3"/>
          <a:stretch>
            <a:fillRect/>
          </a:stretch>
        </p:blipFill>
        <p:spPr>
          <a:xfrm>
            <a:off x="7000568" y="479424"/>
            <a:ext cx="2914957" cy="6291558"/>
          </a:xfrm>
          <a:prstGeom prst="rect">
            <a:avLst/>
          </a:prstGeom>
        </p:spPr>
      </p:pic>
    </p:spTree>
    <p:extLst>
      <p:ext uri="{BB962C8B-B14F-4D97-AF65-F5344CB8AC3E}">
        <p14:creationId xmlns:p14="http://schemas.microsoft.com/office/powerpoint/2010/main" val="306184852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trade?</a:t>
            </a:r>
          </a:p>
        </p:txBody>
      </p:sp>
      <p:sp>
        <p:nvSpPr>
          <p:cNvPr id="5" name="Content Placeholder 4"/>
          <p:cNvSpPr>
            <a:spLocks noGrp="1"/>
          </p:cNvSpPr>
          <p:nvPr>
            <p:ph idx="1"/>
          </p:nvPr>
        </p:nvSpPr>
        <p:spPr>
          <a:xfrm>
            <a:off x="355600" y="1571625"/>
            <a:ext cx="5651500" cy="4351338"/>
          </a:xfrm>
        </p:spPr>
        <p:txBody>
          <a:bodyPr>
            <a:normAutofit fontScale="92500"/>
          </a:bodyPr>
          <a:lstStyle/>
          <a:p>
            <a:r>
              <a:rPr lang="en-US" dirty="0"/>
              <a:t>Trade can be seen as the </a:t>
            </a:r>
            <a:r>
              <a:rPr lang="en-US" dirty="0">
                <a:solidFill>
                  <a:srgbClr val="00B0F0"/>
                </a:solidFill>
              </a:rPr>
              <a:t>exchange of goods and services </a:t>
            </a:r>
            <a:r>
              <a:rPr lang="en-US" dirty="0"/>
              <a:t>between different groups of people/locations.</a:t>
            </a:r>
          </a:p>
          <a:p>
            <a:r>
              <a:rPr lang="en-US" dirty="0"/>
              <a:t>Trade is a huge part of human behavior and can be traced back to the earliest humans and present day.</a:t>
            </a:r>
          </a:p>
          <a:p>
            <a:r>
              <a:rPr lang="en-US" dirty="0"/>
              <a:t>An important question to ask is: </a:t>
            </a:r>
            <a:r>
              <a:rPr lang="en-US" b="1" dirty="0"/>
              <a:t>Who produces what? </a:t>
            </a:r>
          </a:p>
          <a:p>
            <a:r>
              <a:rPr lang="en-US" sz="2400" dirty="0" err="1"/>
              <a:t>Eg</a:t>
            </a:r>
            <a:r>
              <a:rPr lang="en-US" sz="2400" dirty="0"/>
              <a:t>. Why does China produce manufactured goods and Australia produces beef? </a:t>
            </a:r>
          </a:p>
        </p:txBody>
      </p:sp>
      <p:pic>
        <p:nvPicPr>
          <p:cNvPr id="6" name="Picture 5"/>
          <p:cNvPicPr>
            <a:picLocks noChangeAspect="1"/>
          </p:cNvPicPr>
          <p:nvPr/>
        </p:nvPicPr>
        <p:blipFill>
          <a:blip r:embed="rId2"/>
          <a:stretch>
            <a:fillRect/>
          </a:stretch>
        </p:blipFill>
        <p:spPr>
          <a:xfrm>
            <a:off x="6705600" y="365125"/>
            <a:ext cx="4921272" cy="2720975"/>
          </a:xfrm>
          <a:prstGeom prst="rect">
            <a:avLst/>
          </a:prstGeom>
        </p:spPr>
      </p:pic>
      <p:pic>
        <p:nvPicPr>
          <p:cNvPr id="7" name="Picture 6"/>
          <p:cNvPicPr>
            <a:picLocks noChangeAspect="1"/>
          </p:cNvPicPr>
          <p:nvPr/>
        </p:nvPicPr>
        <p:blipFill>
          <a:blip r:embed="rId3"/>
          <a:stretch>
            <a:fillRect/>
          </a:stretch>
        </p:blipFill>
        <p:spPr>
          <a:xfrm>
            <a:off x="6908800" y="4108616"/>
            <a:ext cx="4537808" cy="2495383"/>
          </a:xfrm>
          <a:prstGeom prst="rect">
            <a:avLst/>
          </a:prstGeom>
        </p:spPr>
      </p:pic>
      <p:sp>
        <p:nvSpPr>
          <p:cNvPr id="9" name="TextBox 8"/>
          <p:cNvSpPr txBox="1"/>
          <p:nvPr/>
        </p:nvSpPr>
        <p:spPr>
          <a:xfrm>
            <a:off x="6908800" y="3251200"/>
            <a:ext cx="4718072" cy="646331"/>
          </a:xfrm>
          <a:prstGeom prst="rect">
            <a:avLst/>
          </a:prstGeom>
          <a:noFill/>
        </p:spPr>
        <p:txBody>
          <a:bodyPr wrap="square" rtlCol="0">
            <a:spAutoFit/>
          </a:bodyPr>
          <a:lstStyle/>
          <a:p>
            <a:r>
              <a:rPr lang="en-US" dirty="0"/>
              <a:t>The ancient silk road and current plans by China to expand international trade. </a:t>
            </a:r>
          </a:p>
        </p:txBody>
      </p:sp>
      <p:sp>
        <p:nvSpPr>
          <p:cNvPr id="2" name="TextBox 1"/>
          <p:cNvSpPr txBox="1"/>
          <p:nvPr/>
        </p:nvSpPr>
        <p:spPr>
          <a:xfrm>
            <a:off x="2937164" y="5597236"/>
            <a:ext cx="3408218"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Trade is about different countries producing different things and buying and selling them. </a:t>
            </a:r>
          </a:p>
        </p:txBody>
      </p:sp>
    </p:spTree>
    <p:extLst>
      <p:ext uri="{BB962C8B-B14F-4D97-AF65-F5344CB8AC3E}">
        <p14:creationId xmlns:p14="http://schemas.microsoft.com/office/powerpoint/2010/main" val="406368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8366618" y="1061474"/>
            <a:ext cx="3162741" cy="2391109"/>
          </a:xfrm>
          <a:prstGeom prst="rect">
            <a:avLst/>
          </a:prstGeom>
        </p:spPr>
      </p:pic>
      <p:sp>
        <p:nvSpPr>
          <p:cNvPr id="2" name="Title 1"/>
          <p:cNvSpPr>
            <a:spLocks noGrp="1"/>
          </p:cNvSpPr>
          <p:nvPr>
            <p:ph type="title"/>
          </p:nvPr>
        </p:nvSpPr>
        <p:spPr>
          <a:xfrm>
            <a:off x="531159" y="-17456"/>
            <a:ext cx="10515600" cy="1325563"/>
          </a:xfrm>
        </p:spPr>
        <p:txBody>
          <a:bodyPr/>
          <a:lstStyle/>
          <a:p>
            <a:r>
              <a:rPr lang="en-US" dirty="0"/>
              <a:t>Production Tables vs PPC</a:t>
            </a:r>
          </a:p>
        </p:txBody>
      </p:sp>
      <p:graphicFrame>
        <p:nvGraphicFramePr>
          <p:cNvPr id="4" name="Content Placeholder 3"/>
          <p:cNvGraphicFramePr>
            <a:graphicFrameLocks noGrp="1"/>
          </p:cNvGraphicFramePr>
          <p:nvPr>
            <p:ph idx="1"/>
          </p:nvPr>
        </p:nvGraphicFramePr>
        <p:xfrm>
          <a:off x="440392" y="1328855"/>
          <a:ext cx="6851277" cy="2630170"/>
        </p:xfrm>
        <a:graphic>
          <a:graphicData uri="http://schemas.openxmlformats.org/drawingml/2006/table">
            <a:tbl>
              <a:tblPr firstRow="1" bandRow="1">
                <a:tableStyleId>{69CF1AB2-1976-4502-BF36-3FF5EA218861}</a:tableStyleId>
              </a:tblPr>
              <a:tblGrid>
                <a:gridCol w="2283759">
                  <a:extLst>
                    <a:ext uri="{9D8B030D-6E8A-4147-A177-3AD203B41FA5}">
                      <a16:colId xmlns:a16="http://schemas.microsoft.com/office/drawing/2014/main" val="4008590712"/>
                    </a:ext>
                  </a:extLst>
                </a:gridCol>
                <a:gridCol w="2283759">
                  <a:extLst>
                    <a:ext uri="{9D8B030D-6E8A-4147-A177-3AD203B41FA5}">
                      <a16:colId xmlns:a16="http://schemas.microsoft.com/office/drawing/2014/main" val="2805279379"/>
                    </a:ext>
                  </a:extLst>
                </a:gridCol>
                <a:gridCol w="2283759">
                  <a:extLst>
                    <a:ext uri="{9D8B030D-6E8A-4147-A177-3AD203B41FA5}">
                      <a16:colId xmlns:a16="http://schemas.microsoft.com/office/drawing/2014/main" val="97772109"/>
                    </a:ext>
                  </a:extLst>
                </a:gridCol>
              </a:tblGrid>
              <a:tr h="720725">
                <a:tc>
                  <a:txBody>
                    <a:bodyPr/>
                    <a:lstStyle/>
                    <a:p>
                      <a:r>
                        <a:rPr lang="en-US" sz="3600" dirty="0"/>
                        <a:t>Country</a:t>
                      </a:r>
                    </a:p>
                  </a:txBody>
                  <a:tcPr/>
                </a:tc>
                <a:tc>
                  <a:txBody>
                    <a:bodyPr/>
                    <a:lstStyle/>
                    <a:p>
                      <a:r>
                        <a:rPr lang="en-US" sz="3600" dirty="0"/>
                        <a:t>Output Wine</a:t>
                      </a:r>
                    </a:p>
                  </a:txBody>
                  <a:tcPr/>
                </a:tc>
                <a:tc>
                  <a:txBody>
                    <a:bodyPr/>
                    <a:lstStyle/>
                    <a:p>
                      <a:r>
                        <a:rPr lang="en-US" sz="3600" dirty="0"/>
                        <a:t>Output Cheese</a:t>
                      </a:r>
                    </a:p>
                  </a:txBody>
                  <a:tcPr/>
                </a:tc>
                <a:extLst>
                  <a:ext uri="{0D108BD9-81ED-4DB2-BD59-A6C34878D82A}">
                    <a16:rowId xmlns:a16="http://schemas.microsoft.com/office/drawing/2014/main" val="3020585653"/>
                  </a:ext>
                </a:extLst>
              </a:tr>
              <a:tr h="720725">
                <a:tc>
                  <a:txBody>
                    <a:bodyPr/>
                    <a:lstStyle/>
                    <a:p>
                      <a:r>
                        <a:rPr lang="en-US" sz="3600" dirty="0"/>
                        <a:t>Australia</a:t>
                      </a:r>
                    </a:p>
                  </a:txBody>
                  <a:tcPr/>
                </a:tc>
                <a:tc>
                  <a:txBody>
                    <a:bodyPr/>
                    <a:lstStyle/>
                    <a:p>
                      <a:r>
                        <a:rPr lang="en-US" sz="3600" dirty="0"/>
                        <a:t>3</a:t>
                      </a:r>
                    </a:p>
                  </a:txBody>
                  <a:tcPr/>
                </a:tc>
                <a:tc>
                  <a:txBody>
                    <a:bodyPr/>
                    <a:lstStyle/>
                    <a:p>
                      <a:r>
                        <a:rPr lang="en-US" sz="3600" dirty="0"/>
                        <a:t>3</a:t>
                      </a:r>
                    </a:p>
                  </a:txBody>
                  <a:tcPr/>
                </a:tc>
                <a:extLst>
                  <a:ext uri="{0D108BD9-81ED-4DB2-BD59-A6C34878D82A}">
                    <a16:rowId xmlns:a16="http://schemas.microsoft.com/office/drawing/2014/main" val="2337945067"/>
                  </a:ext>
                </a:extLst>
              </a:tr>
              <a:tr h="720725">
                <a:tc>
                  <a:txBody>
                    <a:bodyPr/>
                    <a:lstStyle/>
                    <a:p>
                      <a:r>
                        <a:rPr lang="en-US" sz="3600" dirty="0"/>
                        <a:t>France</a:t>
                      </a:r>
                    </a:p>
                  </a:txBody>
                  <a:tcPr/>
                </a:tc>
                <a:tc>
                  <a:txBody>
                    <a:bodyPr/>
                    <a:lstStyle/>
                    <a:p>
                      <a:r>
                        <a:rPr lang="en-US" sz="3600" dirty="0"/>
                        <a:t>5</a:t>
                      </a:r>
                    </a:p>
                  </a:txBody>
                  <a:tcPr/>
                </a:tc>
                <a:tc>
                  <a:txBody>
                    <a:bodyPr/>
                    <a:lstStyle/>
                    <a:p>
                      <a:r>
                        <a:rPr lang="en-US" sz="3600" dirty="0"/>
                        <a:t>7</a:t>
                      </a:r>
                    </a:p>
                  </a:txBody>
                  <a:tcPr/>
                </a:tc>
                <a:extLst>
                  <a:ext uri="{0D108BD9-81ED-4DB2-BD59-A6C34878D82A}">
                    <a16:rowId xmlns:a16="http://schemas.microsoft.com/office/drawing/2014/main" val="2674372135"/>
                  </a:ext>
                </a:extLst>
              </a:tr>
            </a:tbl>
          </a:graphicData>
        </a:graphic>
      </p:graphicFrame>
      <p:sp>
        <p:nvSpPr>
          <p:cNvPr id="5" name="TextBox 4"/>
          <p:cNvSpPr txBox="1"/>
          <p:nvPr/>
        </p:nvSpPr>
        <p:spPr>
          <a:xfrm>
            <a:off x="154641" y="4214335"/>
            <a:ext cx="6340288" cy="830997"/>
          </a:xfrm>
          <a:prstGeom prst="rect">
            <a:avLst/>
          </a:prstGeom>
          <a:noFill/>
        </p:spPr>
        <p:txBody>
          <a:bodyPr wrap="square" rtlCol="0">
            <a:spAutoFit/>
          </a:bodyPr>
          <a:lstStyle/>
          <a:p>
            <a:pPr marL="457200" indent="-457200">
              <a:buFont typeface="Arial" panose="020B0604020202020204" pitchFamily="34" charset="0"/>
              <a:buChar char="•"/>
            </a:pPr>
            <a:r>
              <a:rPr lang="en-US" sz="2400" dirty="0"/>
              <a:t>We can represent the PPC in a table that shows the maximum output of both goods.</a:t>
            </a:r>
          </a:p>
        </p:txBody>
      </p:sp>
      <p:sp>
        <p:nvSpPr>
          <p:cNvPr id="6" name="Equal 5"/>
          <p:cNvSpPr/>
          <p:nvPr/>
        </p:nvSpPr>
        <p:spPr>
          <a:xfrm>
            <a:off x="7470368" y="2054193"/>
            <a:ext cx="726141" cy="652304"/>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8026400" y="889000"/>
            <a:ext cx="965200" cy="369332"/>
          </a:xfrm>
          <a:prstGeom prst="rect">
            <a:avLst/>
          </a:prstGeom>
          <a:noFill/>
        </p:spPr>
        <p:txBody>
          <a:bodyPr wrap="square" rtlCol="0">
            <a:spAutoFit/>
          </a:bodyPr>
          <a:lstStyle/>
          <a:p>
            <a:r>
              <a:rPr lang="en-US" dirty="0"/>
              <a:t>Wine</a:t>
            </a:r>
          </a:p>
        </p:txBody>
      </p:sp>
      <p:sp>
        <p:nvSpPr>
          <p:cNvPr id="9" name="TextBox 8"/>
          <p:cNvSpPr txBox="1"/>
          <p:nvPr/>
        </p:nvSpPr>
        <p:spPr>
          <a:xfrm>
            <a:off x="11046759" y="3034471"/>
            <a:ext cx="965200" cy="369332"/>
          </a:xfrm>
          <a:prstGeom prst="rect">
            <a:avLst/>
          </a:prstGeom>
          <a:noFill/>
        </p:spPr>
        <p:txBody>
          <a:bodyPr wrap="square" rtlCol="0">
            <a:spAutoFit/>
          </a:bodyPr>
          <a:lstStyle/>
          <a:p>
            <a:r>
              <a:rPr lang="en-US" dirty="0"/>
              <a:t>Cheese</a:t>
            </a:r>
          </a:p>
        </p:txBody>
      </p:sp>
      <p:sp>
        <p:nvSpPr>
          <p:cNvPr id="10" name="Rectangle 9"/>
          <p:cNvSpPr/>
          <p:nvPr/>
        </p:nvSpPr>
        <p:spPr>
          <a:xfrm>
            <a:off x="440392" y="5430656"/>
            <a:ext cx="6096000" cy="923330"/>
          </a:xfrm>
          <a:prstGeom prst="rect">
            <a:avLst/>
          </a:prstGeom>
          <a:solidFill>
            <a:schemeClr val="tx2">
              <a:lumMod val="40000"/>
              <a:lumOff val="60000"/>
            </a:schemeClr>
          </a:solidFill>
        </p:spPr>
        <p:txBody>
          <a:bodyPr>
            <a:spAutoFit/>
          </a:bodyPr>
          <a:lstStyle/>
          <a:p>
            <a:pPr marL="457200" indent="-457200">
              <a:buFont typeface="Arial" panose="020B0604020202020204" pitchFamily="34" charset="0"/>
              <a:buChar char="•"/>
            </a:pPr>
            <a:r>
              <a:rPr lang="en-US" dirty="0"/>
              <a:t>Note: Fortunately, in the problems that we will look at, we assume constant opportunity cost so that the lines are straight and the </a:t>
            </a:r>
            <a:r>
              <a:rPr lang="en-US" dirty="0" err="1"/>
              <a:t>maths</a:t>
            </a:r>
            <a:r>
              <a:rPr lang="en-US" dirty="0"/>
              <a:t> is much easier! </a:t>
            </a:r>
          </a:p>
        </p:txBody>
      </p:sp>
      <p:sp>
        <p:nvSpPr>
          <p:cNvPr id="3" name="TextBox 2"/>
          <p:cNvSpPr txBox="1"/>
          <p:nvPr/>
        </p:nvSpPr>
        <p:spPr>
          <a:xfrm>
            <a:off x="9135687" y="207818"/>
            <a:ext cx="2809702"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We can show the maximum production of a PPC in a table.</a:t>
            </a:r>
          </a:p>
        </p:txBody>
      </p:sp>
    </p:spTree>
    <p:extLst>
      <p:ext uri="{BB962C8B-B14F-4D97-AF65-F5344CB8AC3E}">
        <p14:creationId xmlns:p14="http://schemas.microsoft.com/office/powerpoint/2010/main" val="75834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P spid="9" grpId="0"/>
      <p:bldP spid="10"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Advantage (in production)</a:t>
            </a:r>
          </a:p>
        </p:txBody>
      </p:sp>
      <p:sp>
        <p:nvSpPr>
          <p:cNvPr id="4" name="Content Placeholder 4"/>
          <p:cNvSpPr txBox="1">
            <a:spLocks/>
          </p:cNvSpPr>
          <p:nvPr/>
        </p:nvSpPr>
        <p:spPr>
          <a:xfrm>
            <a:off x="444500" y="2911849"/>
            <a:ext cx="5181600" cy="2650751"/>
          </a:xfrm>
          <a:prstGeom prst="rect">
            <a:avLst/>
          </a:prstGeom>
          <a:solidFill>
            <a:schemeClr val="bg2">
              <a:lumMod val="9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0000"/>
                </a:solidFill>
              </a:rPr>
              <a:t>Absolute advantage </a:t>
            </a:r>
            <a:r>
              <a:rPr lang="en-US" dirty="0"/>
              <a:t>– </a:t>
            </a:r>
            <a:r>
              <a:rPr lang="en-US" dirty="0">
                <a:solidFill>
                  <a:srgbClr val="00B0F0"/>
                </a:solidFill>
              </a:rPr>
              <a:t>More can be produced in total</a:t>
            </a:r>
          </a:p>
          <a:p>
            <a:pPr marL="0" indent="0">
              <a:buNone/>
            </a:pPr>
            <a:endParaRPr lang="en-US" dirty="0"/>
          </a:p>
        </p:txBody>
      </p:sp>
      <p:sp>
        <p:nvSpPr>
          <p:cNvPr id="5" name="Content Placeholder 5"/>
          <p:cNvSpPr txBox="1">
            <a:spLocks/>
          </p:cNvSpPr>
          <p:nvPr/>
        </p:nvSpPr>
        <p:spPr>
          <a:xfrm>
            <a:off x="6474012" y="2911849"/>
            <a:ext cx="4879788" cy="2650751"/>
          </a:xfrm>
          <a:prstGeom prst="rect">
            <a:avLst/>
          </a:prstGeom>
          <a:solidFill>
            <a:schemeClr val="bg2">
              <a:lumMod val="9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0000"/>
                </a:solidFill>
              </a:rPr>
              <a:t>Comparative Advantage </a:t>
            </a:r>
            <a:r>
              <a:rPr lang="en-US" dirty="0"/>
              <a:t>– Having the </a:t>
            </a:r>
            <a:r>
              <a:rPr lang="en-US" dirty="0">
                <a:solidFill>
                  <a:srgbClr val="00B0F0"/>
                </a:solidFill>
              </a:rPr>
              <a:t>lower opportunity cost</a:t>
            </a:r>
            <a:r>
              <a:rPr lang="en-US" dirty="0"/>
              <a:t> (</a:t>
            </a:r>
            <a:r>
              <a:rPr lang="en-US" dirty="0" err="1"/>
              <a:t>ie</a:t>
            </a:r>
            <a:r>
              <a:rPr lang="en-US" dirty="0"/>
              <a:t>. giving up less units of the other good)</a:t>
            </a:r>
          </a:p>
          <a:p>
            <a:pPr marL="0" indent="0">
              <a:buNone/>
            </a:pPr>
            <a:endParaRPr lang="en-US" dirty="0"/>
          </a:p>
        </p:txBody>
      </p:sp>
      <p:sp>
        <p:nvSpPr>
          <p:cNvPr id="6" name="Down Arrow 5"/>
          <p:cNvSpPr/>
          <p:nvPr/>
        </p:nvSpPr>
        <p:spPr>
          <a:xfrm rot="3589370">
            <a:off x="4062478" y="922478"/>
            <a:ext cx="1104900" cy="22736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rot="17755517">
            <a:off x="5967507" y="870592"/>
            <a:ext cx="1104900" cy="24226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11300" y="4737100"/>
            <a:ext cx="8610600" cy="1569660"/>
          </a:xfrm>
          <a:prstGeom prst="rect">
            <a:avLst/>
          </a:prstGeom>
          <a:solidFill>
            <a:schemeClr val="bg1"/>
          </a:solidFill>
          <a:ln>
            <a:solidFill>
              <a:schemeClr val="tx1"/>
            </a:solidFill>
          </a:ln>
        </p:spPr>
        <p:txBody>
          <a:bodyPr wrap="square" rtlCol="0">
            <a:spAutoFit/>
          </a:bodyPr>
          <a:lstStyle/>
          <a:p>
            <a:r>
              <a:rPr lang="en-US" sz="2400" dirty="0"/>
              <a:t>A country can have </a:t>
            </a:r>
            <a:r>
              <a:rPr lang="en-US" sz="2400" b="1" dirty="0">
                <a:solidFill>
                  <a:schemeClr val="accent5">
                    <a:lumMod val="75000"/>
                  </a:schemeClr>
                </a:solidFill>
              </a:rPr>
              <a:t>absolute advantage </a:t>
            </a:r>
            <a:r>
              <a:rPr lang="en-US" sz="2400" dirty="0"/>
              <a:t>in producing a good but also a </a:t>
            </a:r>
            <a:r>
              <a:rPr lang="en-US" sz="2400" b="1" dirty="0">
                <a:solidFill>
                  <a:schemeClr val="accent5">
                    <a:lumMod val="75000"/>
                  </a:schemeClr>
                </a:solidFill>
              </a:rPr>
              <a:t>comparative advantage</a:t>
            </a:r>
            <a:r>
              <a:rPr lang="en-US" sz="2400" dirty="0"/>
              <a:t>.</a:t>
            </a:r>
          </a:p>
          <a:p>
            <a:endParaRPr lang="en-US" sz="2400" dirty="0"/>
          </a:p>
          <a:p>
            <a:r>
              <a:rPr lang="en-US" sz="2400" dirty="0"/>
              <a:t>We will look at the difference between the two. </a:t>
            </a:r>
          </a:p>
        </p:txBody>
      </p:sp>
      <p:pic>
        <p:nvPicPr>
          <p:cNvPr id="8" name="Picture 7"/>
          <p:cNvPicPr>
            <a:picLocks noChangeAspect="1"/>
          </p:cNvPicPr>
          <p:nvPr/>
        </p:nvPicPr>
        <p:blipFill>
          <a:blip r:embed="rId2"/>
          <a:stretch>
            <a:fillRect/>
          </a:stretch>
        </p:blipFill>
        <p:spPr>
          <a:xfrm>
            <a:off x="1014053" y="3850497"/>
            <a:ext cx="853142" cy="773453"/>
          </a:xfrm>
          <a:prstGeom prst="rect">
            <a:avLst/>
          </a:prstGeom>
        </p:spPr>
      </p:pic>
      <p:pic>
        <p:nvPicPr>
          <p:cNvPr id="9" name="Picture 8"/>
          <p:cNvPicPr>
            <a:picLocks noChangeAspect="1"/>
          </p:cNvPicPr>
          <p:nvPr/>
        </p:nvPicPr>
        <p:blipFill>
          <a:blip r:embed="rId2"/>
          <a:stretch>
            <a:fillRect/>
          </a:stretch>
        </p:blipFill>
        <p:spPr>
          <a:xfrm>
            <a:off x="2715107" y="3838303"/>
            <a:ext cx="853142" cy="773453"/>
          </a:xfrm>
          <a:prstGeom prst="rect">
            <a:avLst/>
          </a:prstGeom>
        </p:spPr>
      </p:pic>
      <p:pic>
        <p:nvPicPr>
          <p:cNvPr id="10" name="Picture 9"/>
          <p:cNvPicPr>
            <a:picLocks noChangeAspect="1"/>
          </p:cNvPicPr>
          <p:nvPr/>
        </p:nvPicPr>
        <p:blipFill>
          <a:blip r:embed="rId2"/>
          <a:stretch>
            <a:fillRect/>
          </a:stretch>
        </p:blipFill>
        <p:spPr>
          <a:xfrm>
            <a:off x="3204004" y="3838302"/>
            <a:ext cx="853142" cy="773453"/>
          </a:xfrm>
          <a:prstGeom prst="rect">
            <a:avLst/>
          </a:prstGeom>
        </p:spPr>
      </p:pic>
      <p:pic>
        <p:nvPicPr>
          <p:cNvPr id="11" name="Picture 10"/>
          <p:cNvPicPr>
            <a:picLocks noChangeAspect="1"/>
          </p:cNvPicPr>
          <p:nvPr/>
        </p:nvPicPr>
        <p:blipFill>
          <a:blip r:embed="rId2"/>
          <a:stretch>
            <a:fillRect/>
          </a:stretch>
        </p:blipFill>
        <p:spPr>
          <a:xfrm>
            <a:off x="3692900" y="3850496"/>
            <a:ext cx="853142" cy="773453"/>
          </a:xfrm>
          <a:prstGeom prst="rect">
            <a:avLst/>
          </a:prstGeom>
        </p:spPr>
      </p:pic>
      <p:pic>
        <p:nvPicPr>
          <p:cNvPr id="12" name="Picture 11"/>
          <p:cNvPicPr>
            <a:picLocks noChangeAspect="1"/>
          </p:cNvPicPr>
          <p:nvPr/>
        </p:nvPicPr>
        <p:blipFill>
          <a:blip r:embed="rId3"/>
          <a:stretch>
            <a:fillRect/>
          </a:stretch>
        </p:blipFill>
        <p:spPr>
          <a:xfrm>
            <a:off x="10246551" y="4179809"/>
            <a:ext cx="1800476" cy="1114581"/>
          </a:xfrm>
          <a:prstGeom prst="rect">
            <a:avLst/>
          </a:prstGeom>
        </p:spPr>
      </p:pic>
    </p:spTree>
    <p:extLst>
      <p:ext uri="{BB962C8B-B14F-4D97-AF65-F5344CB8AC3E}">
        <p14:creationId xmlns:p14="http://schemas.microsoft.com/office/powerpoint/2010/main" val="96065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3"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699" y="338399"/>
            <a:ext cx="10515600" cy="1325563"/>
          </a:xfrm>
        </p:spPr>
        <p:txBody>
          <a:bodyPr/>
          <a:lstStyle/>
          <a:p>
            <a:r>
              <a:rPr lang="en-US" dirty="0"/>
              <a:t>Absolute Advantage </a:t>
            </a:r>
          </a:p>
        </p:txBody>
      </p:sp>
      <p:sp>
        <p:nvSpPr>
          <p:cNvPr id="3" name="Content Placeholder 2"/>
          <p:cNvSpPr>
            <a:spLocks noGrp="1"/>
          </p:cNvSpPr>
          <p:nvPr>
            <p:ph idx="1"/>
          </p:nvPr>
        </p:nvSpPr>
        <p:spPr>
          <a:xfrm>
            <a:off x="202888" y="1690688"/>
            <a:ext cx="5575611" cy="3498926"/>
          </a:xfrm>
          <a:solidFill>
            <a:schemeClr val="accent1">
              <a:lumMod val="40000"/>
              <a:lumOff val="60000"/>
            </a:schemeClr>
          </a:solidFill>
        </p:spPr>
        <p:txBody>
          <a:bodyPr>
            <a:normAutofit fontScale="92500" lnSpcReduction="20000"/>
          </a:bodyPr>
          <a:lstStyle/>
          <a:p>
            <a:r>
              <a:rPr lang="en-US" dirty="0"/>
              <a:t>This results from a country either having:</a:t>
            </a:r>
          </a:p>
          <a:p>
            <a:pPr marL="914400" lvl="1" indent="-457200">
              <a:buFont typeface="+mj-lt"/>
              <a:buAutoNum type="arabicPeriod"/>
            </a:pPr>
            <a:r>
              <a:rPr lang="en-US" dirty="0"/>
              <a:t>Greater efficiency using the same amount of resources</a:t>
            </a:r>
          </a:p>
          <a:p>
            <a:pPr lvl="2"/>
            <a:r>
              <a:rPr lang="en-US" dirty="0" err="1"/>
              <a:t>Eg.</a:t>
            </a:r>
            <a:r>
              <a:rPr lang="en-US" dirty="0"/>
              <a:t> An equally sized piece of land can produce 5 bags of rice vs 3 bags of rice.</a:t>
            </a:r>
          </a:p>
          <a:p>
            <a:pPr marL="457200" lvl="1" indent="0">
              <a:buNone/>
            </a:pPr>
            <a:r>
              <a:rPr lang="en-US" dirty="0"/>
              <a:t>	OR</a:t>
            </a:r>
          </a:p>
          <a:p>
            <a:pPr marL="457200" lvl="1" indent="0">
              <a:buNone/>
            </a:pPr>
            <a:r>
              <a:rPr lang="en-US" dirty="0"/>
              <a:t>2.    Greater ability to produce overall by simply having more resources </a:t>
            </a:r>
          </a:p>
          <a:p>
            <a:pPr lvl="2"/>
            <a:r>
              <a:rPr lang="en-US" dirty="0"/>
              <a:t>(this is the most commonly examined)</a:t>
            </a:r>
          </a:p>
          <a:p>
            <a:pPr lvl="2"/>
            <a:r>
              <a:rPr lang="en-US" dirty="0" err="1"/>
              <a:t>Eg.</a:t>
            </a:r>
            <a:r>
              <a:rPr lang="en-US" dirty="0"/>
              <a:t> A country has more land and can produce more rice than another country. </a:t>
            </a:r>
          </a:p>
        </p:txBody>
      </p:sp>
      <p:pic>
        <p:nvPicPr>
          <p:cNvPr id="4" name="Picture 3"/>
          <p:cNvPicPr>
            <a:picLocks noChangeAspect="1"/>
          </p:cNvPicPr>
          <p:nvPr/>
        </p:nvPicPr>
        <p:blipFill>
          <a:blip r:embed="rId2"/>
          <a:stretch>
            <a:fillRect/>
          </a:stretch>
        </p:blipFill>
        <p:spPr>
          <a:xfrm>
            <a:off x="6007103" y="372796"/>
            <a:ext cx="3654612" cy="2588683"/>
          </a:xfrm>
          <a:prstGeom prst="rect">
            <a:avLst/>
          </a:prstGeom>
        </p:spPr>
      </p:pic>
      <p:pic>
        <p:nvPicPr>
          <p:cNvPr id="5" name="Picture 4"/>
          <p:cNvPicPr>
            <a:picLocks noChangeAspect="1"/>
          </p:cNvPicPr>
          <p:nvPr/>
        </p:nvPicPr>
        <p:blipFill>
          <a:blip r:embed="rId3"/>
          <a:stretch>
            <a:fillRect/>
          </a:stretch>
        </p:blipFill>
        <p:spPr>
          <a:xfrm>
            <a:off x="9661715" y="838933"/>
            <a:ext cx="2326561" cy="1656410"/>
          </a:xfrm>
          <a:prstGeom prst="rect">
            <a:avLst/>
          </a:prstGeom>
        </p:spPr>
      </p:pic>
      <p:sp>
        <p:nvSpPr>
          <p:cNvPr id="6" name="TextBox 5"/>
          <p:cNvSpPr txBox="1"/>
          <p:nvPr/>
        </p:nvSpPr>
        <p:spPr>
          <a:xfrm>
            <a:off x="6182458" y="2969150"/>
            <a:ext cx="5641241" cy="1754326"/>
          </a:xfrm>
          <a:prstGeom prst="rect">
            <a:avLst/>
          </a:prstGeom>
          <a:noFill/>
        </p:spPr>
        <p:txBody>
          <a:bodyPr wrap="square" rtlCol="0">
            <a:spAutoFit/>
          </a:bodyPr>
          <a:lstStyle/>
          <a:p>
            <a:r>
              <a:rPr lang="en-US" dirty="0"/>
              <a:t>India is a large producer of tea as it has a large population and large amounts of land. </a:t>
            </a:r>
          </a:p>
          <a:p>
            <a:endParaRPr lang="en-US" dirty="0"/>
          </a:p>
          <a:p>
            <a:r>
              <a:rPr lang="en-US" dirty="0"/>
              <a:t>It will have an </a:t>
            </a:r>
            <a:r>
              <a:rPr lang="en-US" b="1" dirty="0"/>
              <a:t>absolute advantage in tea production</a:t>
            </a:r>
            <a:r>
              <a:rPr lang="en-US" dirty="0"/>
              <a:t> over most countries even if its production methods are not super efficient!</a:t>
            </a:r>
          </a:p>
        </p:txBody>
      </p:sp>
      <p:sp>
        <p:nvSpPr>
          <p:cNvPr id="7" name="TextBox 6"/>
          <p:cNvSpPr txBox="1"/>
          <p:nvPr/>
        </p:nvSpPr>
        <p:spPr>
          <a:xfrm>
            <a:off x="6326909" y="4819178"/>
            <a:ext cx="5661367" cy="1323439"/>
          </a:xfrm>
          <a:prstGeom prst="rect">
            <a:avLst/>
          </a:prstGeom>
          <a:solidFill>
            <a:srgbClr val="FFFF00"/>
          </a:solidFill>
        </p:spPr>
        <p:txBody>
          <a:bodyPr wrap="square" rtlCol="0">
            <a:spAutoFit/>
          </a:bodyPr>
          <a:lstStyle/>
          <a:p>
            <a:r>
              <a:rPr lang="en-US" sz="2000" dirty="0">
                <a:solidFill>
                  <a:srgbClr val="FF0000"/>
                </a:solidFill>
              </a:rPr>
              <a:t>Summary</a:t>
            </a:r>
          </a:p>
          <a:p>
            <a:r>
              <a:rPr lang="en-US" sz="2000" dirty="0">
                <a:solidFill>
                  <a:srgbClr val="FF0000"/>
                </a:solidFill>
              </a:rPr>
              <a:t>Absolute advantage has two definitions:</a:t>
            </a:r>
          </a:p>
          <a:p>
            <a:pPr marL="342900" indent="-342900">
              <a:buFont typeface="Arial" panose="020B0604020202020204" pitchFamily="34" charset="0"/>
              <a:buChar char="•"/>
            </a:pPr>
            <a:r>
              <a:rPr lang="en-US" sz="2000" dirty="0">
                <a:solidFill>
                  <a:srgbClr val="FF0000"/>
                </a:solidFill>
              </a:rPr>
              <a:t>Can produce more.</a:t>
            </a:r>
          </a:p>
          <a:p>
            <a:pPr marL="342900" indent="-342900">
              <a:buFont typeface="Arial" panose="020B0604020202020204" pitchFamily="34" charset="0"/>
              <a:buChar char="•"/>
            </a:pPr>
            <a:r>
              <a:rPr lang="en-US" sz="2000" dirty="0">
                <a:solidFill>
                  <a:srgbClr val="FF0000"/>
                </a:solidFill>
              </a:rPr>
              <a:t>Can produce more using the same resources.</a:t>
            </a:r>
          </a:p>
        </p:txBody>
      </p:sp>
    </p:spTree>
    <p:extLst>
      <p:ext uri="{BB962C8B-B14F-4D97-AF65-F5344CB8AC3E}">
        <p14:creationId xmlns:p14="http://schemas.microsoft.com/office/powerpoint/2010/main" val="293616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8366618" y="1061474"/>
            <a:ext cx="3162741" cy="2391109"/>
          </a:xfrm>
          <a:prstGeom prst="rect">
            <a:avLst/>
          </a:prstGeom>
        </p:spPr>
      </p:pic>
      <p:sp>
        <p:nvSpPr>
          <p:cNvPr id="2" name="Title 1"/>
          <p:cNvSpPr>
            <a:spLocks noGrp="1"/>
          </p:cNvSpPr>
          <p:nvPr>
            <p:ph type="title"/>
          </p:nvPr>
        </p:nvSpPr>
        <p:spPr>
          <a:xfrm>
            <a:off x="220756" y="207818"/>
            <a:ext cx="7207990" cy="931026"/>
          </a:xfrm>
        </p:spPr>
        <p:txBody>
          <a:bodyPr/>
          <a:lstStyle/>
          <a:p>
            <a:r>
              <a:rPr lang="en-US" dirty="0"/>
              <a:t>Showing Absolute Advantage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41099171"/>
              </p:ext>
            </p:extLst>
          </p:nvPr>
        </p:nvGraphicFramePr>
        <p:xfrm>
          <a:off x="440392" y="1328855"/>
          <a:ext cx="6851277" cy="2630170"/>
        </p:xfrm>
        <a:graphic>
          <a:graphicData uri="http://schemas.openxmlformats.org/drawingml/2006/table">
            <a:tbl>
              <a:tblPr firstRow="1" bandRow="1">
                <a:tableStyleId>{69CF1AB2-1976-4502-BF36-3FF5EA218861}</a:tableStyleId>
              </a:tblPr>
              <a:tblGrid>
                <a:gridCol w="2283759">
                  <a:extLst>
                    <a:ext uri="{9D8B030D-6E8A-4147-A177-3AD203B41FA5}">
                      <a16:colId xmlns:a16="http://schemas.microsoft.com/office/drawing/2014/main" val="4008590712"/>
                    </a:ext>
                  </a:extLst>
                </a:gridCol>
                <a:gridCol w="2283759">
                  <a:extLst>
                    <a:ext uri="{9D8B030D-6E8A-4147-A177-3AD203B41FA5}">
                      <a16:colId xmlns:a16="http://schemas.microsoft.com/office/drawing/2014/main" val="2805279379"/>
                    </a:ext>
                  </a:extLst>
                </a:gridCol>
                <a:gridCol w="2283759">
                  <a:extLst>
                    <a:ext uri="{9D8B030D-6E8A-4147-A177-3AD203B41FA5}">
                      <a16:colId xmlns:a16="http://schemas.microsoft.com/office/drawing/2014/main" val="97772109"/>
                    </a:ext>
                  </a:extLst>
                </a:gridCol>
              </a:tblGrid>
              <a:tr h="720725">
                <a:tc>
                  <a:txBody>
                    <a:bodyPr/>
                    <a:lstStyle/>
                    <a:p>
                      <a:r>
                        <a:rPr lang="en-US" sz="3600" dirty="0"/>
                        <a:t>Country</a:t>
                      </a:r>
                    </a:p>
                  </a:txBody>
                  <a:tcPr/>
                </a:tc>
                <a:tc>
                  <a:txBody>
                    <a:bodyPr/>
                    <a:lstStyle/>
                    <a:p>
                      <a:r>
                        <a:rPr lang="en-US" sz="3600" dirty="0"/>
                        <a:t>Output Wine</a:t>
                      </a:r>
                    </a:p>
                  </a:txBody>
                  <a:tcPr/>
                </a:tc>
                <a:tc>
                  <a:txBody>
                    <a:bodyPr/>
                    <a:lstStyle/>
                    <a:p>
                      <a:r>
                        <a:rPr lang="en-US" sz="3600" dirty="0"/>
                        <a:t>Output Cheese</a:t>
                      </a:r>
                    </a:p>
                  </a:txBody>
                  <a:tcPr/>
                </a:tc>
                <a:extLst>
                  <a:ext uri="{0D108BD9-81ED-4DB2-BD59-A6C34878D82A}">
                    <a16:rowId xmlns:a16="http://schemas.microsoft.com/office/drawing/2014/main" val="3020585653"/>
                  </a:ext>
                </a:extLst>
              </a:tr>
              <a:tr h="720725">
                <a:tc>
                  <a:txBody>
                    <a:bodyPr/>
                    <a:lstStyle/>
                    <a:p>
                      <a:r>
                        <a:rPr lang="en-US" sz="3600" dirty="0"/>
                        <a:t>Australia</a:t>
                      </a:r>
                    </a:p>
                  </a:txBody>
                  <a:tcPr/>
                </a:tc>
                <a:tc>
                  <a:txBody>
                    <a:bodyPr/>
                    <a:lstStyle/>
                    <a:p>
                      <a:r>
                        <a:rPr lang="en-US" sz="3600" dirty="0"/>
                        <a:t>3</a:t>
                      </a:r>
                    </a:p>
                  </a:txBody>
                  <a:tcPr/>
                </a:tc>
                <a:tc>
                  <a:txBody>
                    <a:bodyPr/>
                    <a:lstStyle/>
                    <a:p>
                      <a:r>
                        <a:rPr lang="en-US" sz="3600" dirty="0"/>
                        <a:t>3</a:t>
                      </a:r>
                    </a:p>
                  </a:txBody>
                  <a:tcPr/>
                </a:tc>
                <a:extLst>
                  <a:ext uri="{0D108BD9-81ED-4DB2-BD59-A6C34878D82A}">
                    <a16:rowId xmlns:a16="http://schemas.microsoft.com/office/drawing/2014/main" val="2337945067"/>
                  </a:ext>
                </a:extLst>
              </a:tr>
              <a:tr h="720725">
                <a:tc>
                  <a:txBody>
                    <a:bodyPr/>
                    <a:lstStyle/>
                    <a:p>
                      <a:r>
                        <a:rPr lang="en-US" sz="3600" dirty="0"/>
                        <a:t>France</a:t>
                      </a:r>
                    </a:p>
                  </a:txBody>
                  <a:tcPr/>
                </a:tc>
                <a:tc>
                  <a:txBody>
                    <a:bodyPr/>
                    <a:lstStyle/>
                    <a:p>
                      <a:r>
                        <a:rPr lang="en-US" sz="3600" dirty="0"/>
                        <a:t>5</a:t>
                      </a:r>
                    </a:p>
                  </a:txBody>
                  <a:tcPr/>
                </a:tc>
                <a:tc>
                  <a:txBody>
                    <a:bodyPr/>
                    <a:lstStyle/>
                    <a:p>
                      <a:r>
                        <a:rPr lang="en-US" sz="3600" dirty="0"/>
                        <a:t>7</a:t>
                      </a:r>
                    </a:p>
                  </a:txBody>
                  <a:tcPr/>
                </a:tc>
                <a:extLst>
                  <a:ext uri="{0D108BD9-81ED-4DB2-BD59-A6C34878D82A}">
                    <a16:rowId xmlns:a16="http://schemas.microsoft.com/office/drawing/2014/main" val="2674372135"/>
                  </a:ext>
                </a:extLst>
              </a:tr>
            </a:tbl>
          </a:graphicData>
        </a:graphic>
      </p:graphicFrame>
      <p:sp>
        <p:nvSpPr>
          <p:cNvPr id="5" name="TextBox 4"/>
          <p:cNvSpPr txBox="1"/>
          <p:nvPr/>
        </p:nvSpPr>
        <p:spPr>
          <a:xfrm>
            <a:off x="154641" y="4214335"/>
            <a:ext cx="6340288" cy="2677656"/>
          </a:xfrm>
          <a:prstGeom prst="rect">
            <a:avLst/>
          </a:prstGeom>
          <a:noFill/>
        </p:spPr>
        <p:txBody>
          <a:bodyPr wrap="square" rtlCol="0">
            <a:spAutoFit/>
          </a:bodyPr>
          <a:lstStyle/>
          <a:p>
            <a:pPr marL="457200" indent="-457200">
              <a:buFont typeface="Arial" panose="020B0604020202020204" pitchFamily="34" charset="0"/>
              <a:buChar char="•"/>
            </a:pPr>
            <a:r>
              <a:rPr lang="en-US" sz="2400" dirty="0"/>
              <a:t>Based on our definition of absolute advantage we can use the table or look at the PPC graph to find out which country has absolute advantage in the production of these goods.</a:t>
            </a:r>
          </a:p>
          <a:p>
            <a:pPr marL="914400" lvl="1" indent="-457200">
              <a:buFont typeface="Arial" panose="020B0604020202020204" pitchFamily="34" charset="0"/>
              <a:buChar char="•"/>
            </a:pPr>
            <a:r>
              <a:rPr lang="en-US" sz="2400" dirty="0"/>
              <a:t>The country which can </a:t>
            </a:r>
            <a:r>
              <a:rPr lang="en-US" sz="2400" dirty="0">
                <a:solidFill>
                  <a:srgbClr val="00B0F0"/>
                </a:solidFill>
              </a:rPr>
              <a:t>produce a higher number</a:t>
            </a:r>
            <a:r>
              <a:rPr lang="en-US" sz="2400" dirty="0"/>
              <a:t> has </a:t>
            </a:r>
            <a:r>
              <a:rPr lang="en-US" sz="2400" dirty="0">
                <a:solidFill>
                  <a:srgbClr val="00B0F0"/>
                </a:solidFill>
              </a:rPr>
              <a:t>absolute advantage</a:t>
            </a:r>
            <a:r>
              <a:rPr lang="en-US" sz="2400" dirty="0"/>
              <a:t>.</a:t>
            </a:r>
          </a:p>
        </p:txBody>
      </p:sp>
      <p:sp>
        <p:nvSpPr>
          <p:cNvPr id="6" name="Equal 5"/>
          <p:cNvSpPr/>
          <p:nvPr/>
        </p:nvSpPr>
        <p:spPr>
          <a:xfrm>
            <a:off x="7516906" y="2067484"/>
            <a:ext cx="726141" cy="652304"/>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6382870" y="3718485"/>
            <a:ext cx="6096000" cy="3108543"/>
          </a:xfrm>
          <a:prstGeom prst="rect">
            <a:avLst/>
          </a:prstGeom>
        </p:spPr>
        <p:txBody>
          <a:bodyPr>
            <a:spAutoFit/>
          </a:bodyPr>
          <a:lstStyle/>
          <a:p>
            <a:pPr marL="457200" indent="-457200">
              <a:buFont typeface="Arial" panose="020B0604020202020204" pitchFamily="34" charset="0"/>
              <a:buChar char="•"/>
            </a:pPr>
            <a:r>
              <a:rPr lang="en-US" sz="2800" dirty="0"/>
              <a:t>Which country has absolute advantage?</a:t>
            </a:r>
          </a:p>
          <a:p>
            <a:pPr marL="457200" indent="-457200">
              <a:buFont typeface="Arial" panose="020B0604020202020204" pitchFamily="34" charset="0"/>
              <a:buChar char="•"/>
            </a:pPr>
            <a:r>
              <a:rPr lang="en-US" sz="2800" dirty="0">
                <a:solidFill>
                  <a:srgbClr val="FF0000"/>
                </a:solidFill>
              </a:rPr>
              <a:t>Answer: France is able to produce more of both goods. </a:t>
            </a:r>
          </a:p>
          <a:p>
            <a:pPr marL="914400" lvl="1" indent="-457200">
              <a:buFont typeface="Arial" panose="020B0604020202020204" pitchFamily="34" charset="0"/>
              <a:buChar char="•"/>
            </a:pPr>
            <a:r>
              <a:rPr lang="en-US" sz="2800" dirty="0">
                <a:solidFill>
                  <a:srgbClr val="FF0000"/>
                </a:solidFill>
              </a:rPr>
              <a:t>It therefore has an absolute advantage in both wine and cheese.</a:t>
            </a:r>
          </a:p>
        </p:txBody>
      </p:sp>
      <p:sp>
        <p:nvSpPr>
          <p:cNvPr id="8" name="TextBox 7"/>
          <p:cNvSpPr txBox="1"/>
          <p:nvPr/>
        </p:nvSpPr>
        <p:spPr>
          <a:xfrm>
            <a:off x="8026400" y="889000"/>
            <a:ext cx="965200" cy="369332"/>
          </a:xfrm>
          <a:prstGeom prst="rect">
            <a:avLst/>
          </a:prstGeom>
          <a:noFill/>
        </p:spPr>
        <p:txBody>
          <a:bodyPr wrap="square" rtlCol="0">
            <a:spAutoFit/>
          </a:bodyPr>
          <a:lstStyle/>
          <a:p>
            <a:r>
              <a:rPr lang="en-US" dirty="0"/>
              <a:t>Wine</a:t>
            </a:r>
          </a:p>
        </p:txBody>
      </p:sp>
      <p:sp>
        <p:nvSpPr>
          <p:cNvPr id="9" name="TextBox 8"/>
          <p:cNvSpPr txBox="1"/>
          <p:nvPr/>
        </p:nvSpPr>
        <p:spPr>
          <a:xfrm>
            <a:off x="11046759" y="3034471"/>
            <a:ext cx="965200" cy="369332"/>
          </a:xfrm>
          <a:prstGeom prst="rect">
            <a:avLst/>
          </a:prstGeom>
          <a:noFill/>
        </p:spPr>
        <p:txBody>
          <a:bodyPr wrap="square" rtlCol="0">
            <a:spAutoFit/>
          </a:bodyPr>
          <a:lstStyle/>
          <a:p>
            <a:r>
              <a:rPr lang="en-US" dirty="0"/>
              <a:t>Cheese</a:t>
            </a:r>
          </a:p>
        </p:txBody>
      </p:sp>
      <p:sp>
        <p:nvSpPr>
          <p:cNvPr id="3" name="TextBox 2"/>
          <p:cNvSpPr txBox="1"/>
          <p:nvPr/>
        </p:nvSpPr>
        <p:spPr>
          <a:xfrm>
            <a:off x="9135687" y="207818"/>
            <a:ext cx="2809702" cy="1477328"/>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We can see the absolute advantage by ‘choosing the larger number’ in the table or on the PPC.</a:t>
            </a:r>
          </a:p>
        </p:txBody>
      </p:sp>
    </p:spTree>
    <p:extLst>
      <p:ext uri="{BB962C8B-B14F-4D97-AF65-F5344CB8AC3E}">
        <p14:creationId xmlns:p14="http://schemas.microsoft.com/office/powerpoint/2010/main" val="31392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P spid="9"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60111"/>
          </a:xfrm>
        </p:spPr>
        <p:txBody>
          <a:bodyPr>
            <a:normAutofit fontScale="90000"/>
          </a:bodyPr>
          <a:lstStyle/>
          <a:p>
            <a:endParaRPr lang="en-US" dirty="0"/>
          </a:p>
        </p:txBody>
      </p:sp>
      <p:sp>
        <p:nvSpPr>
          <p:cNvPr id="3" name="Content Placeholder 2"/>
          <p:cNvSpPr>
            <a:spLocks noGrp="1"/>
          </p:cNvSpPr>
          <p:nvPr>
            <p:ph idx="1"/>
          </p:nvPr>
        </p:nvSpPr>
        <p:spPr>
          <a:xfrm>
            <a:off x="838200" y="1320800"/>
            <a:ext cx="10515600" cy="4856163"/>
          </a:xfrm>
        </p:spPr>
        <p:txBody>
          <a:bodyPr/>
          <a:lstStyle/>
          <a:p>
            <a:r>
              <a:rPr lang="en-US" dirty="0"/>
              <a:t>What determines if a country has absolute advantage over another country? </a:t>
            </a:r>
          </a:p>
          <a:p>
            <a:r>
              <a:rPr lang="en-US" dirty="0">
                <a:solidFill>
                  <a:srgbClr val="FF0000"/>
                </a:solidFill>
              </a:rPr>
              <a:t>If they can produce more of a good OR more of a good using the same resources.</a:t>
            </a:r>
          </a:p>
          <a:p>
            <a:r>
              <a:rPr lang="en-US" dirty="0"/>
              <a:t>Draw a production table which shows this.</a:t>
            </a:r>
          </a:p>
          <a:p>
            <a:r>
              <a:rPr lang="en-US" dirty="0">
                <a:solidFill>
                  <a:srgbClr val="FF0000"/>
                </a:solidFill>
              </a:rPr>
              <a:t>India has absolute advantage in tea and clothes. </a:t>
            </a:r>
          </a:p>
          <a:p>
            <a:endParaRPr lang="en-US" dirty="0">
              <a:solidFill>
                <a:srgbClr val="FF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865581478"/>
              </p:ext>
            </p:extLst>
          </p:nvPr>
        </p:nvGraphicFramePr>
        <p:xfrm>
          <a:off x="838200" y="4242594"/>
          <a:ext cx="6851277" cy="2386330"/>
        </p:xfrm>
        <a:graphic>
          <a:graphicData uri="http://schemas.openxmlformats.org/drawingml/2006/table">
            <a:tbl>
              <a:tblPr firstRow="1" bandRow="1">
                <a:tableStyleId>{69CF1AB2-1976-4502-BF36-3FF5EA218861}</a:tableStyleId>
              </a:tblPr>
              <a:tblGrid>
                <a:gridCol w="2283759">
                  <a:extLst>
                    <a:ext uri="{9D8B030D-6E8A-4147-A177-3AD203B41FA5}">
                      <a16:colId xmlns:a16="http://schemas.microsoft.com/office/drawing/2014/main" val="1996728240"/>
                    </a:ext>
                  </a:extLst>
                </a:gridCol>
                <a:gridCol w="2283759">
                  <a:extLst>
                    <a:ext uri="{9D8B030D-6E8A-4147-A177-3AD203B41FA5}">
                      <a16:colId xmlns:a16="http://schemas.microsoft.com/office/drawing/2014/main" val="1266901799"/>
                    </a:ext>
                  </a:extLst>
                </a:gridCol>
                <a:gridCol w="2283759">
                  <a:extLst>
                    <a:ext uri="{9D8B030D-6E8A-4147-A177-3AD203B41FA5}">
                      <a16:colId xmlns:a16="http://schemas.microsoft.com/office/drawing/2014/main" val="3380883763"/>
                    </a:ext>
                  </a:extLst>
                </a:gridCol>
              </a:tblGrid>
              <a:tr h="720725">
                <a:tc>
                  <a:txBody>
                    <a:bodyPr/>
                    <a:lstStyle/>
                    <a:p>
                      <a:r>
                        <a:rPr lang="en-US" sz="2800" dirty="0"/>
                        <a:t>Country</a:t>
                      </a:r>
                    </a:p>
                  </a:txBody>
                  <a:tcPr/>
                </a:tc>
                <a:tc>
                  <a:txBody>
                    <a:bodyPr/>
                    <a:lstStyle/>
                    <a:p>
                      <a:r>
                        <a:rPr lang="en-US" sz="2800" dirty="0"/>
                        <a:t>Output Tea</a:t>
                      </a:r>
                    </a:p>
                  </a:txBody>
                  <a:tcPr/>
                </a:tc>
                <a:tc>
                  <a:txBody>
                    <a:bodyPr/>
                    <a:lstStyle/>
                    <a:p>
                      <a:r>
                        <a:rPr lang="en-US" sz="2800" dirty="0"/>
                        <a:t>Output</a:t>
                      </a:r>
                      <a:endParaRPr lang="en-US" sz="2800" baseline="0" dirty="0"/>
                    </a:p>
                    <a:p>
                      <a:r>
                        <a:rPr lang="en-US" sz="2800" baseline="0" dirty="0"/>
                        <a:t>Clothes</a:t>
                      </a:r>
                      <a:endParaRPr lang="en-US" sz="2800" dirty="0"/>
                    </a:p>
                  </a:txBody>
                  <a:tcPr/>
                </a:tc>
                <a:extLst>
                  <a:ext uri="{0D108BD9-81ED-4DB2-BD59-A6C34878D82A}">
                    <a16:rowId xmlns:a16="http://schemas.microsoft.com/office/drawing/2014/main" val="4257435968"/>
                  </a:ext>
                </a:extLst>
              </a:tr>
              <a:tr h="720725">
                <a:tc>
                  <a:txBody>
                    <a:bodyPr/>
                    <a:lstStyle/>
                    <a:p>
                      <a:r>
                        <a:rPr lang="en-US" sz="2800" dirty="0"/>
                        <a:t>Malaysia</a:t>
                      </a:r>
                    </a:p>
                  </a:txBody>
                  <a:tcPr/>
                </a:tc>
                <a:tc>
                  <a:txBody>
                    <a:bodyPr/>
                    <a:lstStyle/>
                    <a:p>
                      <a:r>
                        <a:rPr lang="en-US" sz="2800" dirty="0"/>
                        <a:t>3</a:t>
                      </a:r>
                    </a:p>
                  </a:txBody>
                  <a:tcPr/>
                </a:tc>
                <a:tc>
                  <a:txBody>
                    <a:bodyPr/>
                    <a:lstStyle/>
                    <a:p>
                      <a:r>
                        <a:rPr lang="en-US" sz="2800" dirty="0"/>
                        <a:t>3</a:t>
                      </a:r>
                    </a:p>
                  </a:txBody>
                  <a:tcPr/>
                </a:tc>
                <a:extLst>
                  <a:ext uri="{0D108BD9-81ED-4DB2-BD59-A6C34878D82A}">
                    <a16:rowId xmlns:a16="http://schemas.microsoft.com/office/drawing/2014/main" val="3499057446"/>
                  </a:ext>
                </a:extLst>
              </a:tr>
              <a:tr h="720725">
                <a:tc>
                  <a:txBody>
                    <a:bodyPr/>
                    <a:lstStyle/>
                    <a:p>
                      <a:r>
                        <a:rPr lang="en-US" sz="2800" dirty="0"/>
                        <a:t>India</a:t>
                      </a:r>
                    </a:p>
                  </a:txBody>
                  <a:tcPr/>
                </a:tc>
                <a:tc>
                  <a:txBody>
                    <a:bodyPr/>
                    <a:lstStyle/>
                    <a:p>
                      <a:r>
                        <a:rPr lang="en-US" sz="2800" dirty="0"/>
                        <a:t>5</a:t>
                      </a:r>
                    </a:p>
                  </a:txBody>
                  <a:tcPr/>
                </a:tc>
                <a:tc>
                  <a:txBody>
                    <a:bodyPr/>
                    <a:lstStyle/>
                    <a:p>
                      <a:r>
                        <a:rPr lang="en-US" sz="2800" dirty="0"/>
                        <a:t>7</a:t>
                      </a:r>
                    </a:p>
                  </a:txBody>
                  <a:tcPr/>
                </a:tc>
                <a:extLst>
                  <a:ext uri="{0D108BD9-81ED-4DB2-BD59-A6C34878D82A}">
                    <a16:rowId xmlns:a16="http://schemas.microsoft.com/office/drawing/2014/main" val="874443111"/>
                  </a:ext>
                </a:extLst>
              </a:tr>
            </a:tbl>
          </a:graphicData>
        </a:graphic>
      </p:graphicFrame>
    </p:spTree>
    <p:extLst>
      <p:ext uri="{BB962C8B-B14F-4D97-AF65-F5344CB8AC3E}">
        <p14:creationId xmlns:p14="http://schemas.microsoft.com/office/powerpoint/2010/main" val="33603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812" y="311337"/>
            <a:ext cx="10515600" cy="1325563"/>
          </a:xfrm>
        </p:spPr>
        <p:txBody>
          <a:bodyPr/>
          <a:lstStyle/>
          <a:p>
            <a:r>
              <a:rPr lang="en-US" dirty="0"/>
              <a:t>Comparative Advantage</a:t>
            </a:r>
          </a:p>
        </p:txBody>
      </p:sp>
      <p:sp>
        <p:nvSpPr>
          <p:cNvPr id="3" name="Content Placeholder 2"/>
          <p:cNvSpPr>
            <a:spLocks noGrp="1"/>
          </p:cNvSpPr>
          <p:nvPr>
            <p:ph idx="1"/>
          </p:nvPr>
        </p:nvSpPr>
        <p:spPr>
          <a:xfrm>
            <a:off x="406400" y="1486016"/>
            <a:ext cx="6477000" cy="3620434"/>
          </a:xfrm>
        </p:spPr>
        <p:txBody>
          <a:bodyPr>
            <a:normAutofit fontScale="85000" lnSpcReduction="10000"/>
          </a:bodyPr>
          <a:lstStyle/>
          <a:p>
            <a:pPr marL="0" indent="0">
              <a:buNone/>
            </a:pPr>
            <a:r>
              <a:rPr lang="en-US" b="1" dirty="0"/>
              <a:t>Definition</a:t>
            </a:r>
          </a:p>
          <a:p>
            <a:r>
              <a:rPr lang="en-US" dirty="0">
                <a:solidFill>
                  <a:srgbClr val="00B0F0"/>
                </a:solidFill>
              </a:rPr>
              <a:t>Comparative advantage </a:t>
            </a:r>
            <a:r>
              <a:rPr lang="en-US" dirty="0"/>
              <a:t>is the basis for all trade between individuals, regions and nations (which is why David Ricardo’s theory is considered one of the great economic theories).</a:t>
            </a:r>
          </a:p>
          <a:p>
            <a:r>
              <a:rPr lang="en-US" dirty="0"/>
              <a:t>Comparative advantage is the ability of a firm or individual or country to produce goods and/or services at a </a:t>
            </a:r>
            <a:r>
              <a:rPr lang="en-US" dirty="0">
                <a:solidFill>
                  <a:srgbClr val="00B0F0"/>
                </a:solidFill>
              </a:rPr>
              <a:t>lower opportunity cost</a:t>
            </a:r>
            <a:r>
              <a:rPr lang="en-US" dirty="0"/>
              <a:t> than other firms or individuals. </a:t>
            </a:r>
          </a:p>
          <a:p>
            <a:pPr lvl="1"/>
            <a:r>
              <a:rPr lang="en-US" dirty="0"/>
              <a:t>Logically this makes sense because lower cost is almost always a good thing!</a:t>
            </a:r>
          </a:p>
        </p:txBody>
      </p:sp>
      <p:pic>
        <p:nvPicPr>
          <p:cNvPr id="4" name="Picture 3"/>
          <p:cNvPicPr>
            <a:picLocks noChangeAspect="1"/>
          </p:cNvPicPr>
          <p:nvPr/>
        </p:nvPicPr>
        <p:blipFill>
          <a:blip r:embed="rId2"/>
          <a:stretch>
            <a:fillRect/>
          </a:stretch>
        </p:blipFill>
        <p:spPr>
          <a:xfrm>
            <a:off x="7264400" y="1486016"/>
            <a:ext cx="4079928" cy="4216493"/>
          </a:xfrm>
          <a:prstGeom prst="rect">
            <a:avLst/>
          </a:prstGeom>
        </p:spPr>
      </p:pic>
      <p:sp>
        <p:nvSpPr>
          <p:cNvPr id="5" name="TextBox 4"/>
          <p:cNvSpPr txBox="1"/>
          <p:nvPr/>
        </p:nvSpPr>
        <p:spPr>
          <a:xfrm>
            <a:off x="3790603" y="5444836"/>
            <a:ext cx="3258590"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A country has comparative advantage if its opportunity cost of production is lower.</a:t>
            </a:r>
          </a:p>
        </p:txBody>
      </p:sp>
    </p:spTree>
    <p:extLst>
      <p:ext uri="{BB962C8B-B14F-4D97-AF65-F5344CB8AC3E}">
        <p14:creationId xmlns:p14="http://schemas.microsoft.com/office/powerpoint/2010/main" val="268953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70676" y="365125"/>
            <a:ext cx="8507318" cy="5273675"/>
          </a:xfrm>
          <a:prstGeom prst="rect">
            <a:avLst/>
          </a:prstGeom>
        </p:spPr>
      </p:pic>
      <p:sp>
        <p:nvSpPr>
          <p:cNvPr id="5" name="TextBox 4"/>
          <p:cNvSpPr txBox="1"/>
          <p:nvPr/>
        </p:nvSpPr>
        <p:spPr>
          <a:xfrm>
            <a:off x="458911" y="5273574"/>
            <a:ext cx="9211235" cy="1384995"/>
          </a:xfrm>
          <a:prstGeom prst="rect">
            <a:avLst/>
          </a:prstGeom>
          <a:noFill/>
        </p:spPr>
        <p:txBody>
          <a:bodyPr wrap="square" rtlCol="0">
            <a:spAutoFit/>
          </a:bodyPr>
          <a:lstStyle/>
          <a:p>
            <a:r>
              <a:rPr lang="en-US" sz="2800" dirty="0">
                <a:solidFill>
                  <a:srgbClr val="000000"/>
                </a:solidFill>
                <a:latin typeface="Times New Roman" panose="02020603050405020304" pitchFamily="18" charset="0"/>
                <a:cs typeface="Times New Roman" panose="02020603050405020304" pitchFamily="18" charset="0"/>
              </a:rPr>
              <a:t>This was a groundbreaking theory because it changed how we look at countries and what they should produce and what they should trade. </a:t>
            </a:r>
          </a:p>
        </p:txBody>
      </p:sp>
      <p:sp>
        <p:nvSpPr>
          <p:cNvPr id="6" name="TextBox 5"/>
          <p:cNvSpPr txBox="1"/>
          <p:nvPr/>
        </p:nvSpPr>
        <p:spPr>
          <a:xfrm>
            <a:off x="7342909" y="295564"/>
            <a:ext cx="4147127"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David Ricardo came up with the idea of comparative advantage which is more important than absolute advantage.</a:t>
            </a:r>
          </a:p>
        </p:txBody>
      </p:sp>
      <p:sp>
        <p:nvSpPr>
          <p:cNvPr id="7" name="TextBox 6"/>
          <p:cNvSpPr txBox="1"/>
          <p:nvPr/>
        </p:nvSpPr>
        <p:spPr>
          <a:xfrm>
            <a:off x="307571" y="365125"/>
            <a:ext cx="6458989" cy="1323439"/>
          </a:xfrm>
          <a:prstGeom prst="rect">
            <a:avLst/>
          </a:prstGeom>
          <a:solidFill>
            <a:schemeClr val="tx1">
              <a:lumMod val="10000"/>
              <a:lumOff val="90000"/>
            </a:schemeClr>
          </a:solidFill>
        </p:spPr>
        <p:txBody>
          <a:bodyPr wrap="square" rtlCol="0">
            <a:spAutoFit/>
          </a:bodyPr>
          <a:lstStyle/>
          <a:p>
            <a:r>
              <a:rPr lang="en-US" sz="4000" dirty="0">
                <a:solidFill>
                  <a:schemeClr val="tx1">
                    <a:lumMod val="75000"/>
                    <a:lumOff val="25000"/>
                  </a:schemeClr>
                </a:solidFill>
              </a:rPr>
              <a:t>David Ricardo and Comparative Advantage</a:t>
            </a:r>
          </a:p>
        </p:txBody>
      </p:sp>
      <p:pic>
        <p:nvPicPr>
          <p:cNvPr id="8" name="Picture 7"/>
          <p:cNvPicPr>
            <a:picLocks noChangeAspect="1"/>
          </p:cNvPicPr>
          <p:nvPr/>
        </p:nvPicPr>
        <p:blipFill>
          <a:blip r:embed="rId3"/>
          <a:stretch>
            <a:fillRect/>
          </a:stretch>
        </p:blipFill>
        <p:spPr>
          <a:xfrm>
            <a:off x="8877994" y="1548043"/>
            <a:ext cx="2930004" cy="3464532"/>
          </a:xfrm>
          <a:prstGeom prst="rect">
            <a:avLst/>
          </a:prstGeom>
        </p:spPr>
      </p:pic>
    </p:spTree>
    <p:extLst>
      <p:ext uri="{BB962C8B-B14F-4D97-AF65-F5344CB8AC3E}">
        <p14:creationId xmlns:p14="http://schemas.microsoft.com/office/powerpoint/2010/main" val="178239704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19475" y="1844675"/>
            <a:ext cx="10515600" cy="4351338"/>
          </a:xfrm>
        </p:spPr>
        <p:txBody>
          <a:bodyPr/>
          <a:lstStyle/>
          <a:p>
            <a:endParaRPr lang="en-US"/>
          </a:p>
        </p:txBody>
      </p:sp>
      <p:pic>
        <p:nvPicPr>
          <p:cNvPr id="4" name="Picture 3"/>
          <p:cNvPicPr>
            <a:picLocks noChangeAspect="1"/>
          </p:cNvPicPr>
          <p:nvPr/>
        </p:nvPicPr>
        <p:blipFill>
          <a:blip r:embed="rId2"/>
          <a:stretch>
            <a:fillRect/>
          </a:stretch>
        </p:blipFill>
        <p:spPr>
          <a:xfrm>
            <a:off x="471180" y="633758"/>
            <a:ext cx="4758460" cy="3716424"/>
          </a:xfrm>
          <a:prstGeom prst="rect">
            <a:avLst/>
          </a:prstGeom>
        </p:spPr>
      </p:pic>
      <p:sp>
        <p:nvSpPr>
          <p:cNvPr id="5" name="TextBox 4"/>
          <p:cNvSpPr txBox="1"/>
          <p:nvPr/>
        </p:nvSpPr>
        <p:spPr>
          <a:xfrm>
            <a:off x="179495" y="4576355"/>
            <a:ext cx="5539987" cy="1815882"/>
          </a:xfrm>
          <a:prstGeom prst="rect">
            <a:avLst/>
          </a:prstGeom>
          <a:solidFill>
            <a:srgbClr val="FFFF00"/>
          </a:solidFill>
        </p:spPr>
        <p:txBody>
          <a:bodyPr wrap="square" rtlCol="0">
            <a:spAutoFit/>
          </a:bodyPr>
          <a:lstStyle/>
          <a:p>
            <a:r>
              <a:rPr lang="en-US" sz="2800" dirty="0">
                <a:solidFill>
                  <a:srgbClr val="FF0000"/>
                </a:solidFill>
              </a:rPr>
              <a:t>Summary</a:t>
            </a:r>
          </a:p>
          <a:p>
            <a:r>
              <a:rPr lang="en-US" sz="2800" dirty="0">
                <a:solidFill>
                  <a:srgbClr val="FF0000"/>
                </a:solidFill>
              </a:rPr>
              <a:t>When a country makes Good A then we are giving up producing Good B. This is the opportunity cost! </a:t>
            </a:r>
          </a:p>
        </p:txBody>
      </p:sp>
      <p:sp>
        <p:nvSpPr>
          <p:cNvPr id="6" name="TextBox 5"/>
          <p:cNvSpPr txBox="1"/>
          <p:nvPr/>
        </p:nvSpPr>
        <p:spPr>
          <a:xfrm>
            <a:off x="6831375" y="1290023"/>
            <a:ext cx="4203700" cy="584775"/>
          </a:xfrm>
          <a:prstGeom prst="rect">
            <a:avLst/>
          </a:prstGeom>
          <a:noFill/>
        </p:spPr>
        <p:txBody>
          <a:bodyPr wrap="square" rtlCol="0">
            <a:spAutoFit/>
          </a:bodyPr>
          <a:lstStyle/>
          <a:p>
            <a:r>
              <a:rPr lang="en-US" sz="3200" dirty="0"/>
              <a:t>Revision</a:t>
            </a:r>
          </a:p>
        </p:txBody>
      </p:sp>
      <p:grpSp>
        <p:nvGrpSpPr>
          <p:cNvPr id="7" name="Group 6"/>
          <p:cNvGrpSpPr/>
          <p:nvPr/>
        </p:nvGrpSpPr>
        <p:grpSpPr>
          <a:xfrm>
            <a:off x="5719482" y="1163318"/>
            <a:ext cx="6229328" cy="4869130"/>
            <a:chOff x="5526741" y="1270894"/>
            <a:chExt cx="6229328" cy="4869130"/>
          </a:xfrm>
        </p:grpSpPr>
        <p:pic>
          <p:nvPicPr>
            <p:cNvPr id="8" name="Picture 7"/>
            <p:cNvPicPr>
              <a:picLocks noChangeAspect="1"/>
            </p:cNvPicPr>
            <p:nvPr/>
          </p:nvPicPr>
          <p:blipFill>
            <a:blip r:embed="rId3"/>
            <a:stretch>
              <a:fillRect/>
            </a:stretch>
          </p:blipFill>
          <p:spPr>
            <a:xfrm>
              <a:off x="6064878" y="1270894"/>
              <a:ext cx="5691191" cy="4869130"/>
            </a:xfrm>
            <a:prstGeom prst="rect">
              <a:avLst/>
            </a:prstGeom>
          </p:spPr>
        </p:pic>
        <p:sp>
          <p:nvSpPr>
            <p:cNvPr id="9" name="TextBox 8"/>
            <p:cNvSpPr txBox="1"/>
            <p:nvPr/>
          </p:nvSpPr>
          <p:spPr>
            <a:xfrm>
              <a:off x="5526741" y="2178424"/>
              <a:ext cx="927847" cy="1200329"/>
            </a:xfrm>
            <a:prstGeom prst="rect">
              <a:avLst/>
            </a:prstGeom>
            <a:noFill/>
          </p:spPr>
          <p:txBody>
            <a:bodyPr wrap="square" rtlCol="0">
              <a:spAutoFit/>
            </a:bodyPr>
            <a:lstStyle/>
            <a:p>
              <a:r>
                <a:rPr lang="en-US" dirty="0"/>
                <a:t>Trucks</a:t>
              </a:r>
            </a:p>
            <a:p>
              <a:r>
                <a:rPr lang="en-US" dirty="0"/>
                <a:t>(1000 per year)</a:t>
              </a:r>
            </a:p>
          </p:txBody>
        </p:sp>
      </p:grpSp>
      <p:sp>
        <p:nvSpPr>
          <p:cNvPr id="10" name="Right Arrow 9"/>
          <p:cNvSpPr/>
          <p:nvPr/>
        </p:nvSpPr>
        <p:spPr>
          <a:xfrm rot="2117184">
            <a:off x="8584524" y="2165822"/>
            <a:ext cx="1037377" cy="3630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8297047" y="2182781"/>
            <a:ext cx="277906" cy="588381"/>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16200000">
            <a:off x="8909740" y="2271094"/>
            <a:ext cx="406700" cy="127938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306887" y="3840480"/>
            <a:ext cx="2612416" cy="1015663"/>
          </a:xfrm>
          <a:prstGeom prst="rect">
            <a:avLst/>
          </a:prstGeom>
          <a:solidFill>
            <a:schemeClr val="accent2"/>
          </a:solidFill>
        </p:spPr>
        <p:txBody>
          <a:bodyPr wrap="square" rtlCol="0">
            <a:spAutoFit/>
          </a:bodyPr>
          <a:lstStyle/>
          <a:p>
            <a:r>
              <a:rPr lang="en-US" sz="2000" b="1" dirty="0"/>
              <a:t>Opportunity Cost =</a:t>
            </a:r>
          </a:p>
          <a:p>
            <a:r>
              <a:rPr lang="en-US" sz="2000" b="1" dirty="0"/>
              <a:t>What you give up / what you gain</a:t>
            </a:r>
          </a:p>
        </p:txBody>
      </p:sp>
      <p:sp>
        <p:nvSpPr>
          <p:cNvPr id="14" name="TextBox 13"/>
          <p:cNvSpPr txBox="1"/>
          <p:nvPr/>
        </p:nvSpPr>
        <p:spPr>
          <a:xfrm>
            <a:off x="3233004" y="1228467"/>
            <a:ext cx="2044931" cy="646331"/>
          </a:xfrm>
          <a:prstGeom prst="rect">
            <a:avLst/>
          </a:prstGeom>
          <a:noFill/>
        </p:spPr>
        <p:txBody>
          <a:bodyPr wrap="square" rtlCol="0">
            <a:spAutoFit/>
          </a:bodyPr>
          <a:lstStyle/>
          <a:p>
            <a:r>
              <a:rPr lang="en-US" sz="3600" dirty="0"/>
              <a:t>Revision</a:t>
            </a:r>
          </a:p>
        </p:txBody>
      </p:sp>
    </p:spTree>
    <p:extLst>
      <p:ext uri="{BB962C8B-B14F-4D97-AF65-F5344CB8AC3E}">
        <p14:creationId xmlns:p14="http://schemas.microsoft.com/office/powerpoint/2010/main" val="30592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8366618" y="1061474"/>
            <a:ext cx="3162741" cy="2391109"/>
          </a:xfrm>
          <a:prstGeom prst="rect">
            <a:avLst/>
          </a:prstGeom>
        </p:spPr>
      </p:pic>
      <p:sp>
        <p:nvSpPr>
          <p:cNvPr id="2" name="Title 1"/>
          <p:cNvSpPr>
            <a:spLocks noGrp="1"/>
          </p:cNvSpPr>
          <p:nvPr>
            <p:ph type="title"/>
          </p:nvPr>
        </p:nvSpPr>
        <p:spPr>
          <a:xfrm>
            <a:off x="531159" y="-17456"/>
            <a:ext cx="10515600" cy="1325563"/>
          </a:xfrm>
        </p:spPr>
        <p:txBody>
          <a:bodyPr/>
          <a:lstStyle/>
          <a:p>
            <a:r>
              <a:rPr lang="en-US" dirty="0"/>
              <a:t>Calculating Opportunity Cost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74260892"/>
              </p:ext>
            </p:extLst>
          </p:nvPr>
        </p:nvGraphicFramePr>
        <p:xfrm>
          <a:off x="404752" y="1014696"/>
          <a:ext cx="6942045" cy="1808044"/>
        </p:xfrm>
        <a:graphic>
          <a:graphicData uri="http://schemas.openxmlformats.org/drawingml/2006/table">
            <a:tbl>
              <a:tblPr firstRow="1" bandRow="1">
                <a:tableStyleId>{69CF1AB2-1976-4502-BF36-3FF5EA218861}</a:tableStyleId>
              </a:tblPr>
              <a:tblGrid>
                <a:gridCol w="2314015">
                  <a:extLst>
                    <a:ext uri="{9D8B030D-6E8A-4147-A177-3AD203B41FA5}">
                      <a16:colId xmlns:a16="http://schemas.microsoft.com/office/drawing/2014/main" val="4008590712"/>
                    </a:ext>
                  </a:extLst>
                </a:gridCol>
                <a:gridCol w="2314015">
                  <a:extLst>
                    <a:ext uri="{9D8B030D-6E8A-4147-A177-3AD203B41FA5}">
                      <a16:colId xmlns:a16="http://schemas.microsoft.com/office/drawing/2014/main" val="2805279379"/>
                    </a:ext>
                  </a:extLst>
                </a:gridCol>
                <a:gridCol w="2314015">
                  <a:extLst>
                    <a:ext uri="{9D8B030D-6E8A-4147-A177-3AD203B41FA5}">
                      <a16:colId xmlns:a16="http://schemas.microsoft.com/office/drawing/2014/main" val="97772109"/>
                    </a:ext>
                  </a:extLst>
                </a:gridCol>
              </a:tblGrid>
              <a:tr h="817156">
                <a:tc>
                  <a:txBody>
                    <a:bodyPr/>
                    <a:lstStyle/>
                    <a:p>
                      <a:r>
                        <a:rPr lang="en-US" sz="2400" dirty="0"/>
                        <a:t>Country</a:t>
                      </a:r>
                    </a:p>
                  </a:txBody>
                  <a:tcPr/>
                </a:tc>
                <a:tc>
                  <a:txBody>
                    <a:bodyPr/>
                    <a:lstStyle/>
                    <a:p>
                      <a:r>
                        <a:rPr lang="en-US" sz="2400" dirty="0"/>
                        <a:t>Output Wine</a:t>
                      </a:r>
                    </a:p>
                  </a:txBody>
                  <a:tcPr/>
                </a:tc>
                <a:tc>
                  <a:txBody>
                    <a:bodyPr/>
                    <a:lstStyle/>
                    <a:p>
                      <a:r>
                        <a:rPr lang="en-US" sz="2400" dirty="0"/>
                        <a:t>Output Cheese</a:t>
                      </a:r>
                    </a:p>
                  </a:txBody>
                  <a:tcPr/>
                </a:tc>
                <a:extLst>
                  <a:ext uri="{0D108BD9-81ED-4DB2-BD59-A6C34878D82A}">
                    <a16:rowId xmlns:a16="http://schemas.microsoft.com/office/drawing/2014/main" val="3020585653"/>
                  </a:ext>
                </a:extLst>
              </a:tr>
              <a:tr h="495444">
                <a:tc>
                  <a:txBody>
                    <a:bodyPr/>
                    <a:lstStyle/>
                    <a:p>
                      <a:r>
                        <a:rPr lang="en-US" sz="2400" dirty="0"/>
                        <a:t>Australia</a:t>
                      </a:r>
                    </a:p>
                  </a:txBody>
                  <a:tcPr/>
                </a:tc>
                <a:tc>
                  <a:txBody>
                    <a:bodyPr/>
                    <a:lstStyle/>
                    <a:p>
                      <a:r>
                        <a:rPr lang="en-US" sz="2400" dirty="0"/>
                        <a:t>3</a:t>
                      </a:r>
                    </a:p>
                  </a:txBody>
                  <a:tcPr/>
                </a:tc>
                <a:tc>
                  <a:txBody>
                    <a:bodyPr/>
                    <a:lstStyle/>
                    <a:p>
                      <a:r>
                        <a:rPr lang="en-US" sz="2400" dirty="0"/>
                        <a:t>3</a:t>
                      </a:r>
                    </a:p>
                  </a:txBody>
                  <a:tcPr/>
                </a:tc>
                <a:extLst>
                  <a:ext uri="{0D108BD9-81ED-4DB2-BD59-A6C34878D82A}">
                    <a16:rowId xmlns:a16="http://schemas.microsoft.com/office/drawing/2014/main" val="2337945067"/>
                  </a:ext>
                </a:extLst>
              </a:tr>
              <a:tr h="495444">
                <a:tc>
                  <a:txBody>
                    <a:bodyPr/>
                    <a:lstStyle/>
                    <a:p>
                      <a:r>
                        <a:rPr lang="en-US" sz="2400" dirty="0"/>
                        <a:t>France</a:t>
                      </a:r>
                    </a:p>
                  </a:txBody>
                  <a:tcPr/>
                </a:tc>
                <a:tc>
                  <a:txBody>
                    <a:bodyPr/>
                    <a:lstStyle/>
                    <a:p>
                      <a:r>
                        <a:rPr lang="en-US" sz="2400" dirty="0"/>
                        <a:t>5</a:t>
                      </a:r>
                    </a:p>
                  </a:txBody>
                  <a:tcPr/>
                </a:tc>
                <a:tc>
                  <a:txBody>
                    <a:bodyPr/>
                    <a:lstStyle/>
                    <a:p>
                      <a:r>
                        <a:rPr lang="en-US" sz="2400" dirty="0"/>
                        <a:t>7</a:t>
                      </a:r>
                    </a:p>
                  </a:txBody>
                  <a:tcPr/>
                </a:tc>
                <a:extLst>
                  <a:ext uri="{0D108BD9-81ED-4DB2-BD59-A6C34878D82A}">
                    <a16:rowId xmlns:a16="http://schemas.microsoft.com/office/drawing/2014/main" val="2674372135"/>
                  </a:ext>
                </a:extLst>
              </a:tr>
            </a:tbl>
          </a:graphicData>
        </a:graphic>
      </p:graphicFrame>
      <p:sp>
        <p:nvSpPr>
          <p:cNvPr id="6" name="Equal 5"/>
          <p:cNvSpPr/>
          <p:nvPr/>
        </p:nvSpPr>
        <p:spPr>
          <a:xfrm>
            <a:off x="7516906" y="2067484"/>
            <a:ext cx="726141" cy="652304"/>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8026400" y="889000"/>
            <a:ext cx="965200" cy="369332"/>
          </a:xfrm>
          <a:prstGeom prst="rect">
            <a:avLst/>
          </a:prstGeom>
          <a:noFill/>
        </p:spPr>
        <p:txBody>
          <a:bodyPr wrap="square" rtlCol="0">
            <a:spAutoFit/>
          </a:bodyPr>
          <a:lstStyle/>
          <a:p>
            <a:r>
              <a:rPr lang="en-US" dirty="0"/>
              <a:t>Wine</a:t>
            </a:r>
          </a:p>
        </p:txBody>
      </p:sp>
      <p:sp>
        <p:nvSpPr>
          <p:cNvPr id="9" name="TextBox 8"/>
          <p:cNvSpPr txBox="1"/>
          <p:nvPr/>
        </p:nvSpPr>
        <p:spPr>
          <a:xfrm>
            <a:off x="11046759" y="3034471"/>
            <a:ext cx="965200" cy="369332"/>
          </a:xfrm>
          <a:prstGeom prst="rect">
            <a:avLst/>
          </a:prstGeom>
          <a:noFill/>
        </p:spPr>
        <p:txBody>
          <a:bodyPr wrap="square" rtlCol="0">
            <a:spAutoFit/>
          </a:bodyPr>
          <a:lstStyle/>
          <a:p>
            <a:r>
              <a:rPr lang="en-US" dirty="0"/>
              <a:t>Cheese</a:t>
            </a:r>
          </a:p>
        </p:txBody>
      </p:sp>
      <p:sp>
        <p:nvSpPr>
          <p:cNvPr id="11" name="TextBox 10"/>
          <p:cNvSpPr txBox="1"/>
          <p:nvPr/>
        </p:nvSpPr>
        <p:spPr>
          <a:xfrm>
            <a:off x="316227" y="3235994"/>
            <a:ext cx="5691841" cy="3231654"/>
          </a:xfrm>
          <a:prstGeom prst="rect">
            <a:avLst/>
          </a:prstGeom>
          <a:noFill/>
        </p:spPr>
        <p:txBody>
          <a:bodyPr wrap="square" rtlCol="0">
            <a:spAutoFit/>
          </a:bodyPr>
          <a:lstStyle/>
          <a:p>
            <a:r>
              <a:rPr lang="en-US" sz="2400" b="1" dirty="0"/>
              <a:t>For Wine</a:t>
            </a:r>
          </a:p>
          <a:p>
            <a:r>
              <a:rPr lang="en-US" dirty="0"/>
              <a:t>When France uses all its resources to produce 5 wine, it gives up 7 Cheese.</a:t>
            </a:r>
          </a:p>
          <a:p>
            <a:endParaRPr lang="en-US" dirty="0"/>
          </a:p>
          <a:p>
            <a:r>
              <a:rPr lang="en-US" dirty="0"/>
              <a:t>Therefore the </a:t>
            </a:r>
            <a:r>
              <a:rPr lang="en-US" b="1" dirty="0"/>
              <a:t>Opportunity Cost (OC) of 1 Wine = 7 cheese / 5 wine </a:t>
            </a:r>
          </a:p>
          <a:p>
            <a:r>
              <a:rPr lang="en-US" b="1" dirty="0"/>
              <a:t>Therefore 1 wine costs 1.3 cheese to produce</a:t>
            </a:r>
            <a:r>
              <a:rPr lang="en-US" dirty="0"/>
              <a:t> </a:t>
            </a:r>
          </a:p>
          <a:p>
            <a:endParaRPr lang="en-US" dirty="0"/>
          </a:p>
          <a:p>
            <a:r>
              <a:rPr lang="en-US" dirty="0"/>
              <a:t>Note: We can do this because the lines are straight, if they were curved the OC would vary)</a:t>
            </a:r>
          </a:p>
          <a:p>
            <a:endParaRPr lang="en-US" dirty="0"/>
          </a:p>
        </p:txBody>
      </p:sp>
      <p:sp>
        <p:nvSpPr>
          <p:cNvPr id="14" name="TextBox 13"/>
          <p:cNvSpPr txBox="1"/>
          <p:nvPr/>
        </p:nvSpPr>
        <p:spPr>
          <a:xfrm>
            <a:off x="3289675" y="2375802"/>
            <a:ext cx="1562100" cy="369332"/>
          </a:xfrm>
          <a:prstGeom prst="rect">
            <a:avLst/>
          </a:prstGeom>
          <a:noFill/>
        </p:spPr>
        <p:txBody>
          <a:bodyPr wrap="square" rtlCol="0">
            <a:spAutoFit/>
          </a:bodyPr>
          <a:lstStyle/>
          <a:p>
            <a:r>
              <a:rPr lang="en-US" b="1" dirty="0">
                <a:solidFill>
                  <a:srgbClr val="FF0000"/>
                </a:solidFill>
              </a:rPr>
              <a:t>OC = 7/5</a:t>
            </a:r>
          </a:p>
        </p:txBody>
      </p:sp>
      <p:sp>
        <p:nvSpPr>
          <p:cNvPr id="16" name="TextBox 15"/>
          <p:cNvSpPr txBox="1"/>
          <p:nvPr/>
        </p:nvSpPr>
        <p:spPr>
          <a:xfrm>
            <a:off x="5513558" y="2393636"/>
            <a:ext cx="1562100" cy="369332"/>
          </a:xfrm>
          <a:prstGeom prst="rect">
            <a:avLst/>
          </a:prstGeom>
          <a:noFill/>
        </p:spPr>
        <p:txBody>
          <a:bodyPr wrap="square" rtlCol="0">
            <a:spAutoFit/>
          </a:bodyPr>
          <a:lstStyle/>
          <a:p>
            <a:r>
              <a:rPr lang="en-US" b="1" dirty="0">
                <a:solidFill>
                  <a:srgbClr val="FF0000"/>
                </a:solidFill>
              </a:rPr>
              <a:t>OC = 5/7</a:t>
            </a:r>
          </a:p>
        </p:txBody>
      </p:sp>
      <p:sp>
        <p:nvSpPr>
          <p:cNvPr id="18" name="TextBox 17"/>
          <p:cNvSpPr txBox="1"/>
          <p:nvPr/>
        </p:nvSpPr>
        <p:spPr>
          <a:xfrm>
            <a:off x="6294608" y="3448014"/>
            <a:ext cx="5310841" cy="1846659"/>
          </a:xfrm>
          <a:prstGeom prst="rect">
            <a:avLst/>
          </a:prstGeom>
          <a:noFill/>
        </p:spPr>
        <p:txBody>
          <a:bodyPr wrap="square" rtlCol="0">
            <a:spAutoFit/>
          </a:bodyPr>
          <a:lstStyle/>
          <a:p>
            <a:r>
              <a:rPr lang="en-US" sz="2400" b="1" dirty="0"/>
              <a:t>For Cheese</a:t>
            </a:r>
          </a:p>
          <a:p>
            <a:r>
              <a:rPr lang="en-US" dirty="0"/>
              <a:t>It will always be the opposite of the other good that you already calculated. </a:t>
            </a:r>
          </a:p>
          <a:p>
            <a:endParaRPr lang="en-US" dirty="0"/>
          </a:p>
          <a:p>
            <a:r>
              <a:rPr lang="en-US" dirty="0"/>
              <a:t>Therefore the OC = 5/7</a:t>
            </a:r>
          </a:p>
          <a:p>
            <a:r>
              <a:rPr lang="en-US" b="1" dirty="0"/>
              <a:t>1 Cheese costs 5/7 wine to produce.</a:t>
            </a:r>
          </a:p>
        </p:txBody>
      </p:sp>
      <p:sp>
        <p:nvSpPr>
          <p:cNvPr id="13" name="TextBox 12"/>
          <p:cNvSpPr txBox="1"/>
          <p:nvPr/>
        </p:nvSpPr>
        <p:spPr>
          <a:xfrm>
            <a:off x="8366618" y="5592490"/>
            <a:ext cx="2959168" cy="1015663"/>
          </a:xfrm>
          <a:prstGeom prst="rect">
            <a:avLst/>
          </a:prstGeom>
          <a:solidFill>
            <a:schemeClr val="accent2"/>
          </a:solidFill>
        </p:spPr>
        <p:txBody>
          <a:bodyPr wrap="square" rtlCol="0">
            <a:spAutoFit/>
          </a:bodyPr>
          <a:lstStyle/>
          <a:p>
            <a:r>
              <a:rPr lang="en-US" sz="2000" b="1" dirty="0"/>
              <a:t>Opportunity Cost =</a:t>
            </a:r>
          </a:p>
          <a:p>
            <a:r>
              <a:rPr lang="en-US" sz="2000" b="1" dirty="0"/>
              <a:t>What you give up / what you gain</a:t>
            </a:r>
          </a:p>
        </p:txBody>
      </p:sp>
      <p:sp>
        <p:nvSpPr>
          <p:cNvPr id="15" name="TextBox 14"/>
          <p:cNvSpPr txBox="1"/>
          <p:nvPr/>
        </p:nvSpPr>
        <p:spPr>
          <a:xfrm>
            <a:off x="7516906" y="88369"/>
            <a:ext cx="4316504" cy="646331"/>
          </a:xfrm>
          <a:prstGeom prst="rect">
            <a:avLst/>
          </a:prstGeom>
          <a:solidFill>
            <a:srgbClr val="FFFF00"/>
          </a:solidFill>
        </p:spPr>
        <p:txBody>
          <a:bodyPr wrap="square" rtlCol="0">
            <a:spAutoFit/>
          </a:bodyPr>
          <a:lstStyle/>
          <a:p>
            <a:r>
              <a:rPr lang="en-US" sz="1200" dirty="0">
                <a:solidFill>
                  <a:srgbClr val="FF0000"/>
                </a:solidFill>
              </a:rPr>
              <a:t>Summary</a:t>
            </a:r>
          </a:p>
          <a:p>
            <a:r>
              <a:rPr lang="en-US" sz="1200" dirty="0">
                <a:solidFill>
                  <a:srgbClr val="FF0000"/>
                </a:solidFill>
              </a:rPr>
              <a:t>The OC of each good is found by dividing ‘the other good’ by the one you are looking at. </a:t>
            </a:r>
            <a:r>
              <a:rPr lang="en-US" sz="1200" dirty="0" err="1">
                <a:solidFill>
                  <a:srgbClr val="FF0000"/>
                </a:solidFill>
              </a:rPr>
              <a:t>Ie</a:t>
            </a:r>
            <a:r>
              <a:rPr lang="en-US" sz="1200" dirty="0">
                <a:solidFill>
                  <a:srgbClr val="FF0000"/>
                </a:solidFill>
              </a:rPr>
              <a:t>. What you give up/what you get</a:t>
            </a:r>
          </a:p>
        </p:txBody>
      </p:sp>
    </p:spTree>
    <p:extLst>
      <p:ext uri="{BB962C8B-B14F-4D97-AF65-F5344CB8AC3E}">
        <p14:creationId xmlns:p14="http://schemas.microsoft.com/office/powerpoint/2010/main" val="312207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10515600" cy="1030941"/>
          </a:xfrm>
        </p:spPr>
        <p:txBody>
          <a:bodyPr/>
          <a:lstStyle/>
          <a:p>
            <a:r>
              <a:rPr lang="en-US" dirty="0"/>
              <a:t>Unit Difficulties</a:t>
            </a:r>
          </a:p>
        </p:txBody>
      </p:sp>
      <p:sp>
        <p:nvSpPr>
          <p:cNvPr id="3" name="Content Placeholder 2"/>
          <p:cNvSpPr>
            <a:spLocks noGrp="1"/>
          </p:cNvSpPr>
          <p:nvPr>
            <p:ph idx="1"/>
          </p:nvPr>
        </p:nvSpPr>
        <p:spPr>
          <a:xfrm>
            <a:off x="596153" y="950258"/>
            <a:ext cx="3088341" cy="2698377"/>
          </a:xfrm>
        </p:spPr>
        <p:txBody>
          <a:bodyPr/>
          <a:lstStyle/>
          <a:p>
            <a:pPr marL="0" indent="0">
              <a:buNone/>
            </a:pPr>
            <a:r>
              <a:rPr lang="en-US" b="1" dirty="0"/>
              <a:t>Unit 1</a:t>
            </a:r>
          </a:p>
          <a:p>
            <a:r>
              <a:rPr lang="en-US" dirty="0"/>
              <a:t>Easy</a:t>
            </a:r>
          </a:p>
          <a:p>
            <a:r>
              <a:rPr lang="en-US" dirty="0"/>
              <a:t>Same as micro</a:t>
            </a:r>
          </a:p>
        </p:txBody>
      </p:sp>
      <p:sp>
        <p:nvSpPr>
          <p:cNvPr id="4" name="Content Placeholder 2"/>
          <p:cNvSpPr txBox="1">
            <a:spLocks/>
          </p:cNvSpPr>
          <p:nvPr/>
        </p:nvSpPr>
        <p:spPr>
          <a:xfrm>
            <a:off x="3684494" y="950257"/>
            <a:ext cx="3088341" cy="2698377"/>
          </a:xfrm>
          <a:prstGeom prst="rect">
            <a:avLst/>
          </a:prstGeom>
          <a:solidFill>
            <a:schemeClr val="bg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Unit 2</a:t>
            </a:r>
          </a:p>
          <a:p>
            <a:r>
              <a:rPr lang="en-US" dirty="0"/>
              <a:t>The most fun unit</a:t>
            </a:r>
          </a:p>
          <a:p>
            <a:endParaRPr lang="en-US" dirty="0"/>
          </a:p>
        </p:txBody>
      </p:sp>
      <p:sp>
        <p:nvSpPr>
          <p:cNvPr id="5" name="Content Placeholder 2"/>
          <p:cNvSpPr txBox="1">
            <a:spLocks/>
          </p:cNvSpPr>
          <p:nvPr/>
        </p:nvSpPr>
        <p:spPr>
          <a:xfrm>
            <a:off x="7117977" y="878540"/>
            <a:ext cx="3088341" cy="26983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Unit 3</a:t>
            </a:r>
          </a:p>
          <a:p>
            <a:r>
              <a:rPr lang="en-US" dirty="0"/>
              <a:t>The foundation of the whole course.</a:t>
            </a:r>
          </a:p>
          <a:p>
            <a:pPr lvl="1"/>
            <a:r>
              <a:rPr lang="en-US" dirty="0"/>
              <a:t>You need to focus.</a:t>
            </a:r>
          </a:p>
          <a:p>
            <a:r>
              <a:rPr lang="en-US" dirty="0"/>
              <a:t>Not too difficult.</a:t>
            </a:r>
          </a:p>
        </p:txBody>
      </p:sp>
      <p:sp>
        <p:nvSpPr>
          <p:cNvPr id="6" name="Content Placeholder 2"/>
          <p:cNvSpPr txBox="1">
            <a:spLocks/>
          </p:cNvSpPr>
          <p:nvPr/>
        </p:nvSpPr>
        <p:spPr>
          <a:xfrm>
            <a:off x="423582" y="3576917"/>
            <a:ext cx="3088341" cy="2698377"/>
          </a:xfrm>
          <a:prstGeom prst="rect">
            <a:avLst/>
          </a:prstGeom>
          <a:solidFill>
            <a:schemeClr val="bg2"/>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Unit 4</a:t>
            </a:r>
          </a:p>
          <a:p>
            <a:r>
              <a:rPr lang="en-US" dirty="0"/>
              <a:t>2</a:t>
            </a:r>
            <a:r>
              <a:rPr lang="en-US" baseline="30000" dirty="0"/>
              <a:t>nd</a:t>
            </a:r>
            <a:r>
              <a:rPr lang="en-US" dirty="0"/>
              <a:t> Hardest unit</a:t>
            </a:r>
          </a:p>
          <a:p>
            <a:r>
              <a:rPr lang="en-US" dirty="0"/>
              <a:t>Builds on Unit 4</a:t>
            </a:r>
          </a:p>
          <a:p>
            <a:r>
              <a:rPr lang="en-US" dirty="0"/>
              <a:t>If you master Units 3 and 4 this is a huge help</a:t>
            </a:r>
          </a:p>
        </p:txBody>
      </p:sp>
      <p:sp>
        <p:nvSpPr>
          <p:cNvPr id="7" name="Content Placeholder 2"/>
          <p:cNvSpPr txBox="1">
            <a:spLocks/>
          </p:cNvSpPr>
          <p:nvPr/>
        </p:nvSpPr>
        <p:spPr>
          <a:xfrm>
            <a:off x="3720353" y="3648634"/>
            <a:ext cx="3088341" cy="26983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Unit 5</a:t>
            </a:r>
          </a:p>
          <a:p>
            <a:r>
              <a:rPr lang="en-US" dirty="0"/>
              <a:t>Hardest Unit </a:t>
            </a:r>
          </a:p>
          <a:p>
            <a:r>
              <a:rPr lang="en-US" dirty="0"/>
              <a:t>Builds on unit 3 and 4</a:t>
            </a:r>
          </a:p>
        </p:txBody>
      </p:sp>
      <p:sp>
        <p:nvSpPr>
          <p:cNvPr id="8" name="Content Placeholder 2"/>
          <p:cNvSpPr txBox="1">
            <a:spLocks/>
          </p:cNvSpPr>
          <p:nvPr/>
        </p:nvSpPr>
        <p:spPr>
          <a:xfrm>
            <a:off x="7333129" y="3648634"/>
            <a:ext cx="3088341" cy="2698377"/>
          </a:xfrm>
          <a:prstGeom prst="rect">
            <a:avLst/>
          </a:prstGeom>
          <a:solidFill>
            <a:schemeClr val="bg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Unit 6</a:t>
            </a:r>
          </a:p>
          <a:p>
            <a:r>
              <a:rPr lang="en-US" dirty="0"/>
              <a:t>Not too difficult</a:t>
            </a:r>
          </a:p>
          <a:p>
            <a:r>
              <a:rPr lang="en-US" dirty="0"/>
              <a:t>Brings many things from the previous units together</a:t>
            </a:r>
          </a:p>
        </p:txBody>
      </p:sp>
      <p:sp>
        <p:nvSpPr>
          <p:cNvPr id="9" name="TextBox 8"/>
          <p:cNvSpPr txBox="1"/>
          <p:nvPr/>
        </p:nvSpPr>
        <p:spPr>
          <a:xfrm>
            <a:off x="1085849" y="6118426"/>
            <a:ext cx="2530289" cy="646331"/>
          </a:xfrm>
          <a:prstGeom prst="rect">
            <a:avLst/>
          </a:prstGeom>
          <a:solidFill>
            <a:schemeClr val="accent2">
              <a:lumMod val="20000"/>
              <a:lumOff val="80000"/>
            </a:schemeClr>
          </a:solidFill>
        </p:spPr>
        <p:txBody>
          <a:bodyPr wrap="square" rtlCol="0">
            <a:spAutoFit/>
          </a:bodyPr>
          <a:lstStyle/>
          <a:p>
            <a:r>
              <a:rPr lang="en-US" dirty="0"/>
              <a:t>Don’t fall behind during Unit 3 and 4. </a:t>
            </a:r>
          </a:p>
        </p:txBody>
      </p:sp>
    </p:spTree>
    <p:extLst>
      <p:ext uri="{BB962C8B-B14F-4D97-AF65-F5344CB8AC3E}">
        <p14:creationId xmlns:p14="http://schemas.microsoft.com/office/powerpoint/2010/main" val="210750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p:bldP spid="6" grpId="0" animBg="1"/>
      <p:bldP spid="7" grpId="0"/>
      <p:bldP spid="8"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8366618" y="1061474"/>
            <a:ext cx="3162741" cy="2391109"/>
          </a:xfrm>
          <a:prstGeom prst="rect">
            <a:avLst/>
          </a:prstGeom>
        </p:spPr>
      </p:pic>
      <p:sp>
        <p:nvSpPr>
          <p:cNvPr id="2" name="Title 1"/>
          <p:cNvSpPr>
            <a:spLocks noGrp="1"/>
          </p:cNvSpPr>
          <p:nvPr>
            <p:ph type="title"/>
          </p:nvPr>
        </p:nvSpPr>
        <p:spPr>
          <a:xfrm>
            <a:off x="43180" y="47111"/>
            <a:ext cx="7169675" cy="1325563"/>
          </a:xfrm>
        </p:spPr>
        <p:txBody>
          <a:bodyPr/>
          <a:lstStyle/>
          <a:p>
            <a:r>
              <a:rPr lang="en-US" dirty="0"/>
              <a:t>Using the OC to find Comparative Advantage.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35041869"/>
              </p:ext>
            </p:extLst>
          </p:nvPr>
        </p:nvGraphicFramePr>
        <p:xfrm>
          <a:off x="440392" y="1328855"/>
          <a:ext cx="6942045" cy="1808044"/>
        </p:xfrm>
        <a:graphic>
          <a:graphicData uri="http://schemas.openxmlformats.org/drawingml/2006/table">
            <a:tbl>
              <a:tblPr firstRow="1" bandRow="1">
                <a:tableStyleId>{69CF1AB2-1976-4502-BF36-3FF5EA218861}</a:tableStyleId>
              </a:tblPr>
              <a:tblGrid>
                <a:gridCol w="2314015">
                  <a:extLst>
                    <a:ext uri="{9D8B030D-6E8A-4147-A177-3AD203B41FA5}">
                      <a16:colId xmlns:a16="http://schemas.microsoft.com/office/drawing/2014/main" val="4008590712"/>
                    </a:ext>
                  </a:extLst>
                </a:gridCol>
                <a:gridCol w="2314015">
                  <a:extLst>
                    <a:ext uri="{9D8B030D-6E8A-4147-A177-3AD203B41FA5}">
                      <a16:colId xmlns:a16="http://schemas.microsoft.com/office/drawing/2014/main" val="2805279379"/>
                    </a:ext>
                  </a:extLst>
                </a:gridCol>
                <a:gridCol w="2314015">
                  <a:extLst>
                    <a:ext uri="{9D8B030D-6E8A-4147-A177-3AD203B41FA5}">
                      <a16:colId xmlns:a16="http://schemas.microsoft.com/office/drawing/2014/main" val="97772109"/>
                    </a:ext>
                  </a:extLst>
                </a:gridCol>
              </a:tblGrid>
              <a:tr h="817156">
                <a:tc>
                  <a:txBody>
                    <a:bodyPr/>
                    <a:lstStyle/>
                    <a:p>
                      <a:r>
                        <a:rPr lang="en-US" sz="2400" dirty="0"/>
                        <a:t>Country</a:t>
                      </a:r>
                    </a:p>
                  </a:txBody>
                  <a:tcPr/>
                </a:tc>
                <a:tc>
                  <a:txBody>
                    <a:bodyPr/>
                    <a:lstStyle/>
                    <a:p>
                      <a:r>
                        <a:rPr lang="en-US" sz="2400" dirty="0"/>
                        <a:t>Output Wine</a:t>
                      </a:r>
                    </a:p>
                  </a:txBody>
                  <a:tcPr/>
                </a:tc>
                <a:tc>
                  <a:txBody>
                    <a:bodyPr/>
                    <a:lstStyle/>
                    <a:p>
                      <a:r>
                        <a:rPr lang="en-US" sz="2400" dirty="0"/>
                        <a:t>Output Cheese</a:t>
                      </a:r>
                    </a:p>
                  </a:txBody>
                  <a:tcPr/>
                </a:tc>
                <a:extLst>
                  <a:ext uri="{0D108BD9-81ED-4DB2-BD59-A6C34878D82A}">
                    <a16:rowId xmlns:a16="http://schemas.microsoft.com/office/drawing/2014/main" val="3020585653"/>
                  </a:ext>
                </a:extLst>
              </a:tr>
              <a:tr h="495444">
                <a:tc>
                  <a:txBody>
                    <a:bodyPr/>
                    <a:lstStyle/>
                    <a:p>
                      <a:r>
                        <a:rPr lang="en-US" sz="2400" dirty="0"/>
                        <a:t>Australia</a:t>
                      </a:r>
                    </a:p>
                  </a:txBody>
                  <a:tcPr/>
                </a:tc>
                <a:tc>
                  <a:txBody>
                    <a:bodyPr/>
                    <a:lstStyle/>
                    <a:p>
                      <a:r>
                        <a:rPr lang="en-US" sz="2400" dirty="0"/>
                        <a:t>3</a:t>
                      </a:r>
                    </a:p>
                  </a:txBody>
                  <a:tcPr/>
                </a:tc>
                <a:tc>
                  <a:txBody>
                    <a:bodyPr/>
                    <a:lstStyle/>
                    <a:p>
                      <a:r>
                        <a:rPr lang="en-US" sz="2400" dirty="0"/>
                        <a:t>3</a:t>
                      </a:r>
                    </a:p>
                  </a:txBody>
                  <a:tcPr/>
                </a:tc>
                <a:extLst>
                  <a:ext uri="{0D108BD9-81ED-4DB2-BD59-A6C34878D82A}">
                    <a16:rowId xmlns:a16="http://schemas.microsoft.com/office/drawing/2014/main" val="2337945067"/>
                  </a:ext>
                </a:extLst>
              </a:tr>
              <a:tr h="495444">
                <a:tc>
                  <a:txBody>
                    <a:bodyPr/>
                    <a:lstStyle/>
                    <a:p>
                      <a:r>
                        <a:rPr lang="en-US" sz="2400" dirty="0"/>
                        <a:t>France</a:t>
                      </a:r>
                    </a:p>
                  </a:txBody>
                  <a:tcPr/>
                </a:tc>
                <a:tc>
                  <a:txBody>
                    <a:bodyPr/>
                    <a:lstStyle/>
                    <a:p>
                      <a:r>
                        <a:rPr lang="en-US" sz="2400" dirty="0"/>
                        <a:t>5</a:t>
                      </a:r>
                    </a:p>
                  </a:txBody>
                  <a:tcPr/>
                </a:tc>
                <a:tc>
                  <a:txBody>
                    <a:bodyPr/>
                    <a:lstStyle/>
                    <a:p>
                      <a:r>
                        <a:rPr lang="en-US" sz="2400" dirty="0"/>
                        <a:t>7</a:t>
                      </a:r>
                    </a:p>
                  </a:txBody>
                  <a:tcPr/>
                </a:tc>
                <a:extLst>
                  <a:ext uri="{0D108BD9-81ED-4DB2-BD59-A6C34878D82A}">
                    <a16:rowId xmlns:a16="http://schemas.microsoft.com/office/drawing/2014/main" val="2674372135"/>
                  </a:ext>
                </a:extLst>
              </a:tr>
            </a:tbl>
          </a:graphicData>
        </a:graphic>
      </p:graphicFrame>
      <p:sp>
        <p:nvSpPr>
          <p:cNvPr id="6" name="Equal 5"/>
          <p:cNvSpPr/>
          <p:nvPr/>
        </p:nvSpPr>
        <p:spPr>
          <a:xfrm>
            <a:off x="7516906" y="2067484"/>
            <a:ext cx="726141" cy="652304"/>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8026400" y="889000"/>
            <a:ext cx="965200" cy="369332"/>
          </a:xfrm>
          <a:prstGeom prst="rect">
            <a:avLst/>
          </a:prstGeom>
          <a:noFill/>
        </p:spPr>
        <p:txBody>
          <a:bodyPr wrap="square" rtlCol="0">
            <a:spAutoFit/>
          </a:bodyPr>
          <a:lstStyle/>
          <a:p>
            <a:r>
              <a:rPr lang="en-US" dirty="0"/>
              <a:t>Wine</a:t>
            </a:r>
          </a:p>
        </p:txBody>
      </p:sp>
      <p:sp>
        <p:nvSpPr>
          <p:cNvPr id="9" name="TextBox 8"/>
          <p:cNvSpPr txBox="1"/>
          <p:nvPr/>
        </p:nvSpPr>
        <p:spPr>
          <a:xfrm>
            <a:off x="11046759" y="3034471"/>
            <a:ext cx="965200" cy="369332"/>
          </a:xfrm>
          <a:prstGeom prst="rect">
            <a:avLst/>
          </a:prstGeom>
          <a:noFill/>
        </p:spPr>
        <p:txBody>
          <a:bodyPr wrap="square" rtlCol="0">
            <a:spAutoFit/>
          </a:bodyPr>
          <a:lstStyle/>
          <a:p>
            <a:r>
              <a:rPr lang="en-US" dirty="0"/>
              <a:t>Cheese</a:t>
            </a:r>
          </a:p>
        </p:txBody>
      </p:sp>
      <p:sp>
        <p:nvSpPr>
          <p:cNvPr id="14" name="TextBox 13"/>
          <p:cNvSpPr txBox="1"/>
          <p:nvPr/>
        </p:nvSpPr>
        <p:spPr>
          <a:xfrm>
            <a:off x="3517900" y="2067484"/>
            <a:ext cx="1562100" cy="369332"/>
          </a:xfrm>
          <a:prstGeom prst="rect">
            <a:avLst/>
          </a:prstGeom>
          <a:noFill/>
        </p:spPr>
        <p:txBody>
          <a:bodyPr wrap="square" rtlCol="0">
            <a:spAutoFit/>
          </a:bodyPr>
          <a:lstStyle/>
          <a:p>
            <a:r>
              <a:rPr lang="en-US" dirty="0">
                <a:solidFill>
                  <a:srgbClr val="FF0000"/>
                </a:solidFill>
              </a:rPr>
              <a:t>OC = 3/3 = 1</a:t>
            </a:r>
          </a:p>
        </p:txBody>
      </p:sp>
      <p:sp>
        <p:nvSpPr>
          <p:cNvPr id="16" name="TextBox 15"/>
          <p:cNvSpPr txBox="1"/>
          <p:nvPr/>
        </p:nvSpPr>
        <p:spPr>
          <a:xfrm>
            <a:off x="5763183" y="2121449"/>
            <a:ext cx="1562100" cy="369332"/>
          </a:xfrm>
          <a:prstGeom prst="rect">
            <a:avLst/>
          </a:prstGeom>
          <a:noFill/>
        </p:spPr>
        <p:txBody>
          <a:bodyPr wrap="square" rtlCol="0">
            <a:spAutoFit/>
          </a:bodyPr>
          <a:lstStyle/>
          <a:p>
            <a:r>
              <a:rPr lang="en-US" dirty="0">
                <a:solidFill>
                  <a:srgbClr val="FF0000"/>
                </a:solidFill>
              </a:rPr>
              <a:t>OC = 3/3 = 1</a:t>
            </a:r>
          </a:p>
        </p:txBody>
      </p:sp>
      <p:sp>
        <p:nvSpPr>
          <p:cNvPr id="13" name="Rectangle 12"/>
          <p:cNvSpPr/>
          <p:nvPr/>
        </p:nvSpPr>
        <p:spPr>
          <a:xfrm>
            <a:off x="6440482" y="3424204"/>
            <a:ext cx="5571477" cy="1938992"/>
          </a:xfrm>
          <a:prstGeom prst="rect">
            <a:avLst/>
          </a:prstGeom>
        </p:spPr>
        <p:txBody>
          <a:bodyPr wrap="square">
            <a:spAutoFit/>
          </a:bodyPr>
          <a:lstStyle/>
          <a:p>
            <a:pPr marL="457200" indent="-457200">
              <a:buFont typeface="Arial" panose="020B0604020202020204" pitchFamily="34" charset="0"/>
              <a:buChar char="•"/>
            </a:pPr>
            <a:r>
              <a:rPr lang="en-US" sz="2400" dirty="0"/>
              <a:t>Which country has comparative advantage in Cheese?</a:t>
            </a:r>
          </a:p>
          <a:p>
            <a:pPr marL="457200" indent="-457200">
              <a:buFont typeface="Arial" panose="020B0604020202020204" pitchFamily="34" charset="0"/>
              <a:buChar char="•"/>
            </a:pPr>
            <a:r>
              <a:rPr lang="en-US" sz="2400" dirty="0">
                <a:solidFill>
                  <a:srgbClr val="FF0000"/>
                </a:solidFill>
              </a:rPr>
              <a:t>Answer: France has the lower opportunity cost (5/7 &lt; 1) and therefore comparative advantage in cheese</a:t>
            </a:r>
          </a:p>
        </p:txBody>
      </p:sp>
      <p:sp>
        <p:nvSpPr>
          <p:cNvPr id="15" name="TextBox 14"/>
          <p:cNvSpPr txBox="1"/>
          <p:nvPr/>
        </p:nvSpPr>
        <p:spPr>
          <a:xfrm>
            <a:off x="3517900" y="2788315"/>
            <a:ext cx="1562100" cy="369332"/>
          </a:xfrm>
          <a:prstGeom prst="rect">
            <a:avLst/>
          </a:prstGeom>
          <a:noFill/>
        </p:spPr>
        <p:txBody>
          <a:bodyPr wrap="square" rtlCol="0">
            <a:spAutoFit/>
          </a:bodyPr>
          <a:lstStyle/>
          <a:p>
            <a:r>
              <a:rPr lang="en-US" dirty="0">
                <a:solidFill>
                  <a:srgbClr val="FF0000"/>
                </a:solidFill>
              </a:rPr>
              <a:t>OC = 7/5</a:t>
            </a:r>
          </a:p>
        </p:txBody>
      </p:sp>
      <p:sp>
        <p:nvSpPr>
          <p:cNvPr id="17" name="TextBox 16"/>
          <p:cNvSpPr txBox="1"/>
          <p:nvPr/>
        </p:nvSpPr>
        <p:spPr>
          <a:xfrm>
            <a:off x="5635526" y="2704545"/>
            <a:ext cx="1562100" cy="369332"/>
          </a:xfrm>
          <a:prstGeom prst="rect">
            <a:avLst/>
          </a:prstGeom>
          <a:noFill/>
        </p:spPr>
        <p:txBody>
          <a:bodyPr wrap="square" rtlCol="0">
            <a:spAutoFit/>
          </a:bodyPr>
          <a:lstStyle/>
          <a:p>
            <a:r>
              <a:rPr lang="en-US" dirty="0">
                <a:solidFill>
                  <a:srgbClr val="FF0000"/>
                </a:solidFill>
              </a:rPr>
              <a:t>OC = 5/7</a:t>
            </a:r>
          </a:p>
        </p:txBody>
      </p:sp>
      <p:sp>
        <p:nvSpPr>
          <p:cNvPr id="20" name="Rectangle 19"/>
          <p:cNvSpPr/>
          <p:nvPr/>
        </p:nvSpPr>
        <p:spPr>
          <a:xfrm>
            <a:off x="128953" y="3209164"/>
            <a:ext cx="6096000" cy="1938992"/>
          </a:xfrm>
          <a:prstGeom prst="rect">
            <a:avLst/>
          </a:prstGeom>
        </p:spPr>
        <p:txBody>
          <a:bodyPr>
            <a:spAutoFit/>
          </a:bodyPr>
          <a:lstStyle/>
          <a:p>
            <a:pPr marL="457200" indent="-457200">
              <a:buFont typeface="Arial" panose="020B0604020202020204" pitchFamily="34" charset="0"/>
              <a:buChar char="•"/>
            </a:pPr>
            <a:r>
              <a:rPr lang="en-US" sz="2400" dirty="0"/>
              <a:t>So, which country has comparative advantage in Wine?</a:t>
            </a:r>
          </a:p>
          <a:p>
            <a:pPr marL="457200" indent="-457200">
              <a:buFont typeface="Arial" panose="020B0604020202020204" pitchFamily="34" charset="0"/>
              <a:buChar char="•"/>
            </a:pPr>
            <a:r>
              <a:rPr lang="en-US" sz="2400" dirty="0">
                <a:solidFill>
                  <a:srgbClr val="FF0000"/>
                </a:solidFill>
              </a:rPr>
              <a:t>Answer: Australia has the lower opportunity cost (1 &lt; 7/5) and therefore comparative advantage in wine</a:t>
            </a:r>
          </a:p>
        </p:txBody>
      </p:sp>
      <p:sp>
        <p:nvSpPr>
          <p:cNvPr id="5" name="TextBox 4"/>
          <p:cNvSpPr txBox="1"/>
          <p:nvPr/>
        </p:nvSpPr>
        <p:spPr>
          <a:xfrm>
            <a:off x="774700" y="5650501"/>
            <a:ext cx="8610600" cy="923330"/>
          </a:xfrm>
          <a:prstGeom prst="rect">
            <a:avLst/>
          </a:prstGeom>
          <a:noFill/>
        </p:spPr>
        <p:txBody>
          <a:bodyPr wrap="square" rtlCol="0">
            <a:spAutoFit/>
          </a:bodyPr>
          <a:lstStyle/>
          <a:p>
            <a:r>
              <a:rPr lang="en-US" dirty="0"/>
              <a:t>Note: In these questions:</a:t>
            </a:r>
          </a:p>
          <a:p>
            <a:r>
              <a:rPr lang="en-US" dirty="0"/>
              <a:t>Absolute advantage can sometimes be the same country for both goods. </a:t>
            </a:r>
          </a:p>
          <a:p>
            <a:r>
              <a:rPr lang="en-US" dirty="0"/>
              <a:t>Comparative advantage is always 1 country is 1 and another country is the other.</a:t>
            </a:r>
          </a:p>
        </p:txBody>
      </p:sp>
      <p:sp>
        <p:nvSpPr>
          <p:cNvPr id="3" name="TextBox 2"/>
          <p:cNvSpPr txBox="1"/>
          <p:nvPr/>
        </p:nvSpPr>
        <p:spPr>
          <a:xfrm>
            <a:off x="7516906" y="-29883"/>
            <a:ext cx="4316504"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Choose the lower opportunity cost for each good to find the comparative advantage.</a:t>
            </a:r>
          </a:p>
        </p:txBody>
      </p:sp>
    </p:spTree>
    <p:extLst>
      <p:ext uri="{BB962C8B-B14F-4D97-AF65-F5344CB8AC3E}">
        <p14:creationId xmlns:p14="http://schemas.microsoft.com/office/powerpoint/2010/main" val="267346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3256217"/>
            <a:ext cx="10515600" cy="2920745"/>
          </a:xfrm>
        </p:spPr>
        <p:txBody>
          <a:bodyPr/>
          <a:lstStyle/>
          <a:p>
            <a:r>
              <a:rPr lang="en-US" dirty="0"/>
              <a:t>Calculate the opportunity costs for the following table.</a:t>
            </a:r>
          </a:p>
          <a:p>
            <a:endParaRPr lang="en-US" dirty="0"/>
          </a:p>
          <a:p>
            <a:endParaRPr lang="en-US" dirty="0"/>
          </a:p>
          <a:p>
            <a:r>
              <a:rPr lang="en-US" dirty="0"/>
              <a:t>Who has comparative advantage in each good? </a:t>
            </a:r>
          </a:p>
          <a:p>
            <a:pPr lvl="1"/>
            <a:r>
              <a:rPr lang="en-US" dirty="0">
                <a:solidFill>
                  <a:srgbClr val="FF0000"/>
                </a:solidFill>
              </a:rPr>
              <a:t>Wine = Australia because ½ &lt; 9/8</a:t>
            </a:r>
          </a:p>
          <a:p>
            <a:pPr lvl="1"/>
            <a:r>
              <a:rPr lang="en-US" dirty="0">
                <a:solidFill>
                  <a:srgbClr val="FF0000"/>
                </a:solidFill>
              </a:rPr>
              <a:t>Cheese = France because 8/9 &lt; 2</a:t>
            </a:r>
          </a:p>
        </p:txBody>
      </p:sp>
      <p:graphicFrame>
        <p:nvGraphicFramePr>
          <p:cNvPr id="6" name="Table 5"/>
          <p:cNvGraphicFramePr>
            <a:graphicFrameLocks noGrp="1"/>
          </p:cNvGraphicFramePr>
          <p:nvPr>
            <p:extLst>
              <p:ext uri="{D42A27DB-BD31-4B8C-83A1-F6EECF244321}">
                <p14:modId xmlns:p14="http://schemas.microsoft.com/office/powerpoint/2010/main" val="3693784869"/>
              </p:ext>
            </p:extLst>
          </p:nvPr>
        </p:nvGraphicFramePr>
        <p:xfrm>
          <a:off x="607287" y="168526"/>
          <a:ext cx="7403692" cy="2861186"/>
        </p:xfrm>
        <a:graphic>
          <a:graphicData uri="http://schemas.openxmlformats.org/drawingml/2006/table">
            <a:tbl>
              <a:tblPr firstRow="1" bandRow="1">
                <a:tableStyleId>{5C22544A-7EE6-4342-B048-85BDC9FD1C3A}</a:tableStyleId>
              </a:tblPr>
              <a:tblGrid>
                <a:gridCol w="2492286">
                  <a:extLst>
                    <a:ext uri="{9D8B030D-6E8A-4147-A177-3AD203B41FA5}">
                      <a16:colId xmlns:a16="http://schemas.microsoft.com/office/drawing/2014/main" val="3595816087"/>
                    </a:ext>
                  </a:extLst>
                </a:gridCol>
                <a:gridCol w="2455703">
                  <a:extLst>
                    <a:ext uri="{9D8B030D-6E8A-4147-A177-3AD203B41FA5}">
                      <a16:colId xmlns:a16="http://schemas.microsoft.com/office/drawing/2014/main" val="507333162"/>
                    </a:ext>
                  </a:extLst>
                </a:gridCol>
                <a:gridCol w="2455703">
                  <a:extLst>
                    <a:ext uri="{9D8B030D-6E8A-4147-A177-3AD203B41FA5}">
                      <a16:colId xmlns:a16="http://schemas.microsoft.com/office/drawing/2014/main" val="225862111"/>
                    </a:ext>
                  </a:extLst>
                </a:gridCol>
              </a:tblGrid>
              <a:tr h="1294276">
                <a:tc>
                  <a:txBody>
                    <a:bodyPr/>
                    <a:lstStyle/>
                    <a:p>
                      <a:pPr marL="0" marR="0">
                        <a:lnSpc>
                          <a:spcPct val="107000"/>
                        </a:lnSpc>
                        <a:spcBef>
                          <a:spcPts val="0"/>
                        </a:spcBef>
                        <a:spcAft>
                          <a:spcPts val="800"/>
                        </a:spcAft>
                      </a:pPr>
                      <a:r>
                        <a:rPr lang="en-US" sz="2800">
                          <a:effectLst/>
                        </a:rPr>
                        <a:t>Country</a:t>
                      </a:r>
                      <a:endParaRPr lang="en-US" sz="2800">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800" dirty="0">
                          <a:effectLst/>
                        </a:rPr>
                        <a:t>Output Wine</a:t>
                      </a:r>
                      <a:endParaRPr lang="en-US" sz="2800" dirty="0">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800">
                          <a:effectLst/>
                        </a:rPr>
                        <a:t>Output Cheese</a:t>
                      </a:r>
                      <a:endParaRPr lang="en-US" sz="2800">
                        <a:effectLst/>
                        <a:latin typeface="Calibri" panose="020F0502020204030204" pitchFamily="34" charset="0"/>
                        <a:ea typeface="DengXian" panose="02010600030101010101" pitchFamily="2" charset="-122"/>
                        <a:cs typeface="Times New Roman" panose="02020603050405020304" pitchFamily="18" charset="0"/>
                      </a:endParaRPr>
                    </a:p>
                  </a:txBody>
                  <a:tcPr/>
                </a:tc>
                <a:extLst>
                  <a:ext uri="{0D108BD9-81ED-4DB2-BD59-A6C34878D82A}">
                    <a16:rowId xmlns:a16="http://schemas.microsoft.com/office/drawing/2014/main" val="4144032576"/>
                  </a:ext>
                </a:extLst>
              </a:tr>
              <a:tr h="783455">
                <a:tc>
                  <a:txBody>
                    <a:bodyPr/>
                    <a:lstStyle/>
                    <a:p>
                      <a:pPr marL="0" marR="0">
                        <a:lnSpc>
                          <a:spcPct val="107000"/>
                        </a:lnSpc>
                        <a:spcBef>
                          <a:spcPts val="0"/>
                        </a:spcBef>
                        <a:spcAft>
                          <a:spcPts val="800"/>
                        </a:spcAft>
                      </a:pPr>
                      <a:r>
                        <a:rPr lang="en-US" sz="2800">
                          <a:effectLst/>
                        </a:rPr>
                        <a:t>Australia</a:t>
                      </a:r>
                      <a:endParaRPr lang="en-US" sz="2800">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800">
                          <a:effectLst/>
                        </a:rPr>
                        <a:t>4</a:t>
                      </a:r>
                      <a:endParaRPr lang="en-US" sz="2800">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800">
                          <a:effectLst/>
                        </a:rPr>
                        <a:t>2</a:t>
                      </a:r>
                      <a:endParaRPr lang="en-US" sz="2800">
                        <a:effectLst/>
                        <a:latin typeface="Calibri" panose="020F0502020204030204" pitchFamily="34" charset="0"/>
                        <a:ea typeface="DengXian" panose="02010600030101010101" pitchFamily="2" charset="-122"/>
                        <a:cs typeface="Times New Roman" panose="02020603050405020304" pitchFamily="18" charset="0"/>
                      </a:endParaRPr>
                    </a:p>
                  </a:txBody>
                  <a:tcPr/>
                </a:tc>
                <a:extLst>
                  <a:ext uri="{0D108BD9-81ED-4DB2-BD59-A6C34878D82A}">
                    <a16:rowId xmlns:a16="http://schemas.microsoft.com/office/drawing/2014/main" val="3321593116"/>
                  </a:ext>
                </a:extLst>
              </a:tr>
              <a:tr h="783455">
                <a:tc>
                  <a:txBody>
                    <a:bodyPr/>
                    <a:lstStyle/>
                    <a:p>
                      <a:pPr marL="0" marR="0">
                        <a:lnSpc>
                          <a:spcPct val="107000"/>
                        </a:lnSpc>
                        <a:spcBef>
                          <a:spcPts val="0"/>
                        </a:spcBef>
                        <a:spcAft>
                          <a:spcPts val="800"/>
                        </a:spcAft>
                      </a:pPr>
                      <a:r>
                        <a:rPr lang="en-US" sz="2800" dirty="0">
                          <a:effectLst/>
                        </a:rPr>
                        <a:t>France</a:t>
                      </a:r>
                      <a:endParaRPr lang="en-US" sz="2800" dirty="0">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800">
                          <a:effectLst/>
                        </a:rPr>
                        <a:t>8</a:t>
                      </a:r>
                      <a:endParaRPr lang="en-US" sz="2800">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800" dirty="0">
                          <a:effectLst/>
                        </a:rPr>
                        <a:t>9</a:t>
                      </a:r>
                      <a:endParaRPr lang="en-US" sz="2800" dirty="0">
                        <a:effectLst/>
                        <a:latin typeface="Calibri" panose="020F0502020204030204" pitchFamily="34" charset="0"/>
                        <a:ea typeface="DengXian" panose="02010600030101010101" pitchFamily="2" charset="-122"/>
                        <a:cs typeface="Times New Roman" panose="02020603050405020304" pitchFamily="18" charset="0"/>
                      </a:endParaRPr>
                    </a:p>
                  </a:txBody>
                  <a:tcPr/>
                </a:tc>
                <a:extLst>
                  <a:ext uri="{0D108BD9-81ED-4DB2-BD59-A6C34878D82A}">
                    <a16:rowId xmlns:a16="http://schemas.microsoft.com/office/drawing/2014/main" val="3968912527"/>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766860228"/>
              </p:ext>
            </p:extLst>
          </p:nvPr>
        </p:nvGraphicFramePr>
        <p:xfrm>
          <a:off x="1536700" y="3709227"/>
          <a:ext cx="8127999" cy="11125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52198274"/>
                    </a:ext>
                  </a:extLst>
                </a:gridCol>
                <a:gridCol w="2709333">
                  <a:extLst>
                    <a:ext uri="{9D8B030D-6E8A-4147-A177-3AD203B41FA5}">
                      <a16:colId xmlns:a16="http://schemas.microsoft.com/office/drawing/2014/main" val="477629998"/>
                    </a:ext>
                  </a:extLst>
                </a:gridCol>
                <a:gridCol w="2709333">
                  <a:extLst>
                    <a:ext uri="{9D8B030D-6E8A-4147-A177-3AD203B41FA5}">
                      <a16:colId xmlns:a16="http://schemas.microsoft.com/office/drawing/2014/main" val="242829943"/>
                    </a:ext>
                  </a:extLst>
                </a:gridCol>
              </a:tblGrid>
              <a:tr h="370840">
                <a:tc>
                  <a:txBody>
                    <a:bodyPr/>
                    <a:lstStyle/>
                    <a:p>
                      <a:r>
                        <a:rPr lang="en-US" dirty="0"/>
                        <a:t>Country</a:t>
                      </a:r>
                    </a:p>
                  </a:txBody>
                  <a:tcPr/>
                </a:tc>
                <a:tc>
                  <a:txBody>
                    <a:bodyPr/>
                    <a:lstStyle/>
                    <a:p>
                      <a:r>
                        <a:rPr lang="en-US" dirty="0"/>
                        <a:t>Wine</a:t>
                      </a:r>
                    </a:p>
                  </a:txBody>
                  <a:tcPr/>
                </a:tc>
                <a:tc>
                  <a:txBody>
                    <a:bodyPr/>
                    <a:lstStyle/>
                    <a:p>
                      <a:r>
                        <a:rPr lang="en-US" dirty="0"/>
                        <a:t>Cheese</a:t>
                      </a:r>
                    </a:p>
                  </a:txBody>
                  <a:tcPr/>
                </a:tc>
                <a:extLst>
                  <a:ext uri="{0D108BD9-81ED-4DB2-BD59-A6C34878D82A}">
                    <a16:rowId xmlns:a16="http://schemas.microsoft.com/office/drawing/2014/main" val="2662762401"/>
                  </a:ext>
                </a:extLst>
              </a:tr>
              <a:tr h="370840">
                <a:tc>
                  <a:txBody>
                    <a:bodyPr/>
                    <a:lstStyle/>
                    <a:p>
                      <a:r>
                        <a:rPr lang="en-US" dirty="0"/>
                        <a:t>Australia</a:t>
                      </a:r>
                    </a:p>
                  </a:txBody>
                  <a:tcPr/>
                </a:tc>
                <a:tc>
                  <a:txBody>
                    <a:bodyPr/>
                    <a:lstStyle/>
                    <a:p>
                      <a:r>
                        <a:rPr lang="en-US" dirty="0">
                          <a:solidFill>
                            <a:srgbClr val="FF0000"/>
                          </a:solidFill>
                        </a:rPr>
                        <a:t>2/4</a:t>
                      </a:r>
                      <a:r>
                        <a:rPr lang="en-US" baseline="0" dirty="0">
                          <a:solidFill>
                            <a:srgbClr val="FF0000"/>
                          </a:solidFill>
                        </a:rPr>
                        <a:t> = 1/2</a:t>
                      </a:r>
                      <a:endParaRPr lang="en-US" dirty="0">
                        <a:solidFill>
                          <a:srgbClr val="FF0000"/>
                        </a:solidFill>
                      </a:endParaRPr>
                    </a:p>
                  </a:txBody>
                  <a:tcPr/>
                </a:tc>
                <a:tc>
                  <a:txBody>
                    <a:bodyPr/>
                    <a:lstStyle/>
                    <a:p>
                      <a:r>
                        <a:rPr lang="en-US" dirty="0">
                          <a:solidFill>
                            <a:srgbClr val="FF0000"/>
                          </a:solidFill>
                        </a:rPr>
                        <a:t>4/2 = 2</a:t>
                      </a:r>
                    </a:p>
                  </a:txBody>
                  <a:tcPr/>
                </a:tc>
                <a:extLst>
                  <a:ext uri="{0D108BD9-81ED-4DB2-BD59-A6C34878D82A}">
                    <a16:rowId xmlns:a16="http://schemas.microsoft.com/office/drawing/2014/main" val="4093360828"/>
                  </a:ext>
                </a:extLst>
              </a:tr>
              <a:tr h="370840">
                <a:tc>
                  <a:txBody>
                    <a:bodyPr/>
                    <a:lstStyle/>
                    <a:p>
                      <a:r>
                        <a:rPr lang="en-US" dirty="0"/>
                        <a:t>France</a:t>
                      </a:r>
                    </a:p>
                  </a:txBody>
                  <a:tcPr/>
                </a:tc>
                <a:tc>
                  <a:txBody>
                    <a:bodyPr/>
                    <a:lstStyle/>
                    <a:p>
                      <a:r>
                        <a:rPr lang="en-US" dirty="0">
                          <a:solidFill>
                            <a:srgbClr val="FF0000"/>
                          </a:solidFill>
                        </a:rPr>
                        <a:t>9/8</a:t>
                      </a:r>
                    </a:p>
                  </a:txBody>
                  <a:tcPr/>
                </a:tc>
                <a:tc>
                  <a:txBody>
                    <a:bodyPr/>
                    <a:lstStyle/>
                    <a:p>
                      <a:r>
                        <a:rPr lang="en-US" dirty="0">
                          <a:solidFill>
                            <a:srgbClr val="FF0000"/>
                          </a:solidFill>
                        </a:rPr>
                        <a:t>8/9</a:t>
                      </a:r>
                    </a:p>
                  </a:txBody>
                  <a:tcPr/>
                </a:tc>
                <a:extLst>
                  <a:ext uri="{0D108BD9-81ED-4DB2-BD59-A6C34878D82A}">
                    <a16:rowId xmlns:a16="http://schemas.microsoft.com/office/drawing/2014/main" val="3719033173"/>
                  </a:ext>
                </a:extLst>
              </a:tr>
            </a:tbl>
          </a:graphicData>
        </a:graphic>
      </p:graphicFrame>
    </p:spTree>
    <p:extLst>
      <p:ext uri="{BB962C8B-B14F-4D97-AF65-F5344CB8AC3E}">
        <p14:creationId xmlns:p14="http://schemas.microsoft.com/office/powerpoint/2010/main" val="283417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3256217"/>
            <a:ext cx="10515600" cy="2920745"/>
          </a:xfrm>
        </p:spPr>
        <p:txBody>
          <a:bodyPr/>
          <a:lstStyle/>
          <a:p>
            <a:r>
              <a:rPr lang="en-US" dirty="0"/>
              <a:t>Calculate the opportunity costs for the following table.</a:t>
            </a:r>
          </a:p>
          <a:p>
            <a:endParaRPr lang="en-US" dirty="0"/>
          </a:p>
          <a:p>
            <a:endParaRPr lang="en-US" dirty="0"/>
          </a:p>
          <a:p>
            <a:r>
              <a:rPr lang="en-US" dirty="0"/>
              <a:t>Who has comparative advantage in each good? </a:t>
            </a:r>
          </a:p>
          <a:p>
            <a:pPr lvl="1"/>
            <a:r>
              <a:rPr lang="en-US" dirty="0">
                <a:solidFill>
                  <a:srgbClr val="FF0000"/>
                </a:solidFill>
              </a:rPr>
              <a:t>Germany: Cars</a:t>
            </a:r>
          </a:p>
          <a:p>
            <a:pPr lvl="1"/>
            <a:r>
              <a:rPr lang="en-US" dirty="0">
                <a:solidFill>
                  <a:srgbClr val="FF0000"/>
                </a:solidFill>
              </a:rPr>
              <a:t>USA: Phones</a:t>
            </a:r>
          </a:p>
        </p:txBody>
      </p:sp>
      <p:graphicFrame>
        <p:nvGraphicFramePr>
          <p:cNvPr id="6" name="Table 5"/>
          <p:cNvGraphicFramePr>
            <a:graphicFrameLocks noGrp="1"/>
          </p:cNvGraphicFramePr>
          <p:nvPr>
            <p:extLst>
              <p:ext uri="{D42A27DB-BD31-4B8C-83A1-F6EECF244321}">
                <p14:modId xmlns:p14="http://schemas.microsoft.com/office/powerpoint/2010/main" val="2276248637"/>
              </p:ext>
            </p:extLst>
          </p:nvPr>
        </p:nvGraphicFramePr>
        <p:xfrm>
          <a:off x="607287" y="168526"/>
          <a:ext cx="7403692" cy="2861186"/>
        </p:xfrm>
        <a:graphic>
          <a:graphicData uri="http://schemas.openxmlformats.org/drawingml/2006/table">
            <a:tbl>
              <a:tblPr firstRow="1" bandRow="1">
                <a:tableStyleId>{5C22544A-7EE6-4342-B048-85BDC9FD1C3A}</a:tableStyleId>
              </a:tblPr>
              <a:tblGrid>
                <a:gridCol w="2492286">
                  <a:extLst>
                    <a:ext uri="{9D8B030D-6E8A-4147-A177-3AD203B41FA5}">
                      <a16:colId xmlns:a16="http://schemas.microsoft.com/office/drawing/2014/main" val="3595816087"/>
                    </a:ext>
                  </a:extLst>
                </a:gridCol>
                <a:gridCol w="2455703">
                  <a:extLst>
                    <a:ext uri="{9D8B030D-6E8A-4147-A177-3AD203B41FA5}">
                      <a16:colId xmlns:a16="http://schemas.microsoft.com/office/drawing/2014/main" val="507333162"/>
                    </a:ext>
                  </a:extLst>
                </a:gridCol>
                <a:gridCol w="2455703">
                  <a:extLst>
                    <a:ext uri="{9D8B030D-6E8A-4147-A177-3AD203B41FA5}">
                      <a16:colId xmlns:a16="http://schemas.microsoft.com/office/drawing/2014/main" val="225862111"/>
                    </a:ext>
                  </a:extLst>
                </a:gridCol>
              </a:tblGrid>
              <a:tr h="1294276">
                <a:tc>
                  <a:txBody>
                    <a:bodyPr/>
                    <a:lstStyle/>
                    <a:p>
                      <a:pPr marL="0" marR="0">
                        <a:lnSpc>
                          <a:spcPct val="107000"/>
                        </a:lnSpc>
                        <a:spcBef>
                          <a:spcPts val="0"/>
                        </a:spcBef>
                        <a:spcAft>
                          <a:spcPts val="800"/>
                        </a:spcAft>
                      </a:pPr>
                      <a:r>
                        <a:rPr lang="en-US" sz="2800" dirty="0">
                          <a:effectLst/>
                        </a:rPr>
                        <a:t>Country</a:t>
                      </a:r>
                      <a:endParaRPr lang="en-US" sz="2800" dirty="0">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800" dirty="0">
                          <a:effectLst/>
                        </a:rPr>
                        <a:t>Cars</a:t>
                      </a:r>
                      <a:endParaRPr lang="en-US" sz="2800" dirty="0">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800" dirty="0">
                          <a:effectLst/>
                        </a:rPr>
                        <a:t>Phones</a:t>
                      </a:r>
                      <a:endParaRPr lang="en-US" sz="2800" dirty="0">
                        <a:effectLst/>
                        <a:latin typeface="Calibri" panose="020F0502020204030204" pitchFamily="34" charset="0"/>
                        <a:ea typeface="DengXian" panose="02010600030101010101" pitchFamily="2" charset="-122"/>
                        <a:cs typeface="Times New Roman" panose="02020603050405020304" pitchFamily="18" charset="0"/>
                      </a:endParaRPr>
                    </a:p>
                  </a:txBody>
                  <a:tcPr/>
                </a:tc>
                <a:extLst>
                  <a:ext uri="{0D108BD9-81ED-4DB2-BD59-A6C34878D82A}">
                    <a16:rowId xmlns:a16="http://schemas.microsoft.com/office/drawing/2014/main" val="4144032576"/>
                  </a:ext>
                </a:extLst>
              </a:tr>
              <a:tr h="783455">
                <a:tc>
                  <a:txBody>
                    <a:bodyPr/>
                    <a:lstStyle/>
                    <a:p>
                      <a:r>
                        <a:rPr lang="en-US" sz="3200"/>
                        <a:t>USA</a:t>
                      </a:r>
                    </a:p>
                  </a:txBody>
                  <a:tcPr anchor="ctr"/>
                </a:tc>
                <a:tc>
                  <a:txBody>
                    <a:bodyPr/>
                    <a:lstStyle/>
                    <a:p>
                      <a:r>
                        <a:rPr lang="en-US" sz="3200" dirty="0"/>
                        <a:t>10</a:t>
                      </a:r>
                    </a:p>
                  </a:txBody>
                  <a:tcPr anchor="ctr"/>
                </a:tc>
                <a:tc>
                  <a:txBody>
                    <a:bodyPr/>
                    <a:lstStyle/>
                    <a:p>
                      <a:r>
                        <a:rPr lang="en-US" sz="3200" dirty="0"/>
                        <a:t>15</a:t>
                      </a:r>
                    </a:p>
                  </a:txBody>
                  <a:tcPr anchor="ctr"/>
                </a:tc>
                <a:extLst>
                  <a:ext uri="{0D108BD9-81ED-4DB2-BD59-A6C34878D82A}">
                    <a16:rowId xmlns:a16="http://schemas.microsoft.com/office/drawing/2014/main" val="3321593116"/>
                  </a:ext>
                </a:extLst>
              </a:tr>
              <a:tr h="783455">
                <a:tc>
                  <a:txBody>
                    <a:bodyPr/>
                    <a:lstStyle/>
                    <a:p>
                      <a:r>
                        <a:rPr lang="en-US" sz="3200" dirty="0"/>
                        <a:t>Germany</a:t>
                      </a:r>
                    </a:p>
                  </a:txBody>
                  <a:tcPr anchor="ctr"/>
                </a:tc>
                <a:tc>
                  <a:txBody>
                    <a:bodyPr/>
                    <a:lstStyle/>
                    <a:p>
                      <a:r>
                        <a:rPr lang="en-US" sz="3200" dirty="0"/>
                        <a:t>12</a:t>
                      </a:r>
                    </a:p>
                  </a:txBody>
                  <a:tcPr anchor="ctr"/>
                </a:tc>
                <a:tc>
                  <a:txBody>
                    <a:bodyPr/>
                    <a:lstStyle/>
                    <a:p>
                      <a:r>
                        <a:rPr lang="en-US" sz="3200" dirty="0"/>
                        <a:t>10</a:t>
                      </a:r>
                    </a:p>
                  </a:txBody>
                  <a:tcPr anchor="ctr"/>
                </a:tc>
                <a:extLst>
                  <a:ext uri="{0D108BD9-81ED-4DB2-BD59-A6C34878D82A}">
                    <a16:rowId xmlns:a16="http://schemas.microsoft.com/office/drawing/2014/main" val="3968912527"/>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511967334"/>
              </p:ext>
            </p:extLst>
          </p:nvPr>
        </p:nvGraphicFramePr>
        <p:xfrm>
          <a:off x="1536700" y="3709227"/>
          <a:ext cx="8127999" cy="11125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52198274"/>
                    </a:ext>
                  </a:extLst>
                </a:gridCol>
                <a:gridCol w="2709333">
                  <a:extLst>
                    <a:ext uri="{9D8B030D-6E8A-4147-A177-3AD203B41FA5}">
                      <a16:colId xmlns:a16="http://schemas.microsoft.com/office/drawing/2014/main" val="477629998"/>
                    </a:ext>
                  </a:extLst>
                </a:gridCol>
                <a:gridCol w="2709333">
                  <a:extLst>
                    <a:ext uri="{9D8B030D-6E8A-4147-A177-3AD203B41FA5}">
                      <a16:colId xmlns:a16="http://schemas.microsoft.com/office/drawing/2014/main" val="242829943"/>
                    </a:ext>
                  </a:extLst>
                </a:gridCol>
              </a:tblGrid>
              <a:tr h="370840">
                <a:tc>
                  <a:txBody>
                    <a:bodyPr/>
                    <a:lstStyle/>
                    <a:p>
                      <a:r>
                        <a:rPr lang="en-US" dirty="0"/>
                        <a:t>Country</a:t>
                      </a:r>
                    </a:p>
                  </a:txBody>
                  <a:tcPr/>
                </a:tc>
                <a:tc>
                  <a:txBody>
                    <a:bodyPr/>
                    <a:lstStyle/>
                    <a:p>
                      <a:r>
                        <a:rPr lang="en-US" dirty="0"/>
                        <a:t>Cars</a:t>
                      </a:r>
                    </a:p>
                  </a:txBody>
                  <a:tcPr/>
                </a:tc>
                <a:tc>
                  <a:txBody>
                    <a:bodyPr/>
                    <a:lstStyle/>
                    <a:p>
                      <a:r>
                        <a:rPr lang="en-US" dirty="0"/>
                        <a:t>Phones</a:t>
                      </a:r>
                    </a:p>
                  </a:txBody>
                  <a:tcPr/>
                </a:tc>
                <a:extLst>
                  <a:ext uri="{0D108BD9-81ED-4DB2-BD59-A6C34878D82A}">
                    <a16:rowId xmlns:a16="http://schemas.microsoft.com/office/drawing/2014/main" val="2662762401"/>
                  </a:ext>
                </a:extLst>
              </a:tr>
              <a:tr h="370840">
                <a:tc>
                  <a:txBody>
                    <a:bodyPr/>
                    <a:lstStyle/>
                    <a:p>
                      <a:r>
                        <a:rPr lang="en-US" dirty="0"/>
                        <a:t>USA</a:t>
                      </a:r>
                    </a:p>
                  </a:txBody>
                  <a:tcPr/>
                </a:tc>
                <a:tc>
                  <a:txBody>
                    <a:bodyPr/>
                    <a:lstStyle/>
                    <a:p>
                      <a:r>
                        <a:rPr lang="en-US" baseline="0" dirty="0">
                          <a:solidFill>
                            <a:srgbClr val="FF0000"/>
                          </a:solidFill>
                        </a:rPr>
                        <a:t>15/10 = 3/2</a:t>
                      </a:r>
                      <a:endParaRPr lang="en-US" dirty="0">
                        <a:solidFill>
                          <a:srgbClr val="FF0000"/>
                        </a:solidFill>
                      </a:endParaRPr>
                    </a:p>
                  </a:txBody>
                  <a:tcPr/>
                </a:tc>
                <a:tc>
                  <a:txBody>
                    <a:bodyPr/>
                    <a:lstStyle/>
                    <a:p>
                      <a:r>
                        <a:rPr lang="en-US" dirty="0">
                          <a:solidFill>
                            <a:srgbClr val="FF0000"/>
                          </a:solidFill>
                        </a:rPr>
                        <a:t>10/15 = 2/3</a:t>
                      </a:r>
                    </a:p>
                  </a:txBody>
                  <a:tcPr/>
                </a:tc>
                <a:extLst>
                  <a:ext uri="{0D108BD9-81ED-4DB2-BD59-A6C34878D82A}">
                    <a16:rowId xmlns:a16="http://schemas.microsoft.com/office/drawing/2014/main" val="4093360828"/>
                  </a:ext>
                </a:extLst>
              </a:tr>
              <a:tr h="370840">
                <a:tc>
                  <a:txBody>
                    <a:bodyPr/>
                    <a:lstStyle/>
                    <a:p>
                      <a:r>
                        <a:rPr lang="en-US" dirty="0"/>
                        <a:t>Germany</a:t>
                      </a:r>
                    </a:p>
                  </a:txBody>
                  <a:tcPr/>
                </a:tc>
                <a:tc>
                  <a:txBody>
                    <a:bodyPr/>
                    <a:lstStyle/>
                    <a:p>
                      <a:r>
                        <a:rPr lang="en-US" dirty="0">
                          <a:solidFill>
                            <a:srgbClr val="FF0000"/>
                          </a:solidFill>
                        </a:rPr>
                        <a:t>10/12=5/6</a:t>
                      </a:r>
                    </a:p>
                  </a:txBody>
                  <a:tcPr/>
                </a:tc>
                <a:tc>
                  <a:txBody>
                    <a:bodyPr/>
                    <a:lstStyle/>
                    <a:p>
                      <a:r>
                        <a:rPr lang="en-US" dirty="0">
                          <a:solidFill>
                            <a:srgbClr val="FF0000"/>
                          </a:solidFill>
                        </a:rPr>
                        <a:t>12/10</a:t>
                      </a:r>
                      <a:r>
                        <a:rPr lang="en-US" baseline="0" dirty="0">
                          <a:solidFill>
                            <a:srgbClr val="FF0000"/>
                          </a:solidFill>
                        </a:rPr>
                        <a:t> = 6/5</a:t>
                      </a:r>
                      <a:endParaRPr lang="en-US" dirty="0">
                        <a:solidFill>
                          <a:srgbClr val="FF0000"/>
                        </a:solidFill>
                      </a:endParaRPr>
                    </a:p>
                  </a:txBody>
                  <a:tcPr/>
                </a:tc>
                <a:extLst>
                  <a:ext uri="{0D108BD9-81ED-4DB2-BD59-A6C34878D82A}">
                    <a16:rowId xmlns:a16="http://schemas.microsoft.com/office/drawing/2014/main" val="3719033173"/>
                  </a:ext>
                </a:extLst>
              </a:tr>
            </a:tbl>
          </a:graphicData>
        </a:graphic>
      </p:graphicFrame>
    </p:spTree>
    <p:extLst>
      <p:ext uri="{BB962C8B-B14F-4D97-AF65-F5344CB8AC3E}">
        <p14:creationId xmlns:p14="http://schemas.microsoft.com/office/powerpoint/2010/main" val="366410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3256217"/>
            <a:ext cx="10515600" cy="2920745"/>
          </a:xfrm>
        </p:spPr>
        <p:txBody>
          <a:bodyPr/>
          <a:lstStyle/>
          <a:p>
            <a:r>
              <a:rPr lang="en-US" dirty="0"/>
              <a:t>Calculate the opportunity costs for the following table.</a:t>
            </a:r>
          </a:p>
          <a:p>
            <a:endParaRPr lang="en-US" dirty="0"/>
          </a:p>
          <a:p>
            <a:endParaRPr lang="en-US" dirty="0"/>
          </a:p>
          <a:p>
            <a:r>
              <a:rPr lang="en-US" dirty="0"/>
              <a:t>Who has comparative advantage in each good? </a:t>
            </a:r>
          </a:p>
          <a:p>
            <a:pPr lvl="1"/>
            <a:r>
              <a:rPr lang="en-US" dirty="0">
                <a:solidFill>
                  <a:srgbClr val="FF0000"/>
                </a:solidFill>
              </a:rPr>
              <a:t>Italy: Bread</a:t>
            </a:r>
          </a:p>
          <a:p>
            <a:pPr lvl="1"/>
            <a:r>
              <a:rPr lang="en-US" dirty="0">
                <a:solidFill>
                  <a:srgbClr val="FF0000"/>
                </a:solidFill>
              </a:rPr>
              <a:t>Canada: Milk</a:t>
            </a:r>
          </a:p>
        </p:txBody>
      </p:sp>
      <p:graphicFrame>
        <p:nvGraphicFramePr>
          <p:cNvPr id="6" name="Table 5"/>
          <p:cNvGraphicFramePr>
            <a:graphicFrameLocks noGrp="1"/>
          </p:cNvGraphicFramePr>
          <p:nvPr>
            <p:extLst>
              <p:ext uri="{D42A27DB-BD31-4B8C-83A1-F6EECF244321}">
                <p14:modId xmlns:p14="http://schemas.microsoft.com/office/powerpoint/2010/main" val="3465654182"/>
              </p:ext>
            </p:extLst>
          </p:nvPr>
        </p:nvGraphicFramePr>
        <p:xfrm>
          <a:off x="607287" y="168526"/>
          <a:ext cx="7403692" cy="2861186"/>
        </p:xfrm>
        <a:graphic>
          <a:graphicData uri="http://schemas.openxmlformats.org/drawingml/2006/table">
            <a:tbl>
              <a:tblPr firstRow="1" bandRow="1">
                <a:tableStyleId>{5C22544A-7EE6-4342-B048-85BDC9FD1C3A}</a:tableStyleId>
              </a:tblPr>
              <a:tblGrid>
                <a:gridCol w="2492286">
                  <a:extLst>
                    <a:ext uri="{9D8B030D-6E8A-4147-A177-3AD203B41FA5}">
                      <a16:colId xmlns:a16="http://schemas.microsoft.com/office/drawing/2014/main" val="3595816087"/>
                    </a:ext>
                  </a:extLst>
                </a:gridCol>
                <a:gridCol w="2455703">
                  <a:extLst>
                    <a:ext uri="{9D8B030D-6E8A-4147-A177-3AD203B41FA5}">
                      <a16:colId xmlns:a16="http://schemas.microsoft.com/office/drawing/2014/main" val="507333162"/>
                    </a:ext>
                  </a:extLst>
                </a:gridCol>
                <a:gridCol w="2455703">
                  <a:extLst>
                    <a:ext uri="{9D8B030D-6E8A-4147-A177-3AD203B41FA5}">
                      <a16:colId xmlns:a16="http://schemas.microsoft.com/office/drawing/2014/main" val="225862111"/>
                    </a:ext>
                  </a:extLst>
                </a:gridCol>
              </a:tblGrid>
              <a:tr h="1294276">
                <a:tc>
                  <a:txBody>
                    <a:bodyPr/>
                    <a:lstStyle/>
                    <a:p>
                      <a:pPr marL="0" marR="0">
                        <a:lnSpc>
                          <a:spcPct val="107000"/>
                        </a:lnSpc>
                        <a:spcBef>
                          <a:spcPts val="0"/>
                        </a:spcBef>
                        <a:spcAft>
                          <a:spcPts val="800"/>
                        </a:spcAft>
                      </a:pPr>
                      <a:r>
                        <a:rPr lang="en-US" sz="2800" dirty="0">
                          <a:effectLst/>
                        </a:rPr>
                        <a:t>Country</a:t>
                      </a:r>
                      <a:endParaRPr lang="en-US" sz="2800" dirty="0">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800" dirty="0">
                          <a:effectLst/>
                        </a:rPr>
                        <a:t>Bread</a:t>
                      </a:r>
                      <a:endParaRPr lang="en-US" sz="2800" dirty="0">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800" dirty="0">
                          <a:effectLst/>
                        </a:rPr>
                        <a:t>Milk</a:t>
                      </a:r>
                      <a:endParaRPr lang="en-US" sz="2800" dirty="0">
                        <a:effectLst/>
                        <a:latin typeface="Calibri" panose="020F0502020204030204" pitchFamily="34" charset="0"/>
                        <a:ea typeface="DengXian" panose="02010600030101010101" pitchFamily="2" charset="-122"/>
                        <a:cs typeface="Times New Roman" panose="02020603050405020304" pitchFamily="18" charset="0"/>
                      </a:endParaRPr>
                    </a:p>
                  </a:txBody>
                  <a:tcPr/>
                </a:tc>
                <a:extLst>
                  <a:ext uri="{0D108BD9-81ED-4DB2-BD59-A6C34878D82A}">
                    <a16:rowId xmlns:a16="http://schemas.microsoft.com/office/drawing/2014/main" val="4144032576"/>
                  </a:ext>
                </a:extLst>
              </a:tr>
              <a:tr h="783455">
                <a:tc>
                  <a:txBody>
                    <a:bodyPr/>
                    <a:lstStyle/>
                    <a:p>
                      <a:r>
                        <a:rPr lang="en-US" sz="3200" dirty="0"/>
                        <a:t>Italy</a:t>
                      </a:r>
                    </a:p>
                  </a:txBody>
                  <a:tcPr anchor="ctr"/>
                </a:tc>
                <a:tc>
                  <a:txBody>
                    <a:bodyPr/>
                    <a:lstStyle/>
                    <a:p>
                      <a:r>
                        <a:rPr lang="en-US" sz="3200" dirty="0"/>
                        <a:t>8</a:t>
                      </a:r>
                    </a:p>
                  </a:txBody>
                  <a:tcPr anchor="ctr"/>
                </a:tc>
                <a:tc>
                  <a:txBody>
                    <a:bodyPr/>
                    <a:lstStyle/>
                    <a:p>
                      <a:r>
                        <a:rPr lang="en-US" sz="3200" dirty="0"/>
                        <a:t>6</a:t>
                      </a:r>
                    </a:p>
                  </a:txBody>
                  <a:tcPr anchor="ctr"/>
                </a:tc>
                <a:extLst>
                  <a:ext uri="{0D108BD9-81ED-4DB2-BD59-A6C34878D82A}">
                    <a16:rowId xmlns:a16="http://schemas.microsoft.com/office/drawing/2014/main" val="3321593116"/>
                  </a:ext>
                </a:extLst>
              </a:tr>
              <a:tr h="783455">
                <a:tc>
                  <a:txBody>
                    <a:bodyPr/>
                    <a:lstStyle/>
                    <a:p>
                      <a:r>
                        <a:rPr lang="en-US" sz="3200" dirty="0"/>
                        <a:t>Canada</a:t>
                      </a:r>
                    </a:p>
                  </a:txBody>
                  <a:tcPr anchor="ctr"/>
                </a:tc>
                <a:tc>
                  <a:txBody>
                    <a:bodyPr/>
                    <a:lstStyle/>
                    <a:p>
                      <a:r>
                        <a:rPr lang="en-US" sz="3200" dirty="0"/>
                        <a:t>7</a:t>
                      </a:r>
                    </a:p>
                  </a:txBody>
                  <a:tcPr anchor="ctr"/>
                </a:tc>
                <a:tc>
                  <a:txBody>
                    <a:bodyPr/>
                    <a:lstStyle/>
                    <a:p>
                      <a:r>
                        <a:rPr lang="en-US" sz="3200" dirty="0"/>
                        <a:t>9</a:t>
                      </a:r>
                    </a:p>
                  </a:txBody>
                  <a:tcPr anchor="ctr"/>
                </a:tc>
                <a:extLst>
                  <a:ext uri="{0D108BD9-81ED-4DB2-BD59-A6C34878D82A}">
                    <a16:rowId xmlns:a16="http://schemas.microsoft.com/office/drawing/2014/main" val="3968912527"/>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586369604"/>
              </p:ext>
            </p:extLst>
          </p:nvPr>
        </p:nvGraphicFramePr>
        <p:xfrm>
          <a:off x="1491877" y="3637509"/>
          <a:ext cx="7813488" cy="1164400"/>
        </p:xfrm>
        <a:graphic>
          <a:graphicData uri="http://schemas.openxmlformats.org/drawingml/2006/table">
            <a:tbl>
              <a:tblPr firstRow="1" bandRow="1">
                <a:tableStyleId>{5C22544A-7EE6-4342-B048-85BDC9FD1C3A}</a:tableStyleId>
              </a:tblPr>
              <a:tblGrid>
                <a:gridCol w="2604496">
                  <a:extLst>
                    <a:ext uri="{9D8B030D-6E8A-4147-A177-3AD203B41FA5}">
                      <a16:colId xmlns:a16="http://schemas.microsoft.com/office/drawing/2014/main" val="52198274"/>
                    </a:ext>
                  </a:extLst>
                </a:gridCol>
                <a:gridCol w="2604496">
                  <a:extLst>
                    <a:ext uri="{9D8B030D-6E8A-4147-A177-3AD203B41FA5}">
                      <a16:colId xmlns:a16="http://schemas.microsoft.com/office/drawing/2014/main" val="477629998"/>
                    </a:ext>
                  </a:extLst>
                </a:gridCol>
                <a:gridCol w="2604496">
                  <a:extLst>
                    <a:ext uri="{9D8B030D-6E8A-4147-A177-3AD203B41FA5}">
                      <a16:colId xmlns:a16="http://schemas.microsoft.com/office/drawing/2014/main" val="242829943"/>
                    </a:ext>
                  </a:extLst>
                </a:gridCol>
              </a:tblGrid>
              <a:tr h="349083">
                <a:tc>
                  <a:txBody>
                    <a:bodyPr/>
                    <a:lstStyle/>
                    <a:p>
                      <a:pPr marL="0" marR="0">
                        <a:lnSpc>
                          <a:spcPct val="107000"/>
                        </a:lnSpc>
                        <a:spcBef>
                          <a:spcPts val="0"/>
                        </a:spcBef>
                        <a:spcAft>
                          <a:spcPts val="800"/>
                        </a:spcAft>
                      </a:pPr>
                      <a:r>
                        <a:rPr lang="en-US" sz="1800" dirty="0">
                          <a:effectLst/>
                        </a:rPr>
                        <a:t>Country</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1800" dirty="0">
                          <a:effectLst/>
                        </a:rPr>
                        <a:t>Bread</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1800" dirty="0">
                          <a:effectLst/>
                        </a:rPr>
                        <a:t>Milk</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txBody>
                  <a:tcPr/>
                </a:tc>
                <a:extLst>
                  <a:ext uri="{0D108BD9-81ED-4DB2-BD59-A6C34878D82A}">
                    <a16:rowId xmlns:a16="http://schemas.microsoft.com/office/drawing/2014/main" val="2662762401"/>
                  </a:ext>
                </a:extLst>
              </a:tr>
              <a:tr h="368904">
                <a:tc>
                  <a:txBody>
                    <a:bodyPr/>
                    <a:lstStyle/>
                    <a:p>
                      <a:r>
                        <a:rPr lang="en-US" sz="2000" dirty="0"/>
                        <a:t>Italy</a:t>
                      </a:r>
                    </a:p>
                  </a:txBody>
                  <a:tcPr anchor="ctr"/>
                </a:tc>
                <a:tc>
                  <a:txBody>
                    <a:bodyPr/>
                    <a:lstStyle/>
                    <a:p>
                      <a:r>
                        <a:rPr lang="en-US" sz="2000" dirty="0">
                          <a:solidFill>
                            <a:srgbClr val="FF0000"/>
                          </a:solidFill>
                        </a:rPr>
                        <a:t>6/8</a:t>
                      </a:r>
                    </a:p>
                  </a:txBody>
                  <a:tcPr anchor="ctr"/>
                </a:tc>
                <a:tc>
                  <a:txBody>
                    <a:bodyPr/>
                    <a:lstStyle/>
                    <a:p>
                      <a:r>
                        <a:rPr lang="en-US" sz="2000" dirty="0">
                          <a:solidFill>
                            <a:srgbClr val="FF0000"/>
                          </a:solidFill>
                        </a:rPr>
                        <a:t>8/6</a:t>
                      </a:r>
                    </a:p>
                  </a:txBody>
                  <a:tcPr anchor="ctr"/>
                </a:tc>
                <a:extLst>
                  <a:ext uri="{0D108BD9-81ED-4DB2-BD59-A6C34878D82A}">
                    <a16:rowId xmlns:a16="http://schemas.microsoft.com/office/drawing/2014/main" val="4093360828"/>
                  </a:ext>
                </a:extLst>
              </a:tr>
              <a:tr h="368904">
                <a:tc>
                  <a:txBody>
                    <a:bodyPr/>
                    <a:lstStyle/>
                    <a:p>
                      <a:r>
                        <a:rPr lang="en-US" sz="2000" dirty="0"/>
                        <a:t>Canada</a:t>
                      </a:r>
                    </a:p>
                  </a:txBody>
                  <a:tcPr anchor="ctr"/>
                </a:tc>
                <a:tc>
                  <a:txBody>
                    <a:bodyPr/>
                    <a:lstStyle/>
                    <a:p>
                      <a:r>
                        <a:rPr lang="en-US" sz="2000" dirty="0">
                          <a:solidFill>
                            <a:srgbClr val="FF0000"/>
                          </a:solidFill>
                        </a:rPr>
                        <a:t>9/7</a:t>
                      </a:r>
                    </a:p>
                  </a:txBody>
                  <a:tcPr anchor="ctr"/>
                </a:tc>
                <a:tc>
                  <a:txBody>
                    <a:bodyPr/>
                    <a:lstStyle/>
                    <a:p>
                      <a:r>
                        <a:rPr lang="en-US" sz="2000" dirty="0">
                          <a:solidFill>
                            <a:srgbClr val="FF0000"/>
                          </a:solidFill>
                        </a:rPr>
                        <a:t>7/9</a:t>
                      </a:r>
                    </a:p>
                  </a:txBody>
                  <a:tcPr anchor="ctr"/>
                </a:tc>
                <a:extLst>
                  <a:ext uri="{0D108BD9-81ED-4DB2-BD59-A6C34878D82A}">
                    <a16:rowId xmlns:a16="http://schemas.microsoft.com/office/drawing/2014/main" val="3719033173"/>
                  </a:ext>
                </a:extLst>
              </a:tr>
            </a:tbl>
          </a:graphicData>
        </a:graphic>
      </p:graphicFrame>
    </p:spTree>
    <p:extLst>
      <p:ext uri="{BB962C8B-B14F-4D97-AF65-F5344CB8AC3E}">
        <p14:creationId xmlns:p14="http://schemas.microsoft.com/office/powerpoint/2010/main" val="64096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should we learn from comparative advantage?</a:t>
            </a:r>
          </a:p>
        </p:txBody>
      </p:sp>
      <p:sp>
        <p:nvSpPr>
          <p:cNvPr id="3" name="Content Placeholder 2"/>
          <p:cNvSpPr>
            <a:spLocks noGrp="1"/>
          </p:cNvSpPr>
          <p:nvPr>
            <p:ph idx="1"/>
          </p:nvPr>
        </p:nvSpPr>
        <p:spPr>
          <a:xfrm>
            <a:off x="8589991" y="1512917"/>
            <a:ext cx="3198928" cy="4653196"/>
          </a:xfrm>
        </p:spPr>
        <p:txBody>
          <a:bodyPr>
            <a:normAutofit/>
          </a:bodyPr>
          <a:lstStyle/>
          <a:p>
            <a:r>
              <a:rPr lang="en-US" dirty="0"/>
              <a:t>In our simplified questions, we will see the countries should actually specialize in producing just one good. Then they should sell this good to other countries. </a:t>
            </a:r>
          </a:p>
        </p:txBody>
      </p:sp>
      <p:pic>
        <p:nvPicPr>
          <p:cNvPr id="4" name="Picture 3"/>
          <p:cNvPicPr>
            <a:picLocks noChangeAspect="1"/>
          </p:cNvPicPr>
          <p:nvPr/>
        </p:nvPicPr>
        <p:blipFill>
          <a:blip r:embed="rId2"/>
          <a:stretch>
            <a:fillRect/>
          </a:stretch>
        </p:blipFill>
        <p:spPr>
          <a:xfrm>
            <a:off x="241069" y="1607561"/>
            <a:ext cx="8348922" cy="3057749"/>
          </a:xfrm>
          <a:prstGeom prst="rect">
            <a:avLst/>
          </a:prstGeom>
        </p:spPr>
      </p:pic>
      <p:sp>
        <p:nvSpPr>
          <p:cNvPr id="5" name="TextBox 4"/>
          <p:cNvSpPr txBox="1"/>
          <p:nvPr/>
        </p:nvSpPr>
        <p:spPr>
          <a:xfrm>
            <a:off x="5104015" y="4962699"/>
            <a:ext cx="3217025" cy="1477328"/>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Comparative advantage tells us which countries should specialize in producing which goods.</a:t>
            </a:r>
          </a:p>
        </p:txBody>
      </p:sp>
    </p:spTree>
    <p:extLst>
      <p:ext uri="{BB962C8B-B14F-4D97-AF65-F5344CB8AC3E}">
        <p14:creationId xmlns:p14="http://schemas.microsoft.com/office/powerpoint/2010/main" val="16048794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Comparative Advantage Summary</a:t>
            </a:r>
          </a:p>
        </p:txBody>
      </p:sp>
      <p:sp>
        <p:nvSpPr>
          <p:cNvPr id="3" name="Content Placeholder 2"/>
          <p:cNvSpPr>
            <a:spLocks noGrp="1"/>
          </p:cNvSpPr>
          <p:nvPr>
            <p:ph idx="1"/>
          </p:nvPr>
        </p:nvSpPr>
        <p:spPr>
          <a:xfrm>
            <a:off x="472439" y="1690688"/>
            <a:ext cx="7856913" cy="4552170"/>
          </a:xfrm>
        </p:spPr>
        <p:txBody>
          <a:bodyPr>
            <a:normAutofit/>
          </a:bodyPr>
          <a:lstStyle/>
          <a:p>
            <a:r>
              <a:rPr lang="en-US" dirty="0">
                <a:solidFill>
                  <a:srgbClr val="00B0F0"/>
                </a:solidFill>
              </a:rPr>
              <a:t>David Ricardo </a:t>
            </a:r>
            <a:r>
              <a:rPr lang="en-US" dirty="0"/>
              <a:t>came up with the idea of </a:t>
            </a:r>
            <a:r>
              <a:rPr lang="en-US" dirty="0">
                <a:solidFill>
                  <a:srgbClr val="00B0F0"/>
                </a:solidFill>
              </a:rPr>
              <a:t>comparative advantage </a:t>
            </a:r>
            <a:r>
              <a:rPr lang="en-US" dirty="0"/>
              <a:t>which means a country has a </a:t>
            </a:r>
            <a:r>
              <a:rPr lang="en-US" dirty="0">
                <a:solidFill>
                  <a:srgbClr val="00B0F0"/>
                </a:solidFill>
              </a:rPr>
              <a:t>lower OC of production</a:t>
            </a:r>
            <a:r>
              <a:rPr lang="en-US" dirty="0"/>
              <a:t>.</a:t>
            </a:r>
          </a:p>
          <a:p>
            <a:r>
              <a:rPr lang="en-US" dirty="0">
                <a:solidFill>
                  <a:srgbClr val="00B050"/>
                </a:solidFill>
              </a:rPr>
              <a:t>(Absolute advantage </a:t>
            </a:r>
            <a:r>
              <a:rPr lang="en-US" dirty="0"/>
              <a:t>means that a country can either: </a:t>
            </a:r>
            <a:r>
              <a:rPr lang="en-US" dirty="0">
                <a:solidFill>
                  <a:srgbClr val="00B050"/>
                </a:solidFill>
              </a:rPr>
              <a:t>produce more or produce more using the same resources</a:t>
            </a:r>
            <a:r>
              <a:rPr lang="en-US" dirty="0"/>
              <a:t>.)</a:t>
            </a:r>
          </a:p>
          <a:p>
            <a:r>
              <a:rPr lang="en-US" dirty="0"/>
              <a:t>If a </a:t>
            </a:r>
            <a:r>
              <a:rPr lang="en-US" dirty="0">
                <a:solidFill>
                  <a:schemeClr val="accent5">
                    <a:lumMod val="60000"/>
                    <a:lumOff val="40000"/>
                  </a:schemeClr>
                </a:solidFill>
              </a:rPr>
              <a:t>country has comparative advantage </a:t>
            </a:r>
            <a:r>
              <a:rPr lang="en-US" dirty="0"/>
              <a:t>they should specialize in that good. </a:t>
            </a:r>
          </a:p>
          <a:p>
            <a:pPr lvl="1"/>
            <a:r>
              <a:rPr lang="en-US" dirty="0"/>
              <a:t>They </a:t>
            </a:r>
            <a:r>
              <a:rPr lang="en-US" dirty="0">
                <a:solidFill>
                  <a:schemeClr val="accent5">
                    <a:lumMod val="60000"/>
                    <a:lumOff val="40000"/>
                  </a:schemeClr>
                </a:solidFill>
              </a:rPr>
              <a:t>should export this good</a:t>
            </a:r>
            <a:r>
              <a:rPr lang="en-US" dirty="0"/>
              <a:t>. </a:t>
            </a:r>
          </a:p>
          <a:p>
            <a:pPr lvl="1"/>
            <a:r>
              <a:rPr lang="en-US" dirty="0"/>
              <a:t>They should import goods that they do not have comparative advantage in.</a:t>
            </a:r>
          </a:p>
        </p:txBody>
      </p:sp>
      <p:sp>
        <p:nvSpPr>
          <p:cNvPr id="4" name="TextBox 3"/>
          <p:cNvSpPr txBox="1"/>
          <p:nvPr/>
        </p:nvSpPr>
        <p:spPr>
          <a:xfrm>
            <a:off x="8329353" y="1778924"/>
            <a:ext cx="3333404"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Comparative advantage determines which countries produce which goods.</a:t>
            </a:r>
          </a:p>
        </p:txBody>
      </p:sp>
      <p:pic>
        <p:nvPicPr>
          <p:cNvPr id="5" name="Picture 4"/>
          <p:cNvPicPr>
            <a:picLocks noChangeAspect="1"/>
          </p:cNvPicPr>
          <p:nvPr/>
        </p:nvPicPr>
        <p:blipFill>
          <a:blip r:embed="rId2"/>
          <a:stretch>
            <a:fillRect/>
          </a:stretch>
        </p:blipFill>
        <p:spPr>
          <a:xfrm>
            <a:off x="7902097" y="3471261"/>
            <a:ext cx="4039231" cy="2488963"/>
          </a:xfrm>
          <a:prstGeom prst="rect">
            <a:avLst/>
          </a:prstGeom>
        </p:spPr>
      </p:pic>
    </p:spTree>
    <p:extLst>
      <p:ext uri="{BB962C8B-B14F-4D97-AF65-F5344CB8AC3E}">
        <p14:creationId xmlns:p14="http://schemas.microsoft.com/office/powerpoint/2010/main" val="151894114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Trading Pandemics? | More Enigma Than Dog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9040" y="449790"/>
            <a:ext cx="6854825" cy="5865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52359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461000" cy="1325563"/>
          </a:xfrm>
        </p:spPr>
        <p:txBody>
          <a:bodyPr>
            <a:noAutofit/>
          </a:bodyPr>
          <a:lstStyle/>
          <a:p>
            <a:r>
              <a:rPr lang="en-US" sz="5400" dirty="0"/>
              <a:t>Gains from Trade</a:t>
            </a:r>
          </a:p>
        </p:txBody>
      </p:sp>
      <p:sp>
        <p:nvSpPr>
          <p:cNvPr id="3" name="Content Placeholder 2"/>
          <p:cNvSpPr>
            <a:spLocks noGrp="1"/>
          </p:cNvSpPr>
          <p:nvPr>
            <p:ph idx="1"/>
          </p:nvPr>
        </p:nvSpPr>
        <p:spPr>
          <a:xfrm>
            <a:off x="444500" y="1574800"/>
            <a:ext cx="5203265" cy="4602163"/>
          </a:xfrm>
        </p:spPr>
        <p:txBody>
          <a:bodyPr/>
          <a:lstStyle/>
          <a:p>
            <a:r>
              <a:rPr lang="en-US" dirty="0"/>
              <a:t>With trade, both countries can reach a point that was previously outside of their PPC and unattainable. </a:t>
            </a:r>
          </a:p>
          <a:p>
            <a:r>
              <a:rPr lang="en-US" b="1" dirty="0"/>
              <a:t>Trade allows us to consume beyond our PPC.</a:t>
            </a:r>
          </a:p>
          <a:p>
            <a:r>
              <a:rPr lang="en-US" b="1" dirty="0" err="1"/>
              <a:t>Ie</a:t>
            </a:r>
            <a:r>
              <a:rPr lang="en-US" b="1" dirty="0"/>
              <a:t>. point D</a:t>
            </a:r>
          </a:p>
        </p:txBody>
      </p:sp>
      <p:pic>
        <p:nvPicPr>
          <p:cNvPr id="4" name="Picture 3"/>
          <p:cNvPicPr>
            <a:picLocks noChangeAspect="1"/>
          </p:cNvPicPr>
          <p:nvPr/>
        </p:nvPicPr>
        <p:blipFill>
          <a:blip r:embed="rId2"/>
          <a:stretch>
            <a:fillRect/>
          </a:stretch>
        </p:blipFill>
        <p:spPr>
          <a:xfrm>
            <a:off x="5974976" y="2421140"/>
            <a:ext cx="5041002" cy="3925872"/>
          </a:xfrm>
          <a:prstGeom prst="rect">
            <a:avLst/>
          </a:prstGeom>
        </p:spPr>
      </p:pic>
      <p:sp>
        <p:nvSpPr>
          <p:cNvPr id="5" name="TextBox 4"/>
          <p:cNvSpPr txBox="1"/>
          <p:nvPr/>
        </p:nvSpPr>
        <p:spPr>
          <a:xfrm>
            <a:off x="7342018" y="1956391"/>
            <a:ext cx="2662517" cy="369332"/>
          </a:xfrm>
          <a:prstGeom prst="rect">
            <a:avLst/>
          </a:prstGeom>
          <a:noFill/>
        </p:spPr>
        <p:txBody>
          <a:bodyPr wrap="square" rtlCol="0">
            <a:spAutoFit/>
          </a:bodyPr>
          <a:lstStyle/>
          <a:p>
            <a:r>
              <a:rPr lang="en-US" dirty="0"/>
              <a:t>Country A</a:t>
            </a:r>
          </a:p>
        </p:txBody>
      </p:sp>
      <p:pic>
        <p:nvPicPr>
          <p:cNvPr id="6" name="Picture 5"/>
          <p:cNvPicPr>
            <a:picLocks noChangeAspect="1"/>
          </p:cNvPicPr>
          <p:nvPr/>
        </p:nvPicPr>
        <p:blipFill>
          <a:blip r:embed="rId3"/>
          <a:stretch>
            <a:fillRect/>
          </a:stretch>
        </p:blipFill>
        <p:spPr>
          <a:xfrm>
            <a:off x="5910622" y="2421140"/>
            <a:ext cx="719382" cy="456531"/>
          </a:xfrm>
          <a:prstGeom prst="rect">
            <a:avLst/>
          </a:prstGeom>
        </p:spPr>
      </p:pic>
      <p:pic>
        <p:nvPicPr>
          <p:cNvPr id="7" name="Picture 6"/>
          <p:cNvPicPr>
            <a:picLocks noChangeAspect="1"/>
          </p:cNvPicPr>
          <p:nvPr/>
        </p:nvPicPr>
        <p:blipFill>
          <a:blip r:embed="rId3"/>
          <a:stretch>
            <a:fillRect/>
          </a:stretch>
        </p:blipFill>
        <p:spPr>
          <a:xfrm>
            <a:off x="9826734" y="2421139"/>
            <a:ext cx="1253597" cy="795552"/>
          </a:xfrm>
          <a:prstGeom prst="rect">
            <a:avLst/>
          </a:prstGeom>
        </p:spPr>
      </p:pic>
      <p:pic>
        <p:nvPicPr>
          <p:cNvPr id="8" name="Picture 7"/>
          <p:cNvPicPr>
            <a:picLocks noChangeAspect="1"/>
          </p:cNvPicPr>
          <p:nvPr/>
        </p:nvPicPr>
        <p:blipFill>
          <a:blip r:embed="rId3"/>
          <a:stretch>
            <a:fillRect/>
          </a:stretch>
        </p:blipFill>
        <p:spPr>
          <a:xfrm>
            <a:off x="5712119" y="6176963"/>
            <a:ext cx="5502728" cy="560014"/>
          </a:xfrm>
          <a:prstGeom prst="rect">
            <a:avLst/>
          </a:prstGeom>
        </p:spPr>
      </p:pic>
      <p:sp>
        <p:nvSpPr>
          <p:cNvPr id="9" name="Rectangle 8"/>
          <p:cNvSpPr/>
          <p:nvPr/>
        </p:nvSpPr>
        <p:spPr>
          <a:xfrm>
            <a:off x="838200" y="4672135"/>
            <a:ext cx="4155368" cy="369332"/>
          </a:xfrm>
          <a:prstGeom prst="rect">
            <a:avLst/>
          </a:prstGeom>
        </p:spPr>
        <p:txBody>
          <a:bodyPr wrap="none">
            <a:spAutoFit/>
          </a:bodyPr>
          <a:lstStyle/>
          <a:p>
            <a:r>
              <a:rPr lang="en-US" dirty="0">
                <a:hlinkClick r:id="rId4"/>
              </a:rPr>
              <a:t>Comparative Advantage Gains from Trade</a:t>
            </a:r>
            <a:endParaRPr lang="en-US" dirty="0"/>
          </a:p>
        </p:txBody>
      </p:sp>
      <p:sp>
        <p:nvSpPr>
          <p:cNvPr id="10" name="TextBox 9"/>
          <p:cNvSpPr txBox="1"/>
          <p:nvPr/>
        </p:nvSpPr>
        <p:spPr>
          <a:xfrm>
            <a:off x="9826734" y="2250852"/>
            <a:ext cx="2022366" cy="1477328"/>
          </a:xfrm>
          <a:prstGeom prst="rect">
            <a:avLst/>
          </a:prstGeom>
          <a:noFill/>
        </p:spPr>
        <p:txBody>
          <a:bodyPr wrap="square" rtlCol="0">
            <a:spAutoFit/>
          </a:bodyPr>
          <a:lstStyle/>
          <a:p>
            <a:r>
              <a:rPr lang="en-US" dirty="0"/>
              <a:t>With trade we can move to point D </a:t>
            </a:r>
            <a:r>
              <a:rPr lang="en-US" b="1" u="sng" dirty="0"/>
              <a:t>without</a:t>
            </a:r>
            <a:r>
              <a:rPr lang="en-US" dirty="0"/>
              <a:t> increasing technology or resources! </a:t>
            </a:r>
          </a:p>
        </p:txBody>
      </p:sp>
      <p:sp>
        <p:nvSpPr>
          <p:cNvPr id="12" name="TextBox 11"/>
          <p:cNvSpPr txBox="1"/>
          <p:nvPr/>
        </p:nvSpPr>
        <p:spPr>
          <a:xfrm>
            <a:off x="6946900" y="431800"/>
            <a:ext cx="4902200" cy="1015663"/>
          </a:xfrm>
          <a:prstGeom prst="rect">
            <a:avLst/>
          </a:prstGeom>
          <a:solidFill>
            <a:schemeClr val="bg2">
              <a:lumMod val="90000"/>
            </a:schemeClr>
          </a:solidFill>
        </p:spPr>
        <p:txBody>
          <a:bodyPr wrap="square" rtlCol="0">
            <a:spAutoFit/>
          </a:bodyPr>
          <a:lstStyle/>
          <a:p>
            <a:r>
              <a:rPr lang="en-US" sz="2000" dirty="0"/>
              <a:t>Trade can help both countries to consume beyond their PPC – in this case we see a </a:t>
            </a:r>
            <a:r>
              <a:rPr lang="en-US" sz="2000" dirty="0">
                <a:solidFill>
                  <a:srgbClr val="00B0F0"/>
                </a:solidFill>
              </a:rPr>
              <a:t>Pareto improvement</a:t>
            </a:r>
            <a:r>
              <a:rPr lang="en-US" sz="2000" dirty="0"/>
              <a:t>! </a:t>
            </a:r>
          </a:p>
        </p:txBody>
      </p:sp>
      <mc:AlternateContent xmlns:mc="http://schemas.openxmlformats.org/markup-compatibility/2006" xmlns:p14="http://schemas.microsoft.com/office/powerpoint/2010/main">
        <mc:Choice Requires="p14">
          <p:contentPart p14:bwMode="auto" r:id="rId5">
            <p14:nvContentPartPr>
              <p14:cNvPr id="11" name="Ink 10"/>
              <p14:cNvContentPartPr/>
              <p14:nvPr/>
            </p14:nvContentPartPr>
            <p14:xfrm>
              <a:off x="4179240" y="2518200"/>
              <a:ext cx="5679360" cy="1018440"/>
            </p14:xfrm>
          </p:contentPart>
        </mc:Choice>
        <mc:Fallback xmlns="">
          <p:pic>
            <p:nvPicPr>
              <p:cNvPr id="11" name="Ink 10"/>
              <p:cNvPicPr/>
              <p:nvPr/>
            </p:nvPicPr>
            <p:blipFill>
              <a:blip r:embed="rId6"/>
              <a:stretch>
                <a:fillRect/>
              </a:stretch>
            </p:blipFill>
            <p:spPr>
              <a:xfrm>
                <a:off x="4169880" y="2508840"/>
                <a:ext cx="5698080" cy="1037160"/>
              </a:xfrm>
              <a:prstGeom prst="rect">
                <a:avLst/>
              </a:prstGeom>
            </p:spPr>
          </p:pic>
        </mc:Fallback>
      </mc:AlternateContent>
      <p:sp>
        <p:nvSpPr>
          <p:cNvPr id="13" name="TextBox 12"/>
          <p:cNvSpPr txBox="1"/>
          <p:nvPr/>
        </p:nvSpPr>
        <p:spPr>
          <a:xfrm>
            <a:off x="2219498" y="5295207"/>
            <a:ext cx="4079702"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When countries specialize according to comparative advantage and trade, this benefits both countries.</a:t>
            </a:r>
          </a:p>
        </p:txBody>
      </p:sp>
    </p:spTree>
    <p:extLst>
      <p:ext uri="{BB962C8B-B14F-4D97-AF65-F5344CB8AC3E}">
        <p14:creationId xmlns:p14="http://schemas.microsoft.com/office/powerpoint/2010/main" val="103933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7100" y="276225"/>
            <a:ext cx="4203700" cy="625475"/>
          </a:xfrm>
        </p:spPr>
        <p:txBody>
          <a:bodyPr/>
          <a:lstStyle/>
          <a:p>
            <a:r>
              <a:rPr lang="en-US" dirty="0"/>
              <a:t>Before Specializing</a:t>
            </a:r>
          </a:p>
        </p:txBody>
      </p:sp>
      <p:pic>
        <p:nvPicPr>
          <p:cNvPr id="4" name="Picture 3"/>
          <p:cNvPicPr>
            <a:picLocks noChangeAspect="1"/>
          </p:cNvPicPr>
          <p:nvPr/>
        </p:nvPicPr>
        <p:blipFill>
          <a:blip r:embed="rId2"/>
          <a:stretch>
            <a:fillRect/>
          </a:stretch>
        </p:blipFill>
        <p:spPr>
          <a:xfrm>
            <a:off x="392913" y="996280"/>
            <a:ext cx="5639587" cy="3124636"/>
          </a:xfrm>
          <a:prstGeom prst="rect">
            <a:avLst/>
          </a:prstGeom>
        </p:spPr>
      </p:pic>
      <p:pic>
        <p:nvPicPr>
          <p:cNvPr id="5" name="Picture 4"/>
          <p:cNvPicPr>
            <a:picLocks noChangeAspect="1"/>
          </p:cNvPicPr>
          <p:nvPr/>
        </p:nvPicPr>
        <p:blipFill>
          <a:blip r:embed="rId3"/>
          <a:stretch>
            <a:fillRect/>
          </a:stretch>
        </p:blipFill>
        <p:spPr>
          <a:xfrm>
            <a:off x="6570312" y="996280"/>
            <a:ext cx="5488442" cy="3218081"/>
          </a:xfrm>
          <a:prstGeom prst="rect">
            <a:avLst/>
          </a:prstGeom>
        </p:spPr>
      </p:pic>
      <p:sp>
        <p:nvSpPr>
          <p:cNvPr id="6" name="Content Placeholder 2"/>
          <p:cNvSpPr txBox="1">
            <a:spLocks/>
          </p:cNvSpPr>
          <p:nvPr/>
        </p:nvSpPr>
        <p:spPr>
          <a:xfrm>
            <a:off x="7340600" y="370805"/>
            <a:ext cx="4203700" cy="6254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After Specializing</a:t>
            </a:r>
          </a:p>
        </p:txBody>
      </p:sp>
      <p:sp>
        <p:nvSpPr>
          <p:cNvPr id="7" name="TextBox 6"/>
          <p:cNvSpPr txBox="1"/>
          <p:nvPr/>
        </p:nvSpPr>
        <p:spPr>
          <a:xfrm>
            <a:off x="6146800" y="4546600"/>
            <a:ext cx="3797300" cy="1200329"/>
          </a:xfrm>
          <a:prstGeom prst="rect">
            <a:avLst/>
          </a:prstGeom>
          <a:noFill/>
        </p:spPr>
        <p:txBody>
          <a:bodyPr wrap="square" rtlCol="0">
            <a:spAutoFit/>
          </a:bodyPr>
          <a:lstStyle/>
          <a:p>
            <a:r>
              <a:rPr lang="en-US" dirty="0"/>
              <a:t>By </a:t>
            </a:r>
            <a:r>
              <a:rPr lang="en-US" b="1" dirty="0"/>
              <a:t>specializing according to comparative advantage </a:t>
            </a:r>
            <a:r>
              <a:rPr lang="en-US" dirty="0"/>
              <a:t>and then trading, both Bob and the woman can consume beyond their PPC at point D. </a:t>
            </a:r>
          </a:p>
        </p:txBody>
      </p:sp>
      <p:pic>
        <p:nvPicPr>
          <p:cNvPr id="8" name="Picture 7"/>
          <p:cNvPicPr>
            <a:picLocks noChangeAspect="1"/>
          </p:cNvPicPr>
          <p:nvPr/>
        </p:nvPicPr>
        <p:blipFill>
          <a:blip r:embed="rId4"/>
          <a:stretch>
            <a:fillRect/>
          </a:stretch>
        </p:blipFill>
        <p:spPr>
          <a:xfrm>
            <a:off x="2615412" y="4317368"/>
            <a:ext cx="2959887" cy="2305124"/>
          </a:xfrm>
          <a:prstGeom prst="rect">
            <a:avLst/>
          </a:prstGeom>
        </p:spPr>
      </p:pic>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4286160" y="4554000"/>
              <a:ext cx="384480" cy="411120"/>
            </p14:xfrm>
          </p:contentPart>
        </mc:Choice>
        <mc:Fallback xmlns="">
          <p:pic>
            <p:nvPicPr>
              <p:cNvPr id="10" name="Ink 9"/>
              <p:cNvPicPr/>
              <p:nvPr/>
            </p:nvPicPr>
            <p:blipFill>
              <a:blip r:embed="rId6"/>
              <a:stretch>
                <a:fillRect/>
              </a:stretch>
            </p:blipFill>
            <p:spPr>
              <a:xfrm>
                <a:off x="4276800" y="4544640"/>
                <a:ext cx="403200" cy="429840"/>
              </a:xfrm>
              <a:prstGeom prst="rect">
                <a:avLst/>
              </a:prstGeom>
            </p:spPr>
          </p:pic>
        </mc:Fallback>
      </mc:AlternateContent>
      <p:pic>
        <p:nvPicPr>
          <p:cNvPr id="2" name="Picture 1"/>
          <p:cNvPicPr>
            <a:picLocks noChangeAspect="1"/>
          </p:cNvPicPr>
          <p:nvPr/>
        </p:nvPicPr>
        <p:blipFill>
          <a:blip r:embed="rId7"/>
          <a:stretch>
            <a:fillRect/>
          </a:stretch>
        </p:blipFill>
        <p:spPr>
          <a:xfrm>
            <a:off x="2346324" y="4245967"/>
            <a:ext cx="3228975" cy="2447925"/>
          </a:xfrm>
          <a:prstGeom prst="rect">
            <a:avLst/>
          </a:prstGeom>
        </p:spPr>
      </p:pic>
    </p:spTree>
    <p:extLst>
      <p:ext uri="{BB962C8B-B14F-4D97-AF65-F5344CB8AC3E}">
        <p14:creationId xmlns:p14="http://schemas.microsoft.com/office/powerpoint/2010/main" val="387193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326" y="846569"/>
            <a:ext cx="4203700" cy="625475"/>
          </a:xfrm>
        </p:spPr>
        <p:txBody>
          <a:bodyPr/>
          <a:lstStyle/>
          <a:p>
            <a:r>
              <a:rPr lang="en-US" dirty="0"/>
              <a:t>Before Specializing</a:t>
            </a:r>
          </a:p>
        </p:txBody>
      </p:sp>
      <p:pic>
        <p:nvPicPr>
          <p:cNvPr id="4" name="Picture 3"/>
          <p:cNvPicPr>
            <a:picLocks noChangeAspect="1"/>
          </p:cNvPicPr>
          <p:nvPr/>
        </p:nvPicPr>
        <p:blipFill>
          <a:blip r:embed="rId2"/>
          <a:stretch>
            <a:fillRect/>
          </a:stretch>
        </p:blipFill>
        <p:spPr>
          <a:xfrm>
            <a:off x="585418" y="1294663"/>
            <a:ext cx="2562315" cy="1419661"/>
          </a:xfrm>
          <a:prstGeom prst="rect">
            <a:avLst/>
          </a:prstGeom>
        </p:spPr>
      </p:pic>
      <p:pic>
        <p:nvPicPr>
          <p:cNvPr id="5" name="Picture 4"/>
          <p:cNvPicPr>
            <a:picLocks noChangeAspect="1"/>
          </p:cNvPicPr>
          <p:nvPr/>
        </p:nvPicPr>
        <p:blipFill>
          <a:blip r:embed="rId3"/>
          <a:stretch>
            <a:fillRect/>
          </a:stretch>
        </p:blipFill>
        <p:spPr>
          <a:xfrm>
            <a:off x="3337475" y="1294663"/>
            <a:ext cx="2421234" cy="1419661"/>
          </a:xfrm>
          <a:prstGeom prst="rect">
            <a:avLst/>
          </a:prstGeom>
        </p:spPr>
      </p:pic>
      <p:sp>
        <p:nvSpPr>
          <p:cNvPr id="6" name="Content Placeholder 2"/>
          <p:cNvSpPr txBox="1">
            <a:spLocks/>
          </p:cNvSpPr>
          <p:nvPr/>
        </p:nvSpPr>
        <p:spPr>
          <a:xfrm>
            <a:off x="3276734" y="893837"/>
            <a:ext cx="4203700" cy="6254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After Specializing</a:t>
            </a:r>
          </a:p>
        </p:txBody>
      </p:sp>
      <p:sp>
        <p:nvSpPr>
          <p:cNvPr id="7" name="TextBox 6"/>
          <p:cNvSpPr txBox="1"/>
          <p:nvPr/>
        </p:nvSpPr>
        <p:spPr>
          <a:xfrm>
            <a:off x="6550927" y="200459"/>
            <a:ext cx="5194942" cy="2462213"/>
          </a:xfrm>
          <a:prstGeom prst="rect">
            <a:avLst/>
          </a:prstGeom>
          <a:noFill/>
        </p:spPr>
        <p:txBody>
          <a:bodyPr wrap="square" rtlCol="0">
            <a:spAutoFit/>
          </a:bodyPr>
          <a:lstStyle/>
          <a:p>
            <a:r>
              <a:rPr lang="en-US" sz="1400" dirty="0"/>
              <a:t>By </a:t>
            </a:r>
            <a:r>
              <a:rPr lang="en-US" sz="1400" b="1" dirty="0"/>
              <a:t>specializing according to comparative advantage </a:t>
            </a:r>
            <a:r>
              <a:rPr lang="en-US" sz="1400" dirty="0"/>
              <a:t>and then trading, both Bob and the woman can </a:t>
            </a:r>
            <a:r>
              <a:rPr lang="en-US" sz="1400" dirty="0">
                <a:solidFill>
                  <a:srgbClr val="00B0F0"/>
                </a:solidFill>
              </a:rPr>
              <a:t>consume</a:t>
            </a:r>
            <a:r>
              <a:rPr lang="en-US" sz="1400" dirty="0"/>
              <a:t> </a:t>
            </a:r>
            <a:r>
              <a:rPr lang="en-US" sz="1400" dirty="0">
                <a:solidFill>
                  <a:srgbClr val="00B0F0"/>
                </a:solidFill>
              </a:rPr>
              <a:t>beyond</a:t>
            </a:r>
            <a:r>
              <a:rPr lang="en-US" sz="1400" dirty="0"/>
              <a:t> their PPC at point D even though they can only </a:t>
            </a:r>
            <a:r>
              <a:rPr lang="en-US" sz="1400" dirty="0">
                <a:solidFill>
                  <a:srgbClr val="00B050"/>
                </a:solidFill>
              </a:rPr>
              <a:t>produce</a:t>
            </a:r>
            <a:r>
              <a:rPr lang="en-US" sz="1400" dirty="0"/>
              <a:t> </a:t>
            </a:r>
            <a:r>
              <a:rPr lang="en-US" sz="1400" dirty="0">
                <a:solidFill>
                  <a:srgbClr val="00B050"/>
                </a:solidFill>
              </a:rPr>
              <a:t>on</a:t>
            </a:r>
            <a:r>
              <a:rPr lang="en-US" sz="1400" dirty="0"/>
              <a:t> their PPC. </a:t>
            </a:r>
          </a:p>
          <a:p>
            <a:endParaRPr lang="en-US" sz="1400" dirty="0"/>
          </a:p>
          <a:p>
            <a:r>
              <a:rPr lang="en-US" sz="1400" dirty="0"/>
              <a:t>This is because, by specializing according to comparative advantage, the costs of production have fallen, which creates the same effect as if technology or resources had improved.</a:t>
            </a:r>
          </a:p>
          <a:p>
            <a:endParaRPr lang="en-US" sz="1400" dirty="0"/>
          </a:p>
          <a:p>
            <a:r>
              <a:rPr lang="en-US" sz="1400" dirty="0"/>
              <a:t>Note, there would be more factors at play to work out how exactly the total production would be divided between Anne and Frank but this is beyond the scope of the course.</a:t>
            </a:r>
          </a:p>
        </p:txBody>
      </p:sp>
      <p:pic>
        <p:nvPicPr>
          <p:cNvPr id="11" name="Picture 10"/>
          <p:cNvPicPr>
            <a:picLocks noChangeAspect="1"/>
          </p:cNvPicPr>
          <p:nvPr/>
        </p:nvPicPr>
        <p:blipFill>
          <a:blip r:embed="rId4"/>
          <a:stretch>
            <a:fillRect/>
          </a:stretch>
        </p:blipFill>
        <p:spPr>
          <a:xfrm>
            <a:off x="2439253" y="6516303"/>
            <a:ext cx="3707547" cy="368013"/>
          </a:xfrm>
          <a:prstGeom prst="rect">
            <a:avLst/>
          </a:prstGeom>
        </p:spPr>
      </p:pic>
      <p:sp>
        <p:nvSpPr>
          <p:cNvPr id="13" name="TextBox 12"/>
          <p:cNvSpPr txBox="1"/>
          <p:nvPr/>
        </p:nvSpPr>
        <p:spPr>
          <a:xfrm>
            <a:off x="298383" y="67377"/>
            <a:ext cx="3907857" cy="707886"/>
          </a:xfrm>
          <a:prstGeom prst="rect">
            <a:avLst/>
          </a:prstGeom>
          <a:solidFill>
            <a:schemeClr val="accent1">
              <a:lumMod val="20000"/>
              <a:lumOff val="80000"/>
            </a:schemeClr>
          </a:solidFill>
        </p:spPr>
        <p:txBody>
          <a:bodyPr wrap="square" rtlCol="0">
            <a:spAutoFit/>
          </a:bodyPr>
          <a:lstStyle/>
          <a:p>
            <a:r>
              <a:rPr lang="en-AU" sz="4000" dirty="0"/>
              <a:t>Gains From Trade</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198" y="3020140"/>
            <a:ext cx="4648849" cy="3496163"/>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9015" y="2948422"/>
            <a:ext cx="4648849" cy="3496163"/>
          </a:xfrm>
          <a:prstGeom prst="rect">
            <a:avLst/>
          </a:prstGeom>
        </p:spPr>
      </p:pic>
      <p:sp>
        <p:nvSpPr>
          <p:cNvPr id="8" name="TextBox 7"/>
          <p:cNvSpPr txBox="1"/>
          <p:nvPr/>
        </p:nvSpPr>
        <p:spPr>
          <a:xfrm>
            <a:off x="9144000" y="6104965"/>
            <a:ext cx="950259" cy="369332"/>
          </a:xfrm>
          <a:prstGeom prst="rect">
            <a:avLst/>
          </a:prstGeom>
          <a:solidFill>
            <a:schemeClr val="bg1"/>
          </a:solidFill>
        </p:spPr>
        <p:txBody>
          <a:bodyPr wrap="square" rtlCol="0">
            <a:spAutoFit/>
          </a:bodyPr>
          <a:lstStyle/>
          <a:p>
            <a:r>
              <a:rPr lang="en-US" dirty="0"/>
              <a:t>Fish</a:t>
            </a:r>
          </a:p>
        </p:txBody>
      </p:sp>
      <p:sp>
        <p:nvSpPr>
          <p:cNvPr id="15" name="TextBox 14"/>
          <p:cNvSpPr txBox="1"/>
          <p:nvPr/>
        </p:nvSpPr>
        <p:spPr>
          <a:xfrm>
            <a:off x="4166035" y="6146312"/>
            <a:ext cx="950259" cy="369332"/>
          </a:xfrm>
          <a:prstGeom prst="rect">
            <a:avLst/>
          </a:prstGeom>
          <a:solidFill>
            <a:schemeClr val="bg1"/>
          </a:solidFill>
        </p:spPr>
        <p:txBody>
          <a:bodyPr wrap="square" rtlCol="0">
            <a:spAutoFit/>
          </a:bodyPr>
          <a:lstStyle/>
          <a:p>
            <a:r>
              <a:rPr lang="en-US" dirty="0"/>
              <a:t>Fish</a:t>
            </a:r>
          </a:p>
        </p:txBody>
      </p:sp>
      <p:sp>
        <p:nvSpPr>
          <p:cNvPr id="16" name="TextBox 15"/>
          <p:cNvSpPr txBox="1"/>
          <p:nvPr/>
        </p:nvSpPr>
        <p:spPr>
          <a:xfrm>
            <a:off x="124230" y="3170029"/>
            <a:ext cx="1050146" cy="369332"/>
          </a:xfrm>
          <a:prstGeom prst="rect">
            <a:avLst/>
          </a:prstGeom>
          <a:solidFill>
            <a:schemeClr val="bg1"/>
          </a:solidFill>
        </p:spPr>
        <p:txBody>
          <a:bodyPr wrap="square" rtlCol="0">
            <a:spAutoFit/>
          </a:bodyPr>
          <a:lstStyle/>
          <a:p>
            <a:r>
              <a:rPr lang="en-US" dirty="0"/>
              <a:t>Bananas</a:t>
            </a:r>
          </a:p>
        </p:txBody>
      </p:sp>
      <p:sp>
        <p:nvSpPr>
          <p:cNvPr id="17" name="TextBox 16"/>
          <p:cNvSpPr txBox="1"/>
          <p:nvPr/>
        </p:nvSpPr>
        <p:spPr>
          <a:xfrm>
            <a:off x="5036047" y="3087617"/>
            <a:ext cx="1050146" cy="369332"/>
          </a:xfrm>
          <a:prstGeom prst="rect">
            <a:avLst/>
          </a:prstGeom>
          <a:solidFill>
            <a:schemeClr val="bg1"/>
          </a:solidFill>
        </p:spPr>
        <p:txBody>
          <a:bodyPr wrap="square" rtlCol="0">
            <a:spAutoFit/>
          </a:bodyPr>
          <a:lstStyle/>
          <a:p>
            <a:r>
              <a:rPr lang="en-US" dirty="0"/>
              <a:t>Bananas</a:t>
            </a:r>
          </a:p>
        </p:txBody>
      </p:sp>
      <p:sp>
        <p:nvSpPr>
          <p:cNvPr id="9" name="TextBox 8"/>
          <p:cNvSpPr txBox="1"/>
          <p:nvPr/>
        </p:nvSpPr>
        <p:spPr>
          <a:xfrm>
            <a:off x="2252311" y="2915194"/>
            <a:ext cx="1248699" cy="369332"/>
          </a:xfrm>
          <a:prstGeom prst="rect">
            <a:avLst/>
          </a:prstGeom>
          <a:noFill/>
        </p:spPr>
        <p:txBody>
          <a:bodyPr wrap="square" rtlCol="0">
            <a:spAutoFit/>
          </a:bodyPr>
          <a:lstStyle/>
          <a:p>
            <a:r>
              <a:rPr lang="en-US" dirty="0"/>
              <a:t>Anne</a:t>
            </a:r>
          </a:p>
        </p:txBody>
      </p:sp>
      <p:sp>
        <p:nvSpPr>
          <p:cNvPr id="18" name="TextBox 17"/>
          <p:cNvSpPr txBox="1"/>
          <p:nvPr/>
        </p:nvSpPr>
        <p:spPr>
          <a:xfrm>
            <a:off x="7362681" y="2958200"/>
            <a:ext cx="1248699" cy="369332"/>
          </a:xfrm>
          <a:prstGeom prst="rect">
            <a:avLst/>
          </a:prstGeom>
          <a:noFill/>
        </p:spPr>
        <p:txBody>
          <a:bodyPr wrap="square" rtlCol="0">
            <a:spAutoFit/>
          </a:bodyPr>
          <a:lstStyle/>
          <a:p>
            <a:r>
              <a:rPr lang="en-US" dirty="0"/>
              <a:t>Frank</a:t>
            </a:r>
          </a:p>
        </p:txBody>
      </p:sp>
      <p:sp>
        <p:nvSpPr>
          <p:cNvPr id="10" name="Oval 9"/>
          <p:cNvSpPr/>
          <p:nvPr/>
        </p:nvSpPr>
        <p:spPr>
          <a:xfrm>
            <a:off x="6086193" y="3611082"/>
            <a:ext cx="135313" cy="15168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104993" y="5906051"/>
            <a:ext cx="135313" cy="15168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154327" y="5172440"/>
            <a:ext cx="1649506" cy="830997"/>
          </a:xfrm>
          <a:prstGeom prst="rect">
            <a:avLst/>
          </a:prstGeom>
          <a:noFill/>
        </p:spPr>
        <p:txBody>
          <a:bodyPr wrap="square" rtlCol="0">
            <a:spAutoFit/>
          </a:bodyPr>
          <a:lstStyle/>
          <a:p>
            <a:r>
              <a:rPr lang="en-US" sz="1600" dirty="0">
                <a:solidFill>
                  <a:srgbClr val="00B050"/>
                </a:solidFill>
              </a:rPr>
              <a:t>Production with trade = 30 Fish, 0 Bananas</a:t>
            </a:r>
          </a:p>
        </p:txBody>
      </p:sp>
      <p:sp>
        <p:nvSpPr>
          <p:cNvPr id="21" name="TextBox 20"/>
          <p:cNvSpPr txBox="1"/>
          <p:nvPr/>
        </p:nvSpPr>
        <p:spPr>
          <a:xfrm>
            <a:off x="6216078" y="3040594"/>
            <a:ext cx="1649506" cy="738664"/>
          </a:xfrm>
          <a:prstGeom prst="rect">
            <a:avLst/>
          </a:prstGeom>
          <a:noFill/>
        </p:spPr>
        <p:txBody>
          <a:bodyPr wrap="square" rtlCol="0">
            <a:spAutoFit/>
          </a:bodyPr>
          <a:lstStyle/>
          <a:p>
            <a:r>
              <a:rPr lang="en-US" sz="1400" dirty="0">
                <a:solidFill>
                  <a:srgbClr val="00B050"/>
                </a:solidFill>
              </a:rPr>
              <a:t>Production with trade = 10 Bananas, 0 Fish</a:t>
            </a:r>
          </a:p>
        </p:txBody>
      </p:sp>
      <p:sp>
        <p:nvSpPr>
          <p:cNvPr id="22" name="Oval 21"/>
          <p:cNvSpPr/>
          <p:nvPr/>
        </p:nvSpPr>
        <p:spPr>
          <a:xfrm>
            <a:off x="8483357" y="4066001"/>
            <a:ext cx="135313" cy="15168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316100" y="3942777"/>
            <a:ext cx="135313" cy="15168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412538" y="3810738"/>
            <a:ext cx="1649506" cy="738664"/>
          </a:xfrm>
          <a:prstGeom prst="rect">
            <a:avLst/>
          </a:prstGeom>
          <a:noFill/>
        </p:spPr>
        <p:txBody>
          <a:bodyPr wrap="square" rtlCol="0">
            <a:spAutoFit/>
          </a:bodyPr>
          <a:lstStyle/>
          <a:p>
            <a:r>
              <a:rPr lang="en-US" sz="1400" dirty="0">
                <a:solidFill>
                  <a:srgbClr val="00B0F0"/>
                </a:solidFill>
              </a:rPr>
              <a:t>Consumption after trade = 20 Fish, 5 Bananas</a:t>
            </a:r>
          </a:p>
        </p:txBody>
      </p:sp>
      <p:sp>
        <p:nvSpPr>
          <p:cNvPr id="25" name="TextBox 24"/>
          <p:cNvSpPr txBox="1"/>
          <p:nvPr/>
        </p:nvSpPr>
        <p:spPr>
          <a:xfrm>
            <a:off x="8591191" y="3715508"/>
            <a:ext cx="1649506" cy="738664"/>
          </a:xfrm>
          <a:prstGeom prst="rect">
            <a:avLst/>
          </a:prstGeom>
          <a:noFill/>
        </p:spPr>
        <p:txBody>
          <a:bodyPr wrap="square" rtlCol="0">
            <a:spAutoFit/>
          </a:bodyPr>
          <a:lstStyle/>
          <a:p>
            <a:r>
              <a:rPr lang="en-US" sz="1400" dirty="0">
                <a:solidFill>
                  <a:srgbClr val="00B0F0"/>
                </a:solidFill>
              </a:rPr>
              <a:t>Consumption after trade = 10 Fish, 5 Bananas</a:t>
            </a:r>
          </a:p>
        </p:txBody>
      </p:sp>
      <p:sp>
        <p:nvSpPr>
          <p:cNvPr id="27" name="TextBox 26"/>
          <p:cNvSpPr txBox="1"/>
          <p:nvPr/>
        </p:nvSpPr>
        <p:spPr>
          <a:xfrm>
            <a:off x="7040831" y="4244460"/>
            <a:ext cx="1803622" cy="646331"/>
          </a:xfrm>
          <a:prstGeom prst="rect">
            <a:avLst/>
          </a:prstGeom>
          <a:noFill/>
        </p:spPr>
        <p:txBody>
          <a:bodyPr wrap="square" rtlCol="0">
            <a:spAutoFit/>
          </a:bodyPr>
          <a:lstStyle/>
          <a:p>
            <a:r>
              <a:rPr lang="en-US" sz="1200" dirty="0">
                <a:solidFill>
                  <a:srgbClr val="FF0000"/>
                </a:solidFill>
              </a:rPr>
              <a:t>(Consumption before trade = Production = 5 Fish, 5 Bananas)</a:t>
            </a:r>
          </a:p>
        </p:txBody>
      </p:sp>
      <p:sp>
        <p:nvSpPr>
          <p:cNvPr id="28" name="TextBox 27"/>
          <p:cNvSpPr txBox="1"/>
          <p:nvPr/>
        </p:nvSpPr>
        <p:spPr>
          <a:xfrm>
            <a:off x="1723065" y="4110206"/>
            <a:ext cx="2015827" cy="646331"/>
          </a:xfrm>
          <a:prstGeom prst="rect">
            <a:avLst/>
          </a:prstGeom>
          <a:noFill/>
        </p:spPr>
        <p:txBody>
          <a:bodyPr wrap="square" rtlCol="0">
            <a:spAutoFit/>
          </a:bodyPr>
          <a:lstStyle/>
          <a:p>
            <a:r>
              <a:rPr lang="en-US" sz="1200" dirty="0">
                <a:solidFill>
                  <a:srgbClr val="FF0000"/>
                </a:solidFill>
              </a:rPr>
              <a:t>(Consumption before trade = = Production = 15 Fish, 5 Bananas)</a:t>
            </a:r>
          </a:p>
        </p:txBody>
      </p:sp>
      <p:sp>
        <p:nvSpPr>
          <p:cNvPr id="29" name="TextBox 28"/>
          <p:cNvSpPr txBox="1"/>
          <p:nvPr/>
        </p:nvSpPr>
        <p:spPr>
          <a:xfrm>
            <a:off x="10047720" y="2447228"/>
            <a:ext cx="1920162" cy="1446550"/>
          </a:xfrm>
          <a:prstGeom prst="rect">
            <a:avLst/>
          </a:prstGeom>
          <a:solidFill>
            <a:srgbClr val="FFFF00"/>
          </a:solidFill>
        </p:spPr>
        <p:txBody>
          <a:bodyPr wrap="square" rtlCol="0">
            <a:spAutoFit/>
          </a:bodyPr>
          <a:lstStyle/>
          <a:p>
            <a:r>
              <a:rPr lang="en-US" dirty="0">
                <a:solidFill>
                  <a:srgbClr val="FF0000"/>
                </a:solidFill>
              </a:rPr>
              <a:t>Summary</a:t>
            </a:r>
          </a:p>
          <a:p>
            <a:r>
              <a:rPr lang="en-US" sz="1400" dirty="0">
                <a:solidFill>
                  <a:srgbClr val="FF0000"/>
                </a:solidFill>
              </a:rPr>
              <a:t>With trade, we can only produce on our PPC but we can consume outside of our PPC. This is the magic of trade!</a:t>
            </a:r>
          </a:p>
        </p:txBody>
      </p:sp>
      <p:sp>
        <p:nvSpPr>
          <p:cNvPr id="30" name="Oval 29"/>
          <p:cNvSpPr/>
          <p:nvPr/>
        </p:nvSpPr>
        <p:spPr>
          <a:xfrm>
            <a:off x="2595666" y="3937237"/>
            <a:ext cx="135313" cy="1516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885317" y="4081327"/>
            <a:ext cx="135313" cy="1516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076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9" grpId="0" animBg="1"/>
      <p:bldP spid="20" grpId="0"/>
      <p:bldP spid="21" grpId="0"/>
      <p:bldP spid="22" grpId="0" animBg="1"/>
      <p:bldP spid="23" grpId="0" animBg="1"/>
      <p:bldP spid="24" grpId="0"/>
      <p:bldP spid="25" grpId="0"/>
      <p:bldP spid="27" grpId="0"/>
      <p:bldP spid="28" grpId="0"/>
      <p:bldP spid="29" grpId="0" animBg="1"/>
      <p:bldP spid="30"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1 AP Macro</a:t>
            </a:r>
          </a:p>
        </p:txBody>
      </p:sp>
      <p:sp>
        <p:nvSpPr>
          <p:cNvPr id="3" name="Content Placeholder 2"/>
          <p:cNvSpPr>
            <a:spLocks noGrp="1"/>
          </p:cNvSpPr>
          <p:nvPr>
            <p:ph idx="1"/>
          </p:nvPr>
        </p:nvSpPr>
        <p:spPr>
          <a:xfrm>
            <a:off x="838200" y="1825625"/>
            <a:ext cx="6707909" cy="4351338"/>
          </a:xfrm>
        </p:spPr>
        <p:txBody>
          <a:bodyPr>
            <a:normAutofit fontScale="92500" lnSpcReduction="20000"/>
          </a:bodyPr>
          <a:lstStyle/>
          <a:p>
            <a:r>
              <a:rPr lang="en-US" dirty="0"/>
              <a:t>Unit 1 is the same for AP Micro and Macro!</a:t>
            </a:r>
          </a:p>
          <a:p>
            <a:pPr lvl="1"/>
            <a:r>
              <a:rPr lang="en-US" dirty="0"/>
              <a:t>Scarcity</a:t>
            </a:r>
          </a:p>
          <a:p>
            <a:pPr lvl="1"/>
            <a:r>
              <a:rPr lang="en-US" dirty="0"/>
              <a:t>Opportunity Cost</a:t>
            </a:r>
          </a:p>
          <a:p>
            <a:pPr lvl="1"/>
            <a:r>
              <a:rPr lang="en-US" dirty="0"/>
              <a:t>The Production Possibilities Curve</a:t>
            </a:r>
          </a:p>
          <a:p>
            <a:pPr lvl="1"/>
            <a:r>
              <a:rPr lang="en-US" dirty="0"/>
              <a:t>Comparative Advantage</a:t>
            </a:r>
          </a:p>
          <a:p>
            <a:pPr lvl="1"/>
            <a:r>
              <a:rPr lang="en-US" dirty="0"/>
              <a:t>Demand</a:t>
            </a:r>
          </a:p>
          <a:p>
            <a:pPr lvl="1"/>
            <a:r>
              <a:rPr lang="en-US" dirty="0"/>
              <a:t>Supply</a:t>
            </a:r>
          </a:p>
          <a:p>
            <a:pPr lvl="1"/>
            <a:r>
              <a:rPr lang="en-US" dirty="0"/>
              <a:t>(Demand and Supply) Equilibrium</a:t>
            </a:r>
          </a:p>
          <a:p>
            <a:r>
              <a:rPr lang="en-AU" b="1" dirty="0"/>
              <a:t>If you took Micro:</a:t>
            </a:r>
          </a:p>
          <a:p>
            <a:pPr lvl="1"/>
            <a:r>
              <a:rPr lang="en-AU" b="1" dirty="0"/>
              <a:t>I can give you some chapters that you can read ahead (optional)</a:t>
            </a:r>
          </a:p>
          <a:p>
            <a:pPr lvl="1"/>
            <a:r>
              <a:rPr lang="en-AU" b="1" dirty="0"/>
              <a:t>Otherwise you can relax a little and review what you learned. </a:t>
            </a:r>
          </a:p>
          <a:p>
            <a:endParaRPr lang="en-US" dirty="0"/>
          </a:p>
        </p:txBody>
      </p:sp>
      <p:pic>
        <p:nvPicPr>
          <p:cNvPr id="5" name="Picture 4"/>
          <p:cNvPicPr>
            <a:picLocks noChangeAspect="1"/>
          </p:cNvPicPr>
          <p:nvPr/>
        </p:nvPicPr>
        <p:blipFill>
          <a:blip r:embed="rId2"/>
          <a:stretch>
            <a:fillRect/>
          </a:stretch>
        </p:blipFill>
        <p:spPr>
          <a:xfrm>
            <a:off x="7324436" y="1690688"/>
            <a:ext cx="4382100" cy="3072707"/>
          </a:xfrm>
          <a:prstGeom prst="rect">
            <a:avLst/>
          </a:prstGeom>
        </p:spPr>
      </p:pic>
      <p:sp>
        <p:nvSpPr>
          <p:cNvPr id="6" name="TextBox 5"/>
          <p:cNvSpPr txBox="1"/>
          <p:nvPr/>
        </p:nvSpPr>
        <p:spPr>
          <a:xfrm>
            <a:off x="7324436" y="5043055"/>
            <a:ext cx="4230255" cy="1200329"/>
          </a:xfrm>
          <a:prstGeom prst="rect">
            <a:avLst/>
          </a:prstGeom>
          <a:noFill/>
        </p:spPr>
        <p:txBody>
          <a:bodyPr wrap="square" rtlCol="0">
            <a:spAutoFit/>
          </a:bodyPr>
          <a:lstStyle/>
          <a:p>
            <a:r>
              <a:rPr lang="en-AU" dirty="0"/>
              <a:t>Expect a reasonable amount of overlap between Microeconomics and Macroeconomics! Especially in Unit 1 where there is almost total overlap.</a:t>
            </a:r>
          </a:p>
        </p:txBody>
      </p:sp>
    </p:spTree>
    <p:extLst>
      <p:ext uri="{BB962C8B-B14F-4D97-AF65-F5344CB8AC3E}">
        <p14:creationId xmlns:p14="http://schemas.microsoft.com/office/powerpoint/2010/main" val="8025949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149225"/>
            <a:ext cx="10515600" cy="1325563"/>
          </a:xfrm>
        </p:spPr>
        <p:txBody>
          <a:bodyPr/>
          <a:lstStyle/>
          <a:p>
            <a:r>
              <a:rPr lang="en-US" dirty="0"/>
              <a:t>A Video Demonstrating Comparative Advantage</a:t>
            </a:r>
          </a:p>
        </p:txBody>
      </p:sp>
      <p:sp>
        <p:nvSpPr>
          <p:cNvPr id="3" name="Content Placeholder 2"/>
          <p:cNvSpPr>
            <a:spLocks noGrp="1"/>
          </p:cNvSpPr>
          <p:nvPr>
            <p:ph idx="1"/>
          </p:nvPr>
        </p:nvSpPr>
        <p:spPr>
          <a:xfrm>
            <a:off x="330200" y="1574800"/>
            <a:ext cx="6070600" cy="4602163"/>
          </a:xfrm>
        </p:spPr>
        <p:txBody>
          <a:bodyPr/>
          <a:lstStyle/>
          <a:p>
            <a:r>
              <a:rPr lang="en-US" dirty="0">
                <a:solidFill>
                  <a:srgbClr val="00B050"/>
                </a:solidFill>
              </a:rPr>
              <a:t>Comparative advantage </a:t>
            </a:r>
            <a:r>
              <a:rPr lang="en-US" dirty="0"/>
              <a:t>is all about the </a:t>
            </a:r>
            <a:r>
              <a:rPr lang="en-US" dirty="0">
                <a:solidFill>
                  <a:srgbClr val="00B050"/>
                </a:solidFill>
              </a:rPr>
              <a:t>lowest opportunity cost.</a:t>
            </a:r>
          </a:p>
          <a:p>
            <a:pPr lvl="1"/>
            <a:r>
              <a:rPr lang="en-US" dirty="0">
                <a:solidFill>
                  <a:srgbClr val="00B0F0"/>
                </a:solidFill>
              </a:rPr>
              <a:t>When we produce 1 unit of Good A </a:t>
            </a:r>
            <a:r>
              <a:rPr lang="en-US" dirty="0" err="1"/>
              <a:t>eg</a:t>
            </a:r>
            <a:r>
              <a:rPr lang="en-US" dirty="0"/>
              <a:t>. bananas, we think about </a:t>
            </a:r>
            <a:r>
              <a:rPr lang="en-US" dirty="0">
                <a:solidFill>
                  <a:srgbClr val="00B0F0"/>
                </a:solidFill>
              </a:rPr>
              <a:t>how much we could have produced of Good B</a:t>
            </a:r>
            <a:r>
              <a:rPr lang="en-US" dirty="0"/>
              <a:t> in that time. </a:t>
            </a:r>
          </a:p>
          <a:p>
            <a:pPr lvl="1"/>
            <a:r>
              <a:rPr lang="en-US" dirty="0"/>
              <a:t>If we produce 1 banana, we want to give up </a:t>
            </a:r>
            <a:r>
              <a:rPr lang="en-US" b="1" u="sng" dirty="0"/>
              <a:t>less</a:t>
            </a:r>
            <a:r>
              <a:rPr lang="en-US" dirty="0"/>
              <a:t> fish. This means a lower opportunity cost.</a:t>
            </a:r>
          </a:p>
          <a:p>
            <a:r>
              <a:rPr lang="en-US" dirty="0"/>
              <a:t>So let’s look at a video that illustrates this concept.</a:t>
            </a:r>
          </a:p>
          <a:p>
            <a:endParaRPr lang="en-US" dirty="0"/>
          </a:p>
        </p:txBody>
      </p:sp>
      <p:pic>
        <p:nvPicPr>
          <p:cNvPr id="4" name="Picture 3"/>
          <p:cNvPicPr>
            <a:picLocks noChangeAspect="1"/>
          </p:cNvPicPr>
          <p:nvPr/>
        </p:nvPicPr>
        <p:blipFill>
          <a:blip r:embed="rId2"/>
          <a:stretch>
            <a:fillRect/>
          </a:stretch>
        </p:blipFill>
        <p:spPr>
          <a:xfrm>
            <a:off x="6400800" y="1474788"/>
            <a:ext cx="5620534" cy="3124636"/>
          </a:xfrm>
          <a:prstGeom prst="rect">
            <a:avLst/>
          </a:prstGeom>
        </p:spPr>
      </p:pic>
      <p:sp>
        <p:nvSpPr>
          <p:cNvPr id="5" name="Rectangle 4"/>
          <p:cNvSpPr/>
          <p:nvPr/>
        </p:nvSpPr>
        <p:spPr>
          <a:xfrm>
            <a:off x="7140794" y="5018861"/>
            <a:ext cx="1284326" cy="369332"/>
          </a:xfrm>
          <a:prstGeom prst="rect">
            <a:avLst/>
          </a:prstGeom>
        </p:spPr>
        <p:txBody>
          <a:bodyPr wrap="none">
            <a:spAutoFit/>
          </a:bodyPr>
          <a:lstStyle/>
          <a:p>
            <a:r>
              <a:rPr lang="en-US" dirty="0">
                <a:hlinkClick r:id="rId3"/>
              </a:rPr>
              <a:t>Short video</a:t>
            </a:r>
            <a:endParaRPr lang="en-US" dirty="0"/>
          </a:p>
        </p:txBody>
      </p:sp>
    </p:spTree>
    <p:extLst>
      <p:ext uri="{BB962C8B-B14F-4D97-AF65-F5344CB8AC3E}">
        <p14:creationId xmlns:p14="http://schemas.microsoft.com/office/powerpoint/2010/main" val="2325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Does trade help us produce beyond our PPC?</a:t>
            </a:r>
          </a:p>
          <a:p>
            <a:r>
              <a:rPr lang="en-US" dirty="0">
                <a:solidFill>
                  <a:srgbClr val="FF0000"/>
                </a:solidFill>
              </a:rPr>
              <a:t>No, because our resources are unchanged.</a:t>
            </a:r>
          </a:p>
          <a:p>
            <a:r>
              <a:rPr lang="en-US" dirty="0"/>
              <a:t>Does trade help us consume beyond our PPC?</a:t>
            </a:r>
          </a:p>
          <a:p>
            <a:r>
              <a:rPr lang="en-US" dirty="0">
                <a:solidFill>
                  <a:srgbClr val="FF0000"/>
                </a:solidFill>
              </a:rPr>
              <a:t>Yes, because by specializing we are more efficient. This is the ’magic of trade’.</a:t>
            </a:r>
          </a:p>
        </p:txBody>
      </p:sp>
    </p:spTree>
    <p:extLst>
      <p:ext uri="{BB962C8B-B14F-4D97-AF65-F5344CB8AC3E}">
        <p14:creationId xmlns:p14="http://schemas.microsoft.com/office/powerpoint/2010/main" val="66377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4200" y="339725"/>
            <a:ext cx="5486400" cy="3127375"/>
          </a:xfrm>
        </p:spPr>
        <p:txBody>
          <a:bodyPr>
            <a:normAutofit fontScale="92500" lnSpcReduction="20000"/>
          </a:bodyPr>
          <a:lstStyle/>
          <a:p>
            <a:r>
              <a:rPr lang="en-US" dirty="0"/>
              <a:t>What is meant by the expression ‘gains from trade’?</a:t>
            </a:r>
          </a:p>
          <a:p>
            <a:r>
              <a:rPr lang="en-US" dirty="0">
                <a:solidFill>
                  <a:srgbClr val="FF0000"/>
                </a:solidFill>
              </a:rPr>
              <a:t>Gains from trade means that there is potential for benefits to both countries. (This is called a Pareto improvement.)</a:t>
            </a:r>
          </a:p>
          <a:p>
            <a:r>
              <a:rPr lang="en-US" dirty="0">
                <a:solidFill>
                  <a:srgbClr val="FF0000"/>
                </a:solidFill>
              </a:rPr>
              <a:t>Graphically this is shown by the countries consuming beyond their PPC at point D! </a:t>
            </a:r>
          </a:p>
        </p:txBody>
      </p:sp>
      <p:pic>
        <p:nvPicPr>
          <p:cNvPr id="4" name="Picture 3"/>
          <p:cNvPicPr>
            <a:picLocks noChangeAspect="1"/>
          </p:cNvPicPr>
          <p:nvPr/>
        </p:nvPicPr>
        <p:blipFill>
          <a:blip r:embed="rId2"/>
          <a:stretch>
            <a:fillRect/>
          </a:stretch>
        </p:blipFill>
        <p:spPr>
          <a:xfrm>
            <a:off x="6387312" y="672468"/>
            <a:ext cx="2959887" cy="2305124"/>
          </a:xfrm>
          <a:prstGeom prst="rect">
            <a:avLst/>
          </a:prstGeom>
        </p:spPr>
      </p:pic>
      <p:sp>
        <p:nvSpPr>
          <p:cNvPr id="5" name="Rectangle 4"/>
          <p:cNvSpPr/>
          <p:nvPr/>
        </p:nvSpPr>
        <p:spPr>
          <a:xfrm>
            <a:off x="584200" y="3467100"/>
            <a:ext cx="10058400" cy="1938992"/>
          </a:xfrm>
          <a:prstGeom prst="rect">
            <a:avLst/>
          </a:prstGeom>
        </p:spPr>
        <p:txBody>
          <a:bodyPr wrap="square">
            <a:spAutoFit/>
          </a:bodyPr>
          <a:lstStyle/>
          <a:p>
            <a:pPr marL="342900" indent="-342900">
              <a:buFont typeface="Arial" panose="020B0604020202020204" pitchFamily="34" charset="0"/>
              <a:buChar char="•"/>
            </a:pPr>
            <a:r>
              <a:rPr lang="en-US" sz="2400" dirty="0"/>
              <a:t>What does comparative advantage have to do with ‘gains from trade’?</a:t>
            </a:r>
          </a:p>
          <a:p>
            <a:pPr marL="342900" indent="-342900">
              <a:buFont typeface="Arial" panose="020B0604020202020204" pitchFamily="34" charset="0"/>
              <a:buChar char="•"/>
            </a:pPr>
            <a:r>
              <a:rPr lang="en-US" sz="2400" dirty="0">
                <a:solidFill>
                  <a:srgbClr val="FF0000"/>
                </a:solidFill>
              </a:rPr>
              <a:t>Comparative advantage is how we decide which countries should produce which goods. </a:t>
            </a:r>
          </a:p>
          <a:p>
            <a:pPr marL="342900" indent="-342900">
              <a:buFont typeface="Arial" panose="020B0604020202020204" pitchFamily="34" charset="0"/>
              <a:buChar char="•"/>
            </a:pPr>
            <a:r>
              <a:rPr lang="en-US" sz="2400" dirty="0">
                <a:solidFill>
                  <a:srgbClr val="FF0000"/>
                </a:solidFill>
              </a:rPr>
              <a:t>If we follow the rule of comparative advantage this increases efficiency so we produce more goods overall. </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8001000" y="973440"/>
              <a:ext cx="446760" cy="330480"/>
            </p14:xfrm>
          </p:contentPart>
        </mc:Choice>
        <mc:Fallback xmlns="">
          <p:pic>
            <p:nvPicPr>
              <p:cNvPr id="2" name="Ink 1"/>
              <p:cNvPicPr/>
              <p:nvPr/>
            </p:nvPicPr>
            <p:blipFill>
              <a:blip r:embed="rId4"/>
              <a:stretch>
                <a:fillRect/>
              </a:stretch>
            </p:blipFill>
            <p:spPr>
              <a:xfrm>
                <a:off x="7991640" y="964080"/>
                <a:ext cx="465480" cy="349200"/>
              </a:xfrm>
              <a:prstGeom prst="rect">
                <a:avLst/>
              </a:prstGeom>
            </p:spPr>
          </p:pic>
        </mc:Fallback>
      </mc:AlternateContent>
    </p:spTree>
    <p:extLst>
      <p:ext uri="{BB962C8B-B14F-4D97-AF65-F5344CB8AC3E}">
        <p14:creationId xmlns:p14="http://schemas.microsoft.com/office/powerpoint/2010/main" val="48899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477" y="105845"/>
            <a:ext cx="10515600" cy="1015382"/>
          </a:xfrm>
        </p:spPr>
        <p:txBody>
          <a:bodyPr>
            <a:normAutofit fontScale="90000"/>
          </a:bodyPr>
          <a:lstStyle/>
          <a:p>
            <a:r>
              <a:rPr lang="en-US" dirty="0"/>
              <a:t>Bonus: What happens to societies that do not trade? </a:t>
            </a:r>
          </a:p>
        </p:txBody>
      </p:sp>
      <p:sp>
        <p:nvSpPr>
          <p:cNvPr id="3" name="Content Placeholder 2"/>
          <p:cNvSpPr>
            <a:spLocks noGrp="1"/>
          </p:cNvSpPr>
          <p:nvPr>
            <p:ph idx="1"/>
          </p:nvPr>
        </p:nvSpPr>
        <p:spPr>
          <a:xfrm>
            <a:off x="349477" y="1195841"/>
            <a:ext cx="5067300" cy="4351338"/>
          </a:xfrm>
        </p:spPr>
        <p:txBody>
          <a:bodyPr>
            <a:normAutofit fontScale="77500" lnSpcReduction="20000"/>
          </a:bodyPr>
          <a:lstStyle/>
          <a:p>
            <a:r>
              <a:rPr lang="en-US" dirty="0"/>
              <a:t>This has happened in history before to the indigenous people of Tasmania when the sea level increased, leaving the people isolated.</a:t>
            </a:r>
          </a:p>
          <a:p>
            <a:r>
              <a:rPr lang="en-US" dirty="0"/>
              <a:t>When they were discovered by Europeans, their society had regressed to a stone age level where they barely had basic tools. </a:t>
            </a:r>
          </a:p>
          <a:p>
            <a:r>
              <a:rPr lang="en-US" dirty="0"/>
              <a:t>Technology had actually gone backwards!</a:t>
            </a:r>
          </a:p>
          <a:p>
            <a:r>
              <a:rPr lang="en-US" dirty="0"/>
              <a:t>This happened for many reasons but one reason was because they lost the ability to trade (they did not have ships) which lead to lower efficiency of production.</a:t>
            </a:r>
          </a:p>
        </p:txBody>
      </p:sp>
      <p:pic>
        <p:nvPicPr>
          <p:cNvPr id="4" name="Picture 3"/>
          <p:cNvPicPr>
            <a:picLocks noChangeAspect="1"/>
          </p:cNvPicPr>
          <p:nvPr/>
        </p:nvPicPr>
        <p:blipFill>
          <a:blip r:embed="rId2"/>
          <a:stretch>
            <a:fillRect/>
          </a:stretch>
        </p:blipFill>
        <p:spPr>
          <a:xfrm>
            <a:off x="5678618" y="1195841"/>
            <a:ext cx="5948231" cy="3433704"/>
          </a:xfrm>
          <a:prstGeom prst="rect">
            <a:avLst/>
          </a:prstGeom>
        </p:spPr>
      </p:pic>
      <p:sp>
        <p:nvSpPr>
          <p:cNvPr id="5" name="Rectangle 4"/>
          <p:cNvSpPr/>
          <p:nvPr/>
        </p:nvSpPr>
        <p:spPr>
          <a:xfrm>
            <a:off x="6437630" y="5097295"/>
            <a:ext cx="3477940" cy="369332"/>
          </a:xfrm>
          <a:prstGeom prst="rect">
            <a:avLst/>
          </a:prstGeom>
        </p:spPr>
        <p:txBody>
          <a:bodyPr wrap="none">
            <a:spAutoFit/>
          </a:bodyPr>
          <a:lstStyle/>
          <a:p>
            <a:r>
              <a:rPr lang="en-US" dirty="0">
                <a:hlinkClick r:id="rId3"/>
              </a:rPr>
              <a:t>Comparative Advantage - YouTube</a:t>
            </a:r>
            <a:endParaRPr lang="en-US" dirty="0"/>
          </a:p>
        </p:txBody>
      </p:sp>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10098131" y="3451273"/>
              <a:ext cx="1554120" cy="1911240"/>
            </p14:xfrm>
          </p:contentPart>
        </mc:Choice>
        <mc:Fallback xmlns="">
          <p:pic>
            <p:nvPicPr>
              <p:cNvPr id="6" name="Ink 5"/>
              <p:cNvPicPr/>
              <p:nvPr/>
            </p:nvPicPr>
            <p:blipFill>
              <a:blip r:embed="rId5"/>
              <a:stretch>
                <a:fillRect/>
              </a:stretch>
            </p:blipFill>
            <p:spPr>
              <a:xfrm>
                <a:off x="10088771" y="3441913"/>
                <a:ext cx="1572840" cy="1929960"/>
              </a:xfrm>
              <a:prstGeom prst="rect">
                <a:avLst/>
              </a:prstGeom>
            </p:spPr>
          </p:pic>
        </mc:Fallback>
      </mc:AlternateContent>
      <p:sp>
        <p:nvSpPr>
          <p:cNvPr id="7" name="TextBox 6"/>
          <p:cNvSpPr txBox="1"/>
          <p:nvPr/>
        </p:nvSpPr>
        <p:spPr>
          <a:xfrm>
            <a:off x="299285" y="5483929"/>
            <a:ext cx="5922361" cy="830997"/>
          </a:xfrm>
          <a:prstGeom prst="rect">
            <a:avLst/>
          </a:prstGeom>
          <a:solidFill>
            <a:schemeClr val="bg1">
              <a:lumMod val="85000"/>
            </a:schemeClr>
          </a:solidFill>
        </p:spPr>
        <p:txBody>
          <a:bodyPr wrap="square" rtlCol="0">
            <a:spAutoFit/>
          </a:bodyPr>
          <a:lstStyle/>
          <a:p>
            <a:r>
              <a:rPr lang="en-AU" sz="2400" b="1" dirty="0"/>
              <a:t>“Self sufficiency is inefficiency and inefficiency can lead to poverty.”</a:t>
            </a:r>
          </a:p>
        </p:txBody>
      </p:sp>
      <p:sp>
        <p:nvSpPr>
          <p:cNvPr id="8" name="TextBox 7"/>
          <p:cNvSpPr txBox="1"/>
          <p:nvPr/>
        </p:nvSpPr>
        <p:spPr>
          <a:xfrm>
            <a:off x="6687671" y="5550383"/>
            <a:ext cx="4549587" cy="1077218"/>
          </a:xfrm>
          <a:prstGeom prst="rect">
            <a:avLst/>
          </a:prstGeom>
          <a:solidFill>
            <a:srgbClr val="FFFF00"/>
          </a:solidFill>
        </p:spPr>
        <p:txBody>
          <a:bodyPr wrap="square" rtlCol="0">
            <a:spAutoFit/>
          </a:bodyPr>
          <a:lstStyle/>
          <a:p>
            <a:r>
              <a:rPr lang="en-US" sz="1600" dirty="0">
                <a:solidFill>
                  <a:srgbClr val="FF0000"/>
                </a:solidFill>
              </a:rPr>
              <a:t>Summary</a:t>
            </a:r>
          </a:p>
          <a:p>
            <a:r>
              <a:rPr lang="en-US" sz="1600" dirty="0">
                <a:solidFill>
                  <a:srgbClr val="FF0000"/>
                </a:solidFill>
              </a:rPr>
              <a:t>Groups of people that can’t or don’t trade are often much poorer and technologically backward because of lower production efficiency.</a:t>
            </a:r>
          </a:p>
        </p:txBody>
      </p:sp>
    </p:spTree>
    <p:extLst>
      <p:ext uri="{BB962C8B-B14F-4D97-AF65-F5344CB8AC3E}">
        <p14:creationId xmlns:p14="http://schemas.microsoft.com/office/powerpoint/2010/main" val="373312823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16000" y="110331"/>
            <a:ext cx="10515600" cy="1325563"/>
          </a:xfrm>
        </p:spPr>
        <p:txBody>
          <a:bodyPr/>
          <a:lstStyle/>
          <a:p>
            <a:r>
              <a:rPr lang="en-US" dirty="0"/>
              <a:t>Summary: Comparative Advantage</a:t>
            </a:r>
          </a:p>
        </p:txBody>
      </p:sp>
      <p:sp>
        <p:nvSpPr>
          <p:cNvPr id="5" name="Content Placeholder 4"/>
          <p:cNvSpPr>
            <a:spLocks noGrp="1"/>
          </p:cNvSpPr>
          <p:nvPr>
            <p:ph sz="half" idx="1"/>
          </p:nvPr>
        </p:nvSpPr>
        <p:spPr>
          <a:xfrm>
            <a:off x="428812" y="2740014"/>
            <a:ext cx="5181600" cy="2139558"/>
          </a:xfrm>
          <a:solidFill>
            <a:schemeClr val="bg2">
              <a:lumMod val="75000"/>
            </a:schemeClr>
          </a:solidFill>
        </p:spPr>
        <p:txBody>
          <a:bodyPr>
            <a:normAutofit fontScale="92500" lnSpcReduction="20000"/>
          </a:bodyPr>
          <a:lstStyle/>
          <a:p>
            <a:r>
              <a:rPr lang="en-US" dirty="0">
                <a:solidFill>
                  <a:srgbClr val="FF0000"/>
                </a:solidFill>
              </a:rPr>
              <a:t>Absolute advantage </a:t>
            </a:r>
            <a:r>
              <a:rPr lang="en-US" dirty="0"/>
              <a:t>– How much can be produced in total</a:t>
            </a:r>
          </a:p>
          <a:p>
            <a:r>
              <a:rPr lang="en-US" dirty="0"/>
              <a:t>Country B has absolute advantage in both goods.</a:t>
            </a:r>
          </a:p>
        </p:txBody>
      </p:sp>
      <p:sp>
        <p:nvSpPr>
          <p:cNvPr id="6" name="Content Placeholder 5"/>
          <p:cNvSpPr>
            <a:spLocks noGrp="1"/>
          </p:cNvSpPr>
          <p:nvPr>
            <p:ph sz="half" idx="2"/>
          </p:nvPr>
        </p:nvSpPr>
        <p:spPr>
          <a:xfrm>
            <a:off x="6273800" y="2740013"/>
            <a:ext cx="5521960" cy="3101987"/>
          </a:xfrm>
          <a:solidFill>
            <a:schemeClr val="accent2">
              <a:lumMod val="60000"/>
              <a:lumOff val="40000"/>
            </a:schemeClr>
          </a:solidFill>
        </p:spPr>
        <p:txBody>
          <a:bodyPr>
            <a:normAutofit fontScale="92500" lnSpcReduction="20000"/>
          </a:bodyPr>
          <a:lstStyle/>
          <a:p>
            <a:r>
              <a:rPr lang="en-US" dirty="0">
                <a:solidFill>
                  <a:srgbClr val="FF0000"/>
                </a:solidFill>
              </a:rPr>
              <a:t>Comparative Advantage </a:t>
            </a:r>
            <a:r>
              <a:rPr lang="en-US" dirty="0"/>
              <a:t>– Having the lower opportunity cost (</a:t>
            </a:r>
            <a:r>
              <a:rPr lang="en-US" dirty="0" err="1"/>
              <a:t>ie</a:t>
            </a:r>
            <a:r>
              <a:rPr lang="en-US" dirty="0"/>
              <a:t>. giving up less units of the other good)</a:t>
            </a:r>
          </a:p>
          <a:p>
            <a:r>
              <a:rPr lang="en-US" sz="2000" dirty="0"/>
              <a:t>Country A: comparative advantage in Good A.</a:t>
            </a:r>
          </a:p>
          <a:p>
            <a:r>
              <a:rPr lang="en-US" sz="2000" dirty="0"/>
              <a:t>Country B: Comparative advantage in good B. </a:t>
            </a:r>
          </a:p>
          <a:p>
            <a:r>
              <a:rPr lang="en-US" dirty="0"/>
              <a:t>The country should make the good they have comparative advantage in and export it. They should import the other good.</a:t>
            </a:r>
          </a:p>
        </p:txBody>
      </p:sp>
      <p:graphicFrame>
        <p:nvGraphicFramePr>
          <p:cNvPr id="2" name="Table 1"/>
          <p:cNvGraphicFramePr>
            <a:graphicFrameLocks noGrp="1"/>
          </p:cNvGraphicFramePr>
          <p:nvPr>
            <p:extLst>
              <p:ext uri="{D42A27DB-BD31-4B8C-83A1-F6EECF244321}">
                <p14:modId xmlns:p14="http://schemas.microsoft.com/office/powerpoint/2010/main" val="3804058478"/>
              </p:ext>
            </p:extLst>
          </p:nvPr>
        </p:nvGraphicFramePr>
        <p:xfrm>
          <a:off x="1955800" y="1118007"/>
          <a:ext cx="8127999" cy="1251913"/>
        </p:xfrm>
        <a:graphic>
          <a:graphicData uri="http://schemas.openxmlformats.org/drawingml/2006/table">
            <a:tbl>
              <a:tblPr firstRow="1" bandRow="1">
                <a:tableStyleId>{69CF1AB2-1976-4502-BF36-3FF5EA218861}</a:tableStyleId>
              </a:tblPr>
              <a:tblGrid>
                <a:gridCol w="2709333">
                  <a:extLst>
                    <a:ext uri="{9D8B030D-6E8A-4147-A177-3AD203B41FA5}">
                      <a16:colId xmlns:a16="http://schemas.microsoft.com/office/drawing/2014/main" val="3336482318"/>
                    </a:ext>
                  </a:extLst>
                </a:gridCol>
                <a:gridCol w="2709333">
                  <a:extLst>
                    <a:ext uri="{9D8B030D-6E8A-4147-A177-3AD203B41FA5}">
                      <a16:colId xmlns:a16="http://schemas.microsoft.com/office/drawing/2014/main" val="4104459751"/>
                    </a:ext>
                  </a:extLst>
                </a:gridCol>
                <a:gridCol w="2709333">
                  <a:extLst>
                    <a:ext uri="{9D8B030D-6E8A-4147-A177-3AD203B41FA5}">
                      <a16:colId xmlns:a16="http://schemas.microsoft.com/office/drawing/2014/main" val="2382768174"/>
                    </a:ext>
                  </a:extLst>
                </a:gridCol>
              </a:tblGrid>
              <a:tr h="520393">
                <a:tc>
                  <a:txBody>
                    <a:bodyPr/>
                    <a:lstStyle/>
                    <a:p>
                      <a:endParaRPr lang="en-US" dirty="0"/>
                    </a:p>
                  </a:txBody>
                  <a:tcPr/>
                </a:tc>
                <a:tc>
                  <a:txBody>
                    <a:bodyPr/>
                    <a:lstStyle/>
                    <a:p>
                      <a:r>
                        <a:rPr lang="en-US" dirty="0"/>
                        <a:t>Good</a:t>
                      </a:r>
                      <a:r>
                        <a:rPr lang="en-US" baseline="0" dirty="0"/>
                        <a:t> A</a:t>
                      </a:r>
                      <a:endParaRPr lang="en-US" dirty="0"/>
                    </a:p>
                  </a:txBody>
                  <a:tcPr/>
                </a:tc>
                <a:tc>
                  <a:txBody>
                    <a:bodyPr/>
                    <a:lstStyle/>
                    <a:p>
                      <a:r>
                        <a:rPr lang="en-US" dirty="0"/>
                        <a:t>Good B</a:t>
                      </a:r>
                    </a:p>
                  </a:txBody>
                  <a:tcPr/>
                </a:tc>
                <a:extLst>
                  <a:ext uri="{0D108BD9-81ED-4DB2-BD59-A6C34878D82A}">
                    <a16:rowId xmlns:a16="http://schemas.microsoft.com/office/drawing/2014/main" val="1438756525"/>
                  </a:ext>
                </a:extLst>
              </a:tr>
              <a:tr h="296064">
                <a:tc>
                  <a:txBody>
                    <a:bodyPr/>
                    <a:lstStyle/>
                    <a:p>
                      <a:r>
                        <a:rPr lang="en-US" dirty="0"/>
                        <a:t>Country A</a:t>
                      </a:r>
                    </a:p>
                  </a:txBody>
                  <a:tcPr/>
                </a:tc>
                <a:tc>
                  <a:txBody>
                    <a:bodyPr/>
                    <a:lstStyle/>
                    <a:p>
                      <a:r>
                        <a:rPr lang="en-US" dirty="0"/>
                        <a:t>5 (OC = 3/5)</a:t>
                      </a:r>
                    </a:p>
                  </a:txBody>
                  <a:tcPr/>
                </a:tc>
                <a:tc>
                  <a:txBody>
                    <a:bodyPr/>
                    <a:lstStyle/>
                    <a:p>
                      <a:r>
                        <a:rPr lang="en-US" dirty="0"/>
                        <a:t>3(OC = 5/3)</a:t>
                      </a:r>
                    </a:p>
                  </a:txBody>
                  <a:tcPr/>
                </a:tc>
                <a:extLst>
                  <a:ext uri="{0D108BD9-81ED-4DB2-BD59-A6C34878D82A}">
                    <a16:rowId xmlns:a16="http://schemas.microsoft.com/office/drawing/2014/main" val="2139644147"/>
                  </a:ext>
                </a:extLst>
              </a:tr>
              <a:tr h="296064">
                <a:tc>
                  <a:txBody>
                    <a:bodyPr/>
                    <a:lstStyle/>
                    <a:p>
                      <a:r>
                        <a:rPr lang="en-US" dirty="0"/>
                        <a:t>Country B</a:t>
                      </a:r>
                    </a:p>
                  </a:txBody>
                  <a:tcPr/>
                </a:tc>
                <a:tc>
                  <a:txBody>
                    <a:bodyPr/>
                    <a:lstStyle/>
                    <a:p>
                      <a:r>
                        <a:rPr lang="en-US" dirty="0"/>
                        <a:t>7(OC = 7/7)</a:t>
                      </a:r>
                    </a:p>
                  </a:txBody>
                  <a:tcPr/>
                </a:tc>
                <a:tc>
                  <a:txBody>
                    <a:bodyPr/>
                    <a:lstStyle/>
                    <a:p>
                      <a:r>
                        <a:rPr lang="en-US" dirty="0"/>
                        <a:t>7(OC = 7/7)</a:t>
                      </a:r>
                    </a:p>
                  </a:txBody>
                  <a:tcPr/>
                </a:tc>
                <a:extLst>
                  <a:ext uri="{0D108BD9-81ED-4DB2-BD59-A6C34878D82A}">
                    <a16:rowId xmlns:a16="http://schemas.microsoft.com/office/drawing/2014/main" val="6251518"/>
                  </a:ext>
                </a:extLst>
              </a:tr>
            </a:tbl>
          </a:graphicData>
        </a:graphic>
      </p:graphicFrame>
      <p:sp>
        <p:nvSpPr>
          <p:cNvPr id="3" name="TextBox 2"/>
          <p:cNvSpPr txBox="1"/>
          <p:nvPr/>
        </p:nvSpPr>
        <p:spPr>
          <a:xfrm>
            <a:off x="555812" y="1044357"/>
            <a:ext cx="1689100" cy="646331"/>
          </a:xfrm>
          <a:prstGeom prst="rect">
            <a:avLst/>
          </a:prstGeom>
          <a:noFill/>
        </p:spPr>
        <p:txBody>
          <a:bodyPr wrap="square" rtlCol="0">
            <a:spAutoFit/>
          </a:bodyPr>
          <a:lstStyle/>
          <a:p>
            <a:r>
              <a:rPr lang="en-US" dirty="0"/>
              <a:t>Another example</a:t>
            </a:r>
          </a:p>
        </p:txBody>
      </p:sp>
      <p:sp>
        <p:nvSpPr>
          <p:cNvPr id="7" name="TextBox 6"/>
          <p:cNvSpPr txBox="1"/>
          <p:nvPr/>
        </p:nvSpPr>
        <p:spPr>
          <a:xfrm>
            <a:off x="555813" y="5249666"/>
            <a:ext cx="4739396" cy="1477328"/>
          </a:xfrm>
          <a:prstGeom prst="rect">
            <a:avLst/>
          </a:prstGeom>
          <a:solidFill>
            <a:schemeClr val="accent5">
              <a:lumMod val="20000"/>
              <a:lumOff val="80000"/>
            </a:schemeClr>
          </a:solidFill>
        </p:spPr>
        <p:txBody>
          <a:bodyPr wrap="square" rtlCol="0">
            <a:spAutoFit/>
          </a:bodyPr>
          <a:lstStyle/>
          <a:p>
            <a:r>
              <a:rPr lang="en-US" b="1" u="sng" dirty="0"/>
              <a:t>Gains From Trade</a:t>
            </a:r>
          </a:p>
          <a:p>
            <a:r>
              <a:rPr lang="en-US" dirty="0"/>
              <a:t>When countries specialize according to comparative advantage, countries can produce on the same PPC but consume beyond their PPC. </a:t>
            </a:r>
          </a:p>
        </p:txBody>
      </p:sp>
    </p:spTree>
    <p:extLst>
      <p:ext uri="{BB962C8B-B14F-4D97-AF65-F5344CB8AC3E}">
        <p14:creationId xmlns:p14="http://schemas.microsoft.com/office/powerpoint/2010/main" val="422103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Output Questions vs Input Questions</a:t>
            </a:r>
          </a:p>
        </p:txBody>
      </p:sp>
      <p:sp>
        <p:nvSpPr>
          <p:cNvPr id="4" name="Content Placeholder 3"/>
          <p:cNvSpPr>
            <a:spLocks noGrp="1"/>
          </p:cNvSpPr>
          <p:nvPr>
            <p:ph sz="half" idx="1"/>
          </p:nvPr>
        </p:nvSpPr>
        <p:spPr>
          <a:xfrm>
            <a:off x="838200" y="1542992"/>
            <a:ext cx="5122025" cy="3170324"/>
          </a:xfrm>
          <a:solidFill>
            <a:schemeClr val="accent4">
              <a:lumMod val="20000"/>
              <a:lumOff val="80000"/>
            </a:schemeClr>
          </a:solidFill>
        </p:spPr>
        <p:txBody>
          <a:bodyPr>
            <a:normAutofit fontScale="85000" lnSpcReduction="10000"/>
          </a:bodyPr>
          <a:lstStyle/>
          <a:p>
            <a:pPr marL="0" indent="0">
              <a:buNone/>
            </a:pPr>
            <a:r>
              <a:rPr lang="en-US" b="1" dirty="0"/>
              <a:t>Output Questions</a:t>
            </a:r>
          </a:p>
          <a:p>
            <a:r>
              <a:rPr lang="en-US" dirty="0"/>
              <a:t>This is the standard type of question. It will talk about the quantity of the goods produced for both country. </a:t>
            </a:r>
          </a:p>
          <a:p>
            <a:r>
              <a:rPr lang="en-US" dirty="0" err="1"/>
              <a:t>Eg</a:t>
            </a:r>
            <a:r>
              <a:rPr lang="en-US" dirty="0"/>
              <a:t>. Country A produces shoes and guns. </a:t>
            </a:r>
          </a:p>
          <a:p>
            <a:r>
              <a:rPr lang="en-US" dirty="0"/>
              <a:t>Shoes and guns are output!</a:t>
            </a:r>
          </a:p>
        </p:txBody>
      </p:sp>
      <p:sp>
        <p:nvSpPr>
          <p:cNvPr id="5" name="Content Placeholder 4"/>
          <p:cNvSpPr>
            <a:spLocks noGrp="1"/>
          </p:cNvSpPr>
          <p:nvPr>
            <p:ph sz="half" idx="2"/>
          </p:nvPr>
        </p:nvSpPr>
        <p:spPr>
          <a:xfrm>
            <a:off x="6172199" y="1542992"/>
            <a:ext cx="5515495" cy="3170324"/>
          </a:xfrm>
          <a:solidFill>
            <a:schemeClr val="accent5">
              <a:lumMod val="20000"/>
              <a:lumOff val="80000"/>
            </a:schemeClr>
          </a:solidFill>
        </p:spPr>
        <p:txBody>
          <a:bodyPr>
            <a:normAutofit fontScale="85000" lnSpcReduction="10000"/>
          </a:bodyPr>
          <a:lstStyle/>
          <a:p>
            <a:pPr marL="0" indent="0">
              <a:buNone/>
            </a:pPr>
            <a:r>
              <a:rPr lang="en-US" b="1" dirty="0"/>
              <a:t>Input Questions</a:t>
            </a:r>
          </a:p>
          <a:p>
            <a:r>
              <a:rPr lang="en-US" dirty="0"/>
              <a:t>This is the slightly tricky question type. </a:t>
            </a:r>
          </a:p>
          <a:p>
            <a:r>
              <a:rPr lang="en-US" dirty="0"/>
              <a:t>It will talk about the things used to make goods.</a:t>
            </a:r>
          </a:p>
          <a:p>
            <a:r>
              <a:rPr lang="en-US" dirty="0"/>
              <a:t>Things you may see in input questions:</a:t>
            </a:r>
          </a:p>
          <a:p>
            <a:pPr lvl="1"/>
            <a:r>
              <a:rPr lang="en-US" dirty="0"/>
              <a:t>Hours/time</a:t>
            </a:r>
          </a:p>
          <a:p>
            <a:pPr lvl="1"/>
            <a:r>
              <a:rPr lang="en-US" dirty="0"/>
              <a:t>No. of workers</a:t>
            </a:r>
          </a:p>
          <a:p>
            <a:pPr lvl="1"/>
            <a:r>
              <a:rPr lang="en-US" dirty="0"/>
              <a:t>No. of machines</a:t>
            </a:r>
          </a:p>
          <a:p>
            <a:pPr lvl="1"/>
            <a:r>
              <a:rPr lang="en-US" dirty="0"/>
              <a:t>Amount of gasoline used etc.</a:t>
            </a:r>
          </a:p>
          <a:p>
            <a:endParaRPr lang="en-US" dirty="0"/>
          </a:p>
        </p:txBody>
      </p:sp>
      <p:pic>
        <p:nvPicPr>
          <p:cNvPr id="6" name="Picture 5"/>
          <p:cNvPicPr>
            <a:picLocks noChangeAspect="1"/>
          </p:cNvPicPr>
          <p:nvPr/>
        </p:nvPicPr>
        <p:blipFill>
          <a:blip r:embed="rId2"/>
          <a:stretch>
            <a:fillRect/>
          </a:stretch>
        </p:blipFill>
        <p:spPr>
          <a:xfrm>
            <a:off x="6488788" y="4713316"/>
            <a:ext cx="1326587" cy="1230457"/>
          </a:xfrm>
          <a:prstGeom prst="rect">
            <a:avLst/>
          </a:prstGeom>
        </p:spPr>
      </p:pic>
      <p:pic>
        <p:nvPicPr>
          <p:cNvPr id="7" name="Picture 6"/>
          <p:cNvPicPr>
            <a:picLocks noChangeAspect="1"/>
          </p:cNvPicPr>
          <p:nvPr/>
        </p:nvPicPr>
        <p:blipFill>
          <a:blip r:embed="rId3"/>
          <a:stretch>
            <a:fillRect/>
          </a:stretch>
        </p:blipFill>
        <p:spPr>
          <a:xfrm>
            <a:off x="8014046" y="5236586"/>
            <a:ext cx="1648000" cy="1046540"/>
          </a:xfrm>
          <a:prstGeom prst="rect">
            <a:avLst/>
          </a:prstGeom>
        </p:spPr>
      </p:pic>
      <p:pic>
        <p:nvPicPr>
          <p:cNvPr id="8" name="Picture 7"/>
          <p:cNvPicPr>
            <a:picLocks noChangeAspect="1"/>
          </p:cNvPicPr>
          <p:nvPr/>
        </p:nvPicPr>
        <p:blipFill>
          <a:blip r:embed="rId4"/>
          <a:stretch>
            <a:fillRect/>
          </a:stretch>
        </p:blipFill>
        <p:spPr>
          <a:xfrm>
            <a:off x="9860717" y="4713316"/>
            <a:ext cx="1826977" cy="1017887"/>
          </a:xfrm>
          <a:prstGeom prst="rect">
            <a:avLst/>
          </a:prstGeom>
        </p:spPr>
      </p:pic>
      <p:pic>
        <p:nvPicPr>
          <p:cNvPr id="9" name="Picture 8"/>
          <p:cNvPicPr>
            <a:picLocks noChangeAspect="1"/>
          </p:cNvPicPr>
          <p:nvPr/>
        </p:nvPicPr>
        <p:blipFill>
          <a:blip r:embed="rId5"/>
          <a:stretch>
            <a:fillRect/>
          </a:stretch>
        </p:blipFill>
        <p:spPr>
          <a:xfrm>
            <a:off x="269128" y="4412904"/>
            <a:ext cx="1906493" cy="1089425"/>
          </a:xfrm>
          <a:prstGeom prst="rect">
            <a:avLst/>
          </a:prstGeom>
        </p:spPr>
      </p:pic>
      <p:pic>
        <p:nvPicPr>
          <p:cNvPr id="10" name="Picture 9"/>
          <p:cNvPicPr>
            <a:picLocks noChangeAspect="1"/>
          </p:cNvPicPr>
          <p:nvPr/>
        </p:nvPicPr>
        <p:blipFill>
          <a:blip r:embed="rId6"/>
          <a:stretch>
            <a:fillRect/>
          </a:stretch>
        </p:blipFill>
        <p:spPr>
          <a:xfrm>
            <a:off x="2421312" y="4477820"/>
            <a:ext cx="1505160" cy="790685"/>
          </a:xfrm>
          <a:prstGeom prst="rect">
            <a:avLst/>
          </a:prstGeom>
        </p:spPr>
      </p:pic>
      <p:pic>
        <p:nvPicPr>
          <p:cNvPr id="11" name="Picture 10"/>
          <p:cNvPicPr>
            <a:picLocks noChangeAspect="1"/>
          </p:cNvPicPr>
          <p:nvPr/>
        </p:nvPicPr>
        <p:blipFill>
          <a:blip r:embed="rId7"/>
          <a:stretch>
            <a:fillRect/>
          </a:stretch>
        </p:blipFill>
        <p:spPr>
          <a:xfrm>
            <a:off x="4188437" y="4477820"/>
            <a:ext cx="1593773" cy="1083486"/>
          </a:xfrm>
          <a:prstGeom prst="rect">
            <a:avLst/>
          </a:prstGeom>
        </p:spPr>
      </p:pic>
      <p:pic>
        <p:nvPicPr>
          <p:cNvPr id="13" name="Picture 12"/>
          <p:cNvPicPr>
            <a:picLocks noChangeAspect="1"/>
          </p:cNvPicPr>
          <p:nvPr/>
        </p:nvPicPr>
        <p:blipFill>
          <a:blip r:embed="rId8"/>
          <a:stretch>
            <a:fillRect/>
          </a:stretch>
        </p:blipFill>
        <p:spPr>
          <a:xfrm>
            <a:off x="3213759" y="5876741"/>
            <a:ext cx="1623568" cy="672387"/>
          </a:xfrm>
          <a:prstGeom prst="rect">
            <a:avLst/>
          </a:prstGeom>
        </p:spPr>
      </p:pic>
      <p:pic>
        <p:nvPicPr>
          <p:cNvPr id="14" name="Picture 13"/>
          <p:cNvPicPr>
            <a:picLocks noChangeAspect="1"/>
          </p:cNvPicPr>
          <p:nvPr/>
        </p:nvPicPr>
        <p:blipFill>
          <a:blip r:embed="rId9"/>
          <a:stretch>
            <a:fillRect/>
          </a:stretch>
        </p:blipFill>
        <p:spPr>
          <a:xfrm>
            <a:off x="1604608" y="5561306"/>
            <a:ext cx="1352739" cy="1209844"/>
          </a:xfrm>
          <a:prstGeom prst="rect">
            <a:avLst/>
          </a:prstGeom>
        </p:spPr>
      </p:pic>
    </p:spTree>
    <p:extLst>
      <p:ext uri="{BB962C8B-B14F-4D97-AF65-F5344CB8AC3E}">
        <p14:creationId xmlns:p14="http://schemas.microsoft.com/office/powerpoint/2010/main" val="97241166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r>
              <a:rPr lang="en-US" b="1" dirty="0"/>
              <a:t>Nation Alpha can produce either 3 units of good X or 1 unit of good Y with one hour of labor, whereas nation Beta can produce either 4 units of good X or 2 units of good Y with one hour of labor. Assuming that labor is the only input, which of the following is true?</a:t>
            </a:r>
            <a:r>
              <a:rPr lang="en-US" dirty="0"/>
              <a:t>	</a:t>
            </a:r>
          </a:p>
          <a:p>
            <a:r>
              <a:rPr lang="en-US" dirty="0"/>
              <a:t>Is this an input question or output question?</a:t>
            </a:r>
          </a:p>
          <a:p>
            <a:r>
              <a:rPr lang="en-US" dirty="0">
                <a:solidFill>
                  <a:srgbClr val="FF0000"/>
                </a:solidFill>
              </a:rPr>
              <a:t>Output question. Even though it mentions hours of labor, the numbers are in terms of units of output. </a:t>
            </a:r>
          </a:p>
        </p:txBody>
      </p:sp>
    </p:spTree>
    <p:extLst>
      <p:ext uri="{BB962C8B-B14F-4D97-AF65-F5344CB8AC3E}">
        <p14:creationId xmlns:p14="http://schemas.microsoft.com/office/powerpoint/2010/main" val="254972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58" y="73312"/>
            <a:ext cx="10515600" cy="1105593"/>
          </a:xfrm>
        </p:spPr>
        <p:txBody>
          <a:bodyPr/>
          <a:lstStyle/>
          <a:p>
            <a:r>
              <a:rPr lang="en-US" dirty="0"/>
              <a:t>Input Question Tables</a:t>
            </a:r>
          </a:p>
        </p:txBody>
      </p:sp>
      <p:sp>
        <p:nvSpPr>
          <p:cNvPr id="5" name="Content Placeholder 4"/>
          <p:cNvSpPr>
            <a:spLocks noGrp="1"/>
          </p:cNvSpPr>
          <p:nvPr>
            <p:ph idx="1"/>
          </p:nvPr>
        </p:nvSpPr>
        <p:spPr>
          <a:xfrm>
            <a:off x="473684" y="1296786"/>
            <a:ext cx="5047211" cy="4351338"/>
          </a:xfrm>
        </p:spPr>
        <p:txBody>
          <a:bodyPr/>
          <a:lstStyle/>
          <a:p>
            <a:r>
              <a:rPr lang="en-US" dirty="0"/>
              <a:t>Input questions may have the same numbers but they have a different meaning!</a:t>
            </a:r>
          </a:p>
          <a:p>
            <a:r>
              <a:rPr lang="en-US" dirty="0"/>
              <a:t>They show how many resources are being used.</a:t>
            </a:r>
          </a:p>
          <a:p>
            <a:r>
              <a:rPr lang="en-US" dirty="0"/>
              <a:t>Generally we want to use FEWER resources when we produce. </a:t>
            </a:r>
          </a:p>
        </p:txBody>
      </p:sp>
      <p:graphicFrame>
        <p:nvGraphicFramePr>
          <p:cNvPr id="6" name="Content Placeholder 3"/>
          <p:cNvGraphicFramePr>
            <a:graphicFrameLocks/>
          </p:cNvGraphicFramePr>
          <p:nvPr/>
        </p:nvGraphicFramePr>
        <p:xfrm>
          <a:off x="6239419" y="3897065"/>
          <a:ext cx="5142575" cy="2015304"/>
        </p:xfrm>
        <a:graphic>
          <a:graphicData uri="http://schemas.openxmlformats.org/drawingml/2006/table">
            <a:tbl>
              <a:tblPr firstRow="1" bandRow="1">
                <a:tableStyleId>{69CF1AB2-1976-4502-BF36-3FF5EA218861}</a:tableStyleId>
              </a:tblPr>
              <a:tblGrid>
                <a:gridCol w="834767">
                  <a:extLst>
                    <a:ext uri="{9D8B030D-6E8A-4147-A177-3AD203B41FA5}">
                      <a16:colId xmlns:a16="http://schemas.microsoft.com/office/drawing/2014/main" val="4008590712"/>
                    </a:ext>
                  </a:extLst>
                </a:gridCol>
                <a:gridCol w="2019929">
                  <a:extLst>
                    <a:ext uri="{9D8B030D-6E8A-4147-A177-3AD203B41FA5}">
                      <a16:colId xmlns:a16="http://schemas.microsoft.com/office/drawing/2014/main" val="2805279379"/>
                    </a:ext>
                  </a:extLst>
                </a:gridCol>
                <a:gridCol w="2287879">
                  <a:extLst>
                    <a:ext uri="{9D8B030D-6E8A-4147-A177-3AD203B41FA5}">
                      <a16:colId xmlns:a16="http://schemas.microsoft.com/office/drawing/2014/main" val="97772109"/>
                    </a:ext>
                  </a:extLst>
                </a:gridCol>
              </a:tblGrid>
              <a:tr h="938051">
                <a:tc>
                  <a:txBody>
                    <a:bodyPr/>
                    <a:lstStyle/>
                    <a:p>
                      <a:r>
                        <a:rPr lang="en-US" sz="1800" dirty="0"/>
                        <a:t>Country</a:t>
                      </a:r>
                    </a:p>
                  </a:txBody>
                  <a:tcPr/>
                </a:tc>
                <a:tc>
                  <a:txBody>
                    <a:bodyPr/>
                    <a:lstStyle/>
                    <a:p>
                      <a:r>
                        <a:rPr lang="en-US" sz="2800" dirty="0"/>
                        <a:t>Inputs to</a:t>
                      </a:r>
                      <a:r>
                        <a:rPr lang="en-US" sz="2800" baseline="0" dirty="0"/>
                        <a:t> make wine</a:t>
                      </a:r>
                      <a:endParaRPr lang="en-US" sz="2800" dirty="0"/>
                    </a:p>
                  </a:txBody>
                  <a:tcPr/>
                </a:tc>
                <a:tc>
                  <a:txBody>
                    <a:bodyPr/>
                    <a:lstStyle/>
                    <a:p>
                      <a:r>
                        <a:rPr lang="en-US" sz="2800" dirty="0"/>
                        <a:t>Inputs</a:t>
                      </a:r>
                      <a:r>
                        <a:rPr lang="en-US" sz="2800" baseline="0" dirty="0"/>
                        <a:t> to</a:t>
                      </a:r>
                      <a:r>
                        <a:rPr lang="en-US" sz="2800" dirty="0"/>
                        <a:t> make</a:t>
                      </a:r>
                      <a:r>
                        <a:rPr lang="en-US" sz="2800" baseline="0" dirty="0"/>
                        <a:t> c</a:t>
                      </a:r>
                      <a:r>
                        <a:rPr lang="en-US" sz="2800" dirty="0"/>
                        <a:t>heese</a:t>
                      </a:r>
                    </a:p>
                  </a:txBody>
                  <a:tcPr/>
                </a:tc>
                <a:extLst>
                  <a:ext uri="{0D108BD9-81ED-4DB2-BD59-A6C34878D82A}">
                    <a16:rowId xmlns:a16="http://schemas.microsoft.com/office/drawing/2014/main" val="3020585653"/>
                  </a:ext>
                </a:extLst>
              </a:tr>
              <a:tr h="535212">
                <a:tc>
                  <a:txBody>
                    <a:bodyPr/>
                    <a:lstStyle/>
                    <a:p>
                      <a:r>
                        <a:rPr lang="en-US" sz="2800" dirty="0" err="1"/>
                        <a:t>Aus</a:t>
                      </a:r>
                      <a:endParaRPr lang="en-US" sz="2800" dirty="0"/>
                    </a:p>
                  </a:txBody>
                  <a:tcPr/>
                </a:tc>
                <a:tc>
                  <a:txBody>
                    <a:bodyPr/>
                    <a:lstStyle/>
                    <a:p>
                      <a:r>
                        <a:rPr lang="en-US" sz="2800" dirty="0"/>
                        <a:t>4</a:t>
                      </a:r>
                      <a:r>
                        <a:rPr lang="en-US" sz="2800" baseline="0" dirty="0"/>
                        <a:t> </a:t>
                      </a:r>
                      <a:r>
                        <a:rPr lang="en-US" sz="2800" baseline="0" dirty="0" err="1"/>
                        <a:t>hrs</a:t>
                      </a:r>
                      <a:endParaRPr lang="en-US" sz="2800" dirty="0"/>
                    </a:p>
                  </a:txBody>
                  <a:tcPr/>
                </a:tc>
                <a:tc>
                  <a:txBody>
                    <a:bodyPr/>
                    <a:lstStyle/>
                    <a:p>
                      <a:r>
                        <a:rPr lang="en-US" sz="2800" dirty="0"/>
                        <a:t>4</a:t>
                      </a:r>
                      <a:r>
                        <a:rPr lang="en-US" sz="2800" baseline="0" dirty="0"/>
                        <a:t> </a:t>
                      </a:r>
                      <a:r>
                        <a:rPr lang="en-US" sz="2800" baseline="0" dirty="0" err="1"/>
                        <a:t>hrs</a:t>
                      </a:r>
                      <a:endParaRPr lang="en-US" sz="2800" dirty="0"/>
                    </a:p>
                  </a:txBody>
                  <a:tcPr/>
                </a:tc>
                <a:extLst>
                  <a:ext uri="{0D108BD9-81ED-4DB2-BD59-A6C34878D82A}">
                    <a16:rowId xmlns:a16="http://schemas.microsoft.com/office/drawing/2014/main" val="2337945067"/>
                  </a:ext>
                </a:extLst>
              </a:tr>
              <a:tr h="535212">
                <a:tc>
                  <a:txBody>
                    <a:bodyPr/>
                    <a:lstStyle/>
                    <a:p>
                      <a:r>
                        <a:rPr lang="en-US" sz="2800" dirty="0"/>
                        <a:t>Fra</a:t>
                      </a:r>
                    </a:p>
                  </a:txBody>
                  <a:tcPr/>
                </a:tc>
                <a:tc>
                  <a:txBody>
                    <a:bodyPr/>
                    <a:lstStyle/>
                    <a:p>
                      <a:r>
                        <a:rPr lang="en-US" sz="2800" dirty="0"/>
                        <a:t>5 </a:t>
                      </a:r>
                      <a:r>
                        <a:rPr lang="en-US" sz="2800" dirty="0" err="1"/>
                        <a:t>hrs</a:t>
                      </a:r>
                      <a:endParaRPr lang="en-US" sz="2800" dirty="0"/>
                    </a:p>
                  </a:txBody>
                  <a:tcPr/>
                </a:tc>
                <a:tc>
                  <a:txBody>
                    <a:bodyPr/>
                    <a:lstStyle/>
                    <a:p>
                      <a:r>
                        <a:rPr lang="en-US" sz="2800" dirty="0"/>
                        <a:t>3</a:t>
                      </a:r>
                      <a:r>
                        <a:rPr lang="en-US" sz="2800" baseline="0" dirty="0"/>
                        <a:t> </a:t>
                      </a:r>
                      <a:r>
                        <a:rPr lang="en-US" sz="2800" baseline="0" dirty="0" err="1"/>
                        <a:t>hrs</a:t>
                      </a:r>
                      <a:endParaRPr lang="en-US" sz="2800" dirty="0"/>
                    </a:p>
                  </a:txBody>
                  <a:tcPr/>
                </a:tc>
                <a:extLst>
                  <a:ext uri="{0D108BD9-81ED-4DB2-BD59-A6C34878D82A}">
                    <a16:rowId xmlns:a16="http://schemas.microsoft.com/office/drawing/2014/main" val="2674372135"/>
                  </a:ext>
                </a:extLst>
              </a:tr>
            </a:tbl>
          </a:graphicData>
        </a:graphic>
      </p:graphicFrame>
      <p:graphicFrame>
        <p:nvGraphicFramePr>
          <p:cNvPr id="7" name="Table 6"/>
          <p:cNvGraphicFramePr>
            <a:graphicFrameLocks noGrp="1"/>
          </p:cNvGraphicFramePr>
          <p:nvPr/>
        </p:nvGraphicFramePr>
        <p:xfrm>
          <a:off x="6317671" y="1180099"/>
          <a:ext cx="5142575" cy="1876907"/>
        </p:xfrm>
        <a:graphic>
          <a:graphicData uri="http://schemas.openxmlformats.org/drawingml/2006/table">
            <a:tbl>
              <a:tblPr firstRow="1" bandRow="1">
                <a:tableStyleId>{69CF1AB2-1976-4502-BF36-3FF5EA218861}</a:tableStyleId>
              </a:tblPr>
              <a:tblGrid>
                <a:gridCol w="834767">
                  <a:extLst>
                    <a:ext uri="{9D8B030D-6E8A-4147-A177-3AD203B41FA5}">
                      <a16:colId xmlns:a16="http://schemas.microsoft.com/office/drawing/2014/main" val="2890567931"/>
                    </a:ext>
                  </a:extLst>
                </a:gridCol>
                <a:gridCol w="2019929">
                  <a:extLst>
                    <a:ext uri="{9D8B030D-6E8A-4147-A177-3AD203B41FA5}">
                      <a16:colId xmlns:a16="http://schemas.microsoft.com/office/drawing/2014/main" val="1037531458"/>
                    </a:ext>
                  </a:extLst>
                </a:gridCol>
                <a:gridCol w="2287879">
                  <a:extLst>
                    <a:ext uri="{9D8B030D-6E8A-4147-A177-3AD203B41FA5}">
                      <a16:colId xmlns:a16="http://schemas.microsoft.com/office/drawing/2014/main" val="1417324413"/>
                    </a:ext>
                  </a:extLst>
                </a:gridCol>
              </a:tblGrid>
              <a:tr h="840587">
                <a:tc>
                  <a:txBody>
                    <a:bodyPr/>
                    <a:lstStyle/>
                    <a:p>
                      <a:r>
                        <a:rPr lang="en-US" sz="1800" dirty="0"/>
                        <a:t>Country</a:t>
                      </a:r>
                    </a:p>
                  </a:txBody>
                  <a:tcPr/>
                </a:tc>
                <a:tc>
                  <a:txBody>
                    <a:bodyPr/>
                    <a:lstStyle/>
                    <a:p>
                      <a:r>
                        <a:rPr lang="en-US" sz="2800" baseline="0" dirty="0"/>
                        <a:t>wine</a:t>
                      </a:r>
                      <a:endParaRPr lang="en-US" sz="2800" dirty="0"/>
                    </a:p>
                  </a:txBody>
                  <a:tcPr/>
                </a:tc>
                <a:tc>
                  <a:txBody>
                    <a:bodyPr/>
                    <a:lstStyle/>
                    <a:p>
                      <a:r>
                        <a:rPr lang="en-US" sz="2800" baseline="0" dirty="0"/>
                        <a:t>c</a:t>
                      </a:r>
                      <a:r>
                        <a:rPr lang="en-US" sz="2800" dirty="0"/>
                        <a:t>heese</a:t>
                      </a:r>
                    </a:p>
                  </a:txBody>
                  <a:tcPr/>
                </a:tc>
                <a:extLst>
                  <a:ext uri="{0D108BD9-81ED-4DB2-BD59-A6C34878D82A}">
                    <a16:rowId xmlns:a16="http://schemas.microsoft.com/office/drawing/2014/main" val="1855242060"/>
                  </a:ext>
                </a:extLst>
              </a:tr>
              <a:tr h="479603">
                <a:tc>
                  <a:txBody>
                    <a:bodyPr/>
                    <a:lstStyle/>
                    <a:p>
                      <a:r>
                        <a:rPr lang="en-US" sz="2800" dirty="0" err="1"/>
                        <a:t>Aus</a:t>
                      </a:r>
                      <a:endParaRPr lang="en-US" sz="2800" dirty="0"/>
                    </a:p>
                  </a:txBody>
                  <a:tcPr/>
                </a:tc>
                <a:tc>
                  <a:txBody>
                    <a:bodyPr/>
                    <a:lstStyle/>
                    <a:p>
                      <a:r>
                        <a:rPr lang="en-US" sz="2800" dirty="0"/>
                        <a:t>4</a:t>
                      </a:r>
                    </a:p>
                  </a:txBody>
                  <a:tcPr/>
                </a:tc>
                <a:tc>
                  <a:txBody>
                    <a:bodyPr/>
                    <a:lstStyle/>
                    <a:p>
                      <a:r>
                        <a:rPr lang="en-US" sz="2800" dirty="0"/>
                        <a:t>4</a:t>
                      </a:r>
                    </a:p>
                  </a:txBody>
                  <a:tcPr/>
                </a:tc>
                <a:extLst>
                  <a:ext uri="{0D108BD9-81ED-4DB2-BD59-A6C34878D82A}">
                    <a16:rowId xmlns:a16="http://schemas.microsoft.com/office/drawing/2014/main" val="2717421325"/>
                  </a:ext>
                </a:extLst>
              </a:tr>
              <a:tr h="479603">
                <a:tc>
                  <a:txBody>
                    <a:bodyPr/>
                    <a:lstStyle/>
                    <a:p>
                      <a:r>
                        <a:rPr lang="en-US" sz="2800" dirty="0"/>
                        <a:t>Fra</a:t>
                      </a:r>
                    </a:p>
                  </a:txBody>
                  <a:tcPr/>
                </a:tc>
                <a:tc>
                  <a:txBody>
                    <a:bodyPr/>
                    <a:lstStyle/>
                    <a:p>
                      <a:r>
                        <a:rPr lang="en-US" sz="2800" dirty="0"/>
                        <a:t>5</a:t>
                      </a:r>
                    </a:p>
                  </a:txBody>
                  <a:tcPr/>
                </a:tc>
                <a:tc>
                  <a:txBody>
                    <a:bodyPr/>
                    <a:lstStyle/>
                    <a:p>
                      <a:r>
                        <a:rPr lang="en-US" sz="2800" dirty="0"/>
                        <a:t>3</a:t>
                      </a:r>
                    </a:p>
                  </a:txBody>
                  <a:tcPr/>
                </a:tc>
                <a:extLst>
                  <a:ext uri="{0D108BD9-81ED-4DB2-BD59-A6C34878D82A}">
                    <a16:rowId xmlns:a16="http://schemas.microsoft.com/office/drawing/2014/main" val="1116881651"/>
                  </a:ext>
                </a:extLst>
              </a:tr>
            </a:tbl>
          </a:graphicData>
        </a:graphic>
      </p:graphicFrame>
      <p:sp>
        <p:nvSpPr>
          <p:cNvPr id="3" name="TextBox 2"/>
          <p:cNvSpPr txBox="1"/>
          <p:nvPr/>
        </p:nvSpPr>
        <p:spPr>
          <a:xfrm>
            <a:off x="473684" y="5571634"/>
            <a:ext cx="4916531"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Input question tables show how many resources are being used.</a:t>
            </a:r>
          </a:p>
        </p:txBody>
      </p:sp>
      <p:sp>
        <p:nvSpPr>
          <p:cNvPr id="4" name="TextBox 3"/>
          <p:cNvSpPr txBox="1"/>
          <p:nvPr/>
        </p:nvSpPr>
        <p:spPr>
          <a:xfrm>
            <a:off x="8026655" y="970020"/>
            <a:ext cx="1834702" cy="369332"/>
          </a:xfrm>
          <a:prstGeom prst="rect">
            <a:avLst/>
          </a:prstGeom>
          <a:solidFill>
            <a:schemeClr val="accent1">
              <a:lumMod val="40000"/>
              <a:lumOff val="60000"/>
            </a:schemeClr>
          </a:solidFill>
        </p:spPr>
        <p:txBody>
          <a:bodyPr wrap="square" rtlCol="0">
            <a:spAutoFit/>
          </a:bodyPr>
          <a:lstStyle/>
          <a:p>
            <a:r>
              <a:rPr lang="en-US" dirty="0"/>
              <a:t>Output Question</a:t>
            </a:r>
          </a:p>
        </p:txBody>
      </p:sp>
      <p:sp>
        <p:nvSpPr>
          <p:cNvPr id="14" name="TextBox 13"/>
          <p:cNvSpPr txBox="1"/>
          <p:nvPr/>
        </p:nvSpPr>
        <p:spPr>
          <a:xfrm>
            <a:off x="7989402" y="3682195"/>
            <a:ext cx="1834702" cy="369332"/>
          </a:xfrm>
          <a:prstGeom prst="rect">
            <a:avLst/>
          </a:prstGeom>
          <a:solidFill>
            <a:schemeClr val="accent1">
              <a:lumMod val="40000"/>
              <a:lumOff val="60000"/>
            </a:schemeClr>
          </a:solidFill>
        </p:spPr>
        <p:txBody>
          <a:bodyPr wrap="square" rtlCol="0">
            <a:spAutoFit/>
          </a:bodyPr>
          <a:lstStyle/>
          <a:p>
            <a:r>
              <a:rPr lang="en-US" dirty="0"/>
              <a:t>Input Question</a:t>
            </a:r>
          </a:p>
        </p:txBody>
      </p:sp>
      <p:sp>
        <p:nvSpPr>
          <p:cNvPr id="15" name="TextBox 14"/>
          <p:cNvSpPr txBox="1"/>
          <p:nvPr/>
        </p:nvSpPr>
        <p:spPr>
          <a:xfrm>
            <a:off x="10204704" y="1954909"/>
            <a:ext cx="1801368" cy="646331"/>
          </a:xfrm>
          <a:prstGeom prst="rect">
            <a:avLst/>
          </a:prstGeom>
          <a:noFill/>
        </p:spPr>
        <p:txBody>
          <a:bodyPr wrap="square" rtlCol="0">
            <a:spAutoFit/>
          </a:bodyPr>
          <a:lstStyle/>
          <a:p>
            <a:r>
              <a:rPr lang="en-US" dirty="0">
                <a:solidFill>
                  <a:srgbClr val="7030A0"/>
                </a:solidFill>
              </a:rPr>
              <a:t>We choose the bigger number.</a:t>
            </a:r>
          </a:p>
        </p:txBody>
      </p:sp>
    </p:spTree>
    <p:extLst>
      <p:ext uri="{BB962C8B-B14F-4D97-AF65-F5344CB8AC3E}">
        <p14:creationId xmlns:p14="http://schemas.microsoft.com/office/powerpoint/2010/main" val="203396970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58" y="73312"/>
            <a:ext cx="10515600" cy="1105593"/>
          </a:xfrm>
        </p:spPr>
        <p:txBody>
          <a:bodyPr/>
          <a:lstStyle/>
          <a:p>
            <a:r>
              <a:rPr lang="en-US" dirty="0"/>
              <a:t>Absolute Advantage in Input Questions</a:t>
            </a:r>
          </a:p>
        </p:txBody>
      </p:sp>
      <p:sp>
        <p:nvSpPr>
          <p:cNvPr id="5" name="Content Placeholder 4"/>
          <p:cNvSpPr>
            <a:spLocks noGrp="1"/>
          </p:cNvSpPr>
          <p:nvPr>
            <p:ph idx="1"/>
          </p:nvPr>
        </p:nvSpPr>
        <p:spPr>
          <a:xfrm>
            <a:off x="473684" y="1296786"/>
            <a:ext cx="5047211" cy="4351338"/>
          </a:xfrm>
        </p:spPr>
        <p:txBody>
          <a:bodyPr/>
          <a:lstStyle/>
          <a:p>
            <a:r>
              <a:rPr lang="en-US" dirty="0"/>
              <a:t>Usually we choose the bigger number for absolute advantage.</a:t>
            </a:r>
          </a:p>
          <a:p>
            <a:r>
              <a:rPr lang="en-US" dirty="0"/>
              <a:t>However, </a:t>
            </a:r>
            <a:r>
              <a:rPr lang="en-US" dirty="0">
                <a:solidFill>
                  <a:srgbClr val="00B0F0"/>
                </a:solidFill>
              </a:rPr>
              <a:t>when we have an input question</a:t>
            </a:r>
            <a:r>
              <a:rPr lang="en-US" dirty="0"/>
              <a:t> we must </a:t>
            </a:r>
            <a:r>
              <a:rPr lang="en-US" dirty="0">
                <a:solidFill>
                  <a:srgbClr val="00B0F0"/>
                </a:solidFill>
              </a:rPr>
              <a:t>choose</a:t>
            </a:r>
            <a:r>
              <a:rPr lang="en-US" dirty="0"/>
              <a:t> the </a:t>
            </a:r>
            <a:r>
              <a:rPr lang="en-US" dirty="0">
                <a:solidFill>
                  <a:srgbClr val="00B0F0"/>
                </a:solidFill>
              </a:rPr>
              <a:t>smaller number</a:t>
            </a:r>
            <a:r>
              <a:rPr lang="en-US" dirty="0"/>
              <a:t>! </a:t>
            </a:r>
          </a:p>
          <a:p>
            <a:r>
              <a:rPr lang="en-US" dirty="0"/>
              <a:t>Even if the numbers are the same, we must do the opposite for an input question compared to an output question.</a:t>
            </a:r>
          </a:p>
        </p:txBody>
      </p:sp>
      <p:graphicFrame>
        <p:nvGraphicFramePr>
          <p:cNvPr id="6" name="Content Placeholder 3"/>
          <p:cNvGraphicFramePr>
            <a:graphicFrameLocks/>
          </p:cNvGraphicFramePr>
          <p:nvPr>
            <p:extLst>
              <p:ext uri="{D42A27DB-BD31-4B8C-83A1-F6EECF244321}">
                <p14:modId xmlns:p14="http://schemas.microsoft.com/office/powerpoint/2010/main" val="973206923"/>
              </p:ext>
            </p:extLst>
          </p:nvPr>
        </p:nvGraphicFramePr>
        <p:xfrm>
          <a:off x="6239419" y="3897065"/>
          <a:ext cx="5142575" cy="2015304"/>
        </p:xfrm>
        <a:graphic>
          <a:graphicData uri="http://schemas.openxmlformats.org/drawingml/2006/table">
            <a:tbl>
              <a:tblPr firstRow="1" bandRow="1">
                <a:tableStyleId>{69CF1AB2-1976-4502-BF36-3FF5EA218861}</a:tableStyleId>
              </a:tblPr>
              <a:tblGrid>
                <a:gridCol w="834767">
                  <a:extLst>
                    <a:ext uri="{9D8B030D-6E8A-4147-A177-3AD203B41FA5}">
                      <a16:colId xmlns:a16="http://schemas.microsoft.com/office/drawing/2014/main" val="4008590712"/>
                    </a:ext>
                  </a:extLst>
                </a:gridCol>
                <a:gridCol w="2019929">
                  <a:extLst>
                    <a:ext uri="{9D8B030D-6E8A-4147-A177-3AD203B41FA5}">
                      <a16:colId xmlns:a16="http://schemas.microsoft.com/office/drawing/2014/main" val="2805279379"/>
                    </a:ext>
                  </a:extLst>
                </a:gridCol>
                <a:gridCol w="2287879">
                  <a:extLst>
                    <a:ext uri="{9D8B030D-6E8A-4147-A177-3AD203B41FA5}">
                      <a16:colId xmlns:a16="http://schemas.microsoft.com/office/drawing/2014/main" val="97772109"/>
                    </a:ext>
                  </a:extLst>
                </a:gridCol>
              </a:tblGrid>
              <a:tr h="938051">
                <a:tc>
                  <a:txBody>
                    <a:bodyPr/>
                    <a:lstStyle/>
                    <a:p>
                      <a:r>
                        <a:rPr lang="en-US" sz="1800" dirty="0"/>
                        <a:t>Country</a:t>
                      </a:r>
                    </a:p>
                  </a:txBody>
                  <a:tcPr/>
                </a:tc>
                <a:tc>
                  <a:txBody>
                    <a:bodyPr/>
                    <a:lstStyle/>
                    <a:p>
                      <a:r>
                        <a:rPr lang="en-US" sz="2800" dirty="0"/>
                        <a:t>Inputs to</a:t>
                      </a:r>
                      <a:r>
                        <a:rPr lang="en-US" sz="2800" baseline="0" dirty="0"/>
                        <a:t> make wine</a:t>
                      </a:r>
                      <a:endParaRPr lang="en-US" sz="2800" dirty="0"/>
                    </a:p>
                  </a:txBody>
                  <a:tcPr/>
                </a:tc>
                <a:tc>
                  <a:txBody>
                    <a:bodyPr/>
                    <a:lstStyle/>
                    <a:p>
                      <a:r>
                        <a:rPr lang="en-US" sz="2800" dirty="0"/>
                        <a:t>Inputs</a:t>
                      </a:r>
                      <a:r>
                        <a:rPr lang="en-US" sz="2800" baseline="0" dirty="0"/>
                        <a:t> to</a:t>
                      </a:r>
                      <a:r>
                        <a:rPr lang="en-US" sz="2800" dirty="0"/>
                        <a:t> make</a:t>
                      </a:r>
                      <a:r>
                        <a:rPr lang="en-US" sz="2800" baseline="0" dirty="0"/>
                        <a:t> c</a:t>
                      </a:r>
                      <a:r>
                        <a:rPr lang="en-US" sz="2800" dirty="0"/>
                        <a:t>heese</a:t>
                      </a:r>
                    </a:p>
                  </a:txBody>
                  <a:tcPr/>
                </a:tc>
                <a:extLst>
                  <a:ext uri="{0D108BD9-81ED-4DB2-BD59-A6C34878D82A}">
                    <a16:rowId xmlns:a16="http://schemas.microsoft.com/office/drawing/2014/main" val="3020585653"/>
                  </a:ext>
                </a:extLst>
              </a:tr>
              <a:tr h="535212">
                <a:tc>
                  <a:txBody>
                    <a:bodyPr/>
                    <a:lstStyle/>
                    <a:p>
                      <a:r>
                        <a:rPr lang="en-US" sz="2800" dirty="0" err="1"/>
                        <a:t>Aus</a:t>
                      </a:r>
                      <a:endParaRPr lang="en-US" sz="2800" dirty="0"/>
                    </a:p>
                  </a:txBody>
                  <a:tcPr/>
                </a:tc>
                <a:tc>
                  <a:txBody>
                    <a:bodyPr/>
                    <a:lstStyle/>
                    <a:p>
                      <a:r>
                        <a:rPr lang="en-US" sz="2800" dirty="0"/>
                        <a:t>4</a:t>
                      </a:r>
                      <a:r>
                        <a:rPr lang="en-US" sz="2800" baseline="0" dirty="0"/>
                        <a:t> </a:t>
                      </a:r>
                      <a:r>
                        <a:rPr lang="en-US" sz="2800" baseline="0" dirty="0" err="1"/>
                        <a:t>hrs</a:t>
                      </a:r>
                      <a:endParaRPr lang="en-US" sz="2800" dirty="0"/>
                    </a:p>
                  </a:txBody>
                  <a:tcPr/>
                </a:tc>
                <a:tc>
                  <a:txBody>
                    <a:bodyPr/>
                    <a:lstStyle/>
                    <a:p>
                      <a:r>
                        <a:rPr lang="en-US" sz="2800" dirty="0"/>
                        <a:t>4</a:t>
                      </a:r>
                      <a:r>
                        <a:rPr lang="en-US" sz="2800" baseline="0" dirty="0"/>
                        <a:t> </a:t>
                      </a:r>
                      <a:r>
                        <a:rPr lang="en-US" sz="2800" baseline="0" dirty="0" err="1"/>
                        <a:t>hrs</a:t>
                      </a:r>
                      <a:endParaRPr lang="en-US" sz="2800" dirty="0"/>
                    </a:p>
                  </a:txBody>
                  <a:tcPr/>
                </a:tc>
                <a:extLst>
                  <a:ext uri="{0D108BD9-81ED-4DB2-BD59-A6C34878D82A}">
                    <a16:rowId xmlns:a16="http://schemas.microsoft.com/office/drawing/2014/main" val="2337945067"/>
                  </a:ext>
                </a:extLst>
              </a:tr>
              <a:tr h="535212">
                <a:tc>
                  <a:txBody>
                    <a:bodyPr/>
                    <a:lstStyle/>
                    <a:p>
                      <a:r>
                        <a:rPr lang="en-US" sz="2800" dirty="0"/>
                        <a:t>Fra</a:t>
                      </a:r>
                    </a:p>
                  </a:txBody>
                  <a:tcPr/>
                </a:tc>
                <a:tc>
                  <a:txBody>
                    <a:bodyPr/>
                    <a:lstStyle/>
                    <a:p>
                      <a:r>
                        <a:rPr lang="en-US" sz="2800" dirty="0"/>
                        <a:t>5 </a:t>
                      </a:r>
                      <a:r>
                        <a:rPr lang="en-US" sz="2800" dirty="0" err="1"/>
                        <a:t>hrs</a:t>
                      </a:r>
                      <a:endParaRPr lang="en-US" sz="2800" dirty="0"/>
                    </a:p>
                  </a:txBody>
                  <a:tcPr/>
                </a:tc>
                <a:tc>
                  <a:txBody>
                    <a:bodyPr/>
                    <a:lstStyle/>
                    <a:p>
                      <a:r>
                        <a:rPr lang="en-US" sz="2800" dirty="0"/>
                        <a:t>3</a:t>
                      </a:r>
                      <a:r>
                        <a:rPr lang="en-US" sz="2800" baseline="0" dirty="0"/>
                        <a:t> </a:t>
                      </a:r>
                      <a:r>
                        <a:rPr lang="en-US" sz="2800" baseline="0" dirty="0" err="1"/>
                        <a:t>hrs</a:t>
                      </a:r>
                      <a:endParaRPr lang="en-US" sz="2800" dirty="0"/>
                    </a:p>
                  </a:txBody>
                  <a:tcPr/>
                </a:tc>
                <a:extLst>
                  <a:ext uri="{0D108BD9-81ED-4DB2-BD59-A6C34878D82A}">
                    <a16:rowId xmlns:a16="http://schemas.microsoft.com/office/drawing/2014/main" val="2674372135"/>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956448865"/>
              </p:ext>
            </p:extLst>
          </p:nvPr>
        </p:nvGraphicFramePr>
        <p:xfrm>
          <a:off x="6317671" y="1180099"/>
          <a:ext cx="5142575" cy="1876907"/>
        </p:xfrm>
        <a:graphic>
          <a:graphicData uri="http://schemas.openxmlformats.org/drawingml/2006/table">
            <a:tbl>
              <a:tblPr firstRow="1" bandRow="1">
                <a:tableStyleId>{69CF1AB2-1976-4502-BF36-3FF5EA218861}</a:tableStyleId>
              </a:tblPr>
              <a:tblGrid>
                <a:gridCol w="834767">
                  <a:extLst>
                    <a:ext uri="{9D8B030D-6E8A-4147-A177-3AD203B41FA5}">
                      <a16:colId xmlns:a16="http://schemas.microsoft.com/office/drawing/2014/main" val="2890567931"/>
                    </a:ext>
                  </a:extLst>
                </a:gridCol>
                <a:gridCol w="2019929">
                  <a:extLst>
                    <a:ext uri="{9D8B030D-6E8A-4147-A177-3AD203B41FA5}">
                      <a16:colId xmlns:a16="http://schemas.microsoft.com/office/drawing/2014/main" val="1037531458"/>
                    </a:ext>
                  </a:extLst>
                </a:gridCol>
                <a:gridCol w="2287879">
                  <a:extLst>
                    <a:ext uri="{9D8B030D-6E8A-4147-A177-3AD203B41FA5}">
                      <a16:colId xmlns:a16="http://schemas.microsoft.com/office/drawing/2014/main" val="1417324413"/>
                    </a:ext>
                  </a:extLst>
                </a:gridCol>
              </a:tblGrid>
              <a:tr h="840587">
                <a:tc>
                  <a:txBody>
                    <a:bodyPr/>
                    <a:lstStyle/>
                    <a:p>
                      <a:r>
                        <a:rPr lang="en-US" sz="1800" dirty="0"/>
                        <a:t>Country</a:t>
                      </a:r>
                    </a:p>
                  </a:txBody>
                  <a:tcPr/>
                </a:tc>
                <a:tc>
                  <a:txBody>
                    <a:bodyPr/>
                    <a:lstStyle/>
                    <a:p>
                      <a:r>
                        <a:rPr lang="en-US" sz="2800" baseline="0" dirty="0"/>
                        <a:t>wine</a:t>
                      </a:r>
                      <a:endParaRPr lang="en-US" sz="2800" dirty="0"/>
                    </a:p>
                  </a:txBody>
                  <a:tcPr/>
                </a:tc>
                <a:tc>
                  <a:txBody>
                    <a:bodyPr/>
                    <a:lstStyle/>
                    <a:p>
                      <a:r>
                        <a:rPr lang="en-US" sz="2800" baseline="0" dirty="0"/>
                        <a:t>c</a:t>
                      </a:r>
                      <a:r>
                        <a:rPr lang="en-US" sz="2800" dirty="0"/>
                        <a:t>heese</a:t>
                      </a:r>
                    </a:p>
                  </a:txBody>
                  <a:tcPr/>
                </a:tc>
                <a:extLst>
                  <a:ext uri="{0D108BD9-81ED-4DB2-BD59-A6C34878D82A}">
                    <a16:rowId xmlns:a16="http://schemas.microsoft.com/office/drawing/2014/main" val="1855242060"/>
                  </a:ext>
                </a:extLst>
              </a:tr>
              <a:tr h="479603">
                <a:tc>
                  <a:txBody>
                    <a:bodyPr/>
                    <a:lstStyle/>
                    <a:p>
                      <a:r>
                        <a:rPr lang="en-US" sz="2800" dirty="0" err="1"/>
                        <a:t>Aus</a:t>
                      </a:r>
                      <a:endParaRPr lang="en-US" sz="2800" dirty="0"/>
                    </a:p>
                  </a:txBody>
                  <a:tcPr/>
                </a:tc>
                <a:tc>
                  <a:txBody>
                    <a:bodyPr/>
                    <a:lstStyle/>
                    <a:p>
                      <a:r>
                        <a:rPr lang="en-US" sz="2800" dirty="0"/>
                        <a:t>4</a:t>
                      </a:r>
                    </a:p>
                  </a:txBody>
                  <a:tcPr/>
                </a:tc>
                <a:tc>
                  <a:txBody>
                    <a:bodyPr/>
                    <a:lstStyle/>
                    <a:p>
                      <a:r>
                        <a:rPr lang="en-US" sz="2800" dirty="0"/>
                        <a:t>4</a:t>
                      </a:r>
                    </a:p>
                  </a:txBody>
                  <a:tcPr/>
                </a:tc>
                <a:extLst>
                  <a:ext uri="{0D108BD9-81ED-4DB2-BD59-A6C34878D82A}">
                    <a16:rowId xmlns:a16="http://schemas.microsoft.com/office/drawing/2014/main" val="2717421325"/>
                  </a:ext>
                </a:extLst>
              </a:tr>
              <a:tr h="479603">
                <a:tc>
                  <a:txBody>
                    <a:bodyPr/>
                    <a:lstStyle/>
                    <a:p>
                      <a:r>
                        <a:rPr lang="en-US" sz="2800" dirty="0"/>
                        <a:t>Fra</a:t>
                      </a:r>
                    </a:p>
                  </a:txBody>
                  <a:tcPr/>
                </a:tc>
                <a:tc>
                  <a:txBody>
                    <a:bodyPr/>
                    <a:lstStyle/>
                    <a:p>
                      <a:r>
                        <a:rPr lang="en-US" sz="2800" dirty="0"/>
                        <a:t>5</a:t>
                      </a:r>
                    </a:p>
                  </a:txBody>
                  <a:tcPr/>
                </a:tc>
                <a:tc>
                  <a:txBody>
                    <a:bodyPr/>
                    <a:lstStyle/>
                    <a:p>
                      <a:r>
                        <a:rPr lang="en-US" sz="2800" dirty="0"/>
                        <a:t>3</a:t>
                      </a:r>
                    </a:p>
                  </a:txBody>
                  <a:tcPr/>
                </a:tc>
                <a:extLst>
                  <a:ext uri="{0D108BD9-81ED-4DB2-BD59-A6C34878D82A}">
                    <a16:rowId xmlns:a16="http://schemas.microsoft.com/office/drawing/2014/main" val="1116881651"/>
                  </a:ext>
                </a:extLst>
              </a:tr>
            </a:tbl>
          </a:graphicData>
        </a:graphic>
      </p:graphicFrame>
      <p:sp>
        <p:nvSpPr>
          <p:cNvPr id="8" name="TextBox 7"/>
          <p:cNvSpPr txBox="1"/>
          <p:nvPr/>
        </p:nvSpPr>
        <p:spPr>
          <a:xfrm>
            <a:off x="6400800" y="5988371"/>
            <a:ext cx="5059446" cy="646331"/>
          </a:xfrm>
          <a:prstGeom prst="rect">
            <a:avLst/>
          </a:prstGeom>
          <a:noFill/>
        </p:spPr>
        <p:txBody>
          <a:bodyPr wrap="square" rtlCol="0">
            <a:spAutoFit/>
          </a:bodyPr>
          <a:lstStyle/>
          <a:p>
            <a:r>
              <a:rPr lang="en-US" dirty="0"/>
              <a:t>Australia has absolute advantage in wine. France has absolute advantage in cheese. </a:t>
            </a:r>
          </a:p>
        </p:txBody>
      </p:sp>
      <p:sp>
        <p:nvSpPr>
          <p:cNvPr id="9" name="TextBox 8"/>
          <p:cNvSpPr txBox="1"/>
          <p:nvPr/>
        </p:nvSpPr>
        <p:spPr>
          <a:xfrm>
            <a:off x="6165037" y="3042408"/>
            <a:ext cx="5295209" cy="923330"/>
          </a:xfrm>
          <a:prstGeom prst="rect">
            <a:avLst/>
          </a:prstGeom>
          <a:noFill/>
        </p:spPr>
        <p:txBody>
          <a:bodyPr wrap="square" rtlCol="0">
            <a:spAutoFit/>
          </a:bodyPr>
          <a:lstStyle/>
          <a:p>
            <a:r>
              <a:rPr lang="en-US" dirty="0"/>
              <a:t>Australia has absolute advantage in cheese. France has absolute advantage in wine. </a:t>
            </a:r>
          </a:p>
          <a:p>
            <a:endParaRPr lang="en-US" dirty="0"/>
          </a:p>
        </p:txBody>
      </p:sp>
      <p:sp>
        <p:nvSpPr>
          <p:cNvPr id="10" name="Oval 9"/>
          <p:cNvSpPr/>
          <p:nvPr/>
        </p:nvSpPr>
        <p:spPr>
          <a:xfrm>
            <a:off x="7128881" y="4798299"/>
            <a:ext cx="897774" cy="615142"/>
          </a:xfrm>
          <a:prstGeom prst="ellipse">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048436" y="5312821"/>
            <a:ext cx="897774" cy="615142"/>
          </a:xfrm>
          <a:prstGeom prst="ellipse">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091628" y="2543953"/>
            <a:ext cx="897774" cy="615142"/>
          </a:xfrm>
          <a:prstGeom prst="ellipse">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093376" y="1970503"/>
            <a:ext cx="897774" cy="615142"/>
          </a:xfrm>
          <a:prstGeom prst="ellipse">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11914" y="5464057"/>
            <a:ext cx="4916531"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For absolute advantage:</a:t>
            </a:r>
          </a:p>
          <a:p>
            <a:r>
              <a:rPr lang="en-US" dirty="0">
                <a:solidFill>
                  <a:srgbClr val="FF0000"/>
                </a:solidFill>
              </a:rPr>
              <a:t>Output question – choose the bigger number.</a:t>
            </a:r>
          </a:p>
          <a:p>
            <a:r>
              <a:rPr lang="en-US" dirty="0">
                <a:solidFill>
                  <a:srgbClr val="FF0000"/>
                </a:solidFill>
              </a:rPr>
              <a:t>Input question – choose the smaller number.</a:t>
            </a:r>
          </a:p>
        </p:txBody>
      </p:sp>
      <p:sp>
        <p:nvSpPr>
          <p:cNvPr id="4" name="TextBox 3"/>
          <p:cNvSpPr txBox="1"/>
          <p:nvPr/>
        </p:nvSpPr>
        <p:spPr>
          <a:xfrm>
            <a:off x="8026655" y="970020"/>
            <a:ext cx="1834702" cy="369332"/>
          </a:xfrm>
          <a:prstGeom prst="rect">
            <a:avLst/>
          </a:prstGeom>
          <a:solidFill>
            <a:schemeClr val="accent1">
              <a:lumMod val="40000"/>
              <a:lumOff val="60000"/>
            </a:schemeClr>
          </a:solidFill>
        </p:spPr>
        <p:txBody>
          <a:bodyPr wrap="square" rtlCol="0">
            <a:spAutoFit/>
          </a:bodyPr>
          <a:lstStyle/>
          <a:p>
            <a:r>
              <a:rPr lang="en-US" dirty="0"/>
              <a:t>Output Question</a:t>
            </a:r>
          </a:p>
        </p:txBody>
      </p:sp>
      <p:sp>
        <p:nvSpPr>
          <p:cNvPr id="14" name="TextBox 13"/>
          <p:cNvSpPr txBox="1"/>
          <p:nvPr/>
        </p:nvSpPr>
        <p:spPr>
          <a:xfrm>
            <a:off x="7989402" y="3682195"/>
            <a:ext cx="1834702" cy="369332"/>
          </a:xfrm>
          <a:prstGeom prst="rect">
            <a:avLst/>
          </a:prstGeom>
          <a:solidFill>
            <a:schemeClr val="accent1">
              <a:lumMod val="40000"/>
              <a:lumOff val="60000"/>
            </a:schemeClr>
          </a:solidFill>
        </p:spPr>
        <p:txBody>
          <a:bodyPr wrap="square" rtlCol="0">
            <a:spAutoFit/>
          </a:bodyPr>
          <a:lstStyle/>
          <a:p>
            <a:r>
              <a:rPr lang="en-US" dirty="0"/>
              <a:t>Input Question</a:t>
            </a:r>
          </a:p>
        </p:txBody>
      </p:sp>
      <p:sp>
        <p:nvSpPr>
          <p:cNvPr id="15" name="TextBox 14"/>
          <p:cNvSpPr txBox="1"/>
          <p:nvPr/>
        </p:nvSpPr>
        <p:spPr>
          <a:xfrm>
            <a:off x="10204704" y="1954909"/>
            <a:ext cx="1801368" cy="646331"/>
          </a:xfrm>
          <a:prstGeom prst="rect">
            <a:avLst/>
          </a:prstGeom>
          <a:noFill/>
        </p:spPr>
        <p:txBody>
          <a:bodyPr wrap="square" rtlCol="0">
            <a:spAutoFit/>
          </a:bodyPr>
          <a:lstStyle/>
          <a:p>
            <a:r>
              <a:rPr lang="en-US" dirty="0">
                <a:solidFill>
                  <a:srgbClr val="7030A0"/>
                </a:solidFill>
              </a:rPr>
              <a:t>We choose the bigger number.</a:t>
            </a:r>
          </a:p>
        </p:txBody>
      </p:sp>
      <p:sp>
        <p:nvSpPr>
          <p:cNvPr id="16" name="TextBox 15"/>
          <p:cNvSpPr txBox="1"/>
          <p:nvPr/>
        </p:nvSpPr>
        <p:spPr>
          <a:xfrm>
            <a:off x="10298518" y="5022463"/>
            <a:ext cx="1801368" cy="646331"/>
          </a:xfrm>
          <a:prstGeom prst="rect">
            <a:avLst/>
          </a:prstGeom>
          <a:noFill/>
        </p:spPr>
        <p:txBody>
          <a:bodyPr wrap="square" rtlCol="0">
            <a:spAutoFit/>
          </a:bodyPr>
          <a:lstStyle/>
          <a:p>
            <a:r>
              <a:rPr lang="en-US" dirty="0">
                <a:solidFill>
                  <a:srgbClr val="7030A0"/>
                </a:solidFill>
              </a:rPr>
              <a:t>We choose the </a:t>
            </a:r>
            <a:r>
              <a:rPr lang="en-US" b="1" u="sng" dirty="0">
                <a:solidFill>
                  <a:srgbClr val="7030A0"/>
                </a:solidFill>
              </a:rPr>
              <a:t>smaller</a:t>
            </a:r>
            <a:r>
              <a:rPr lang="en-US" dirty="0">
                <a:solidFill>
                  <a:srgbClr val="7030A0"/>
                </a:solidFill>
              </a:rPr>
              <a:t> number.</a:t>
            </a:r>
          </a:p>
        </p:txBody>
      </p:sp>
    </p:spTree>
    <p:extLst>
      <p:ext uri="{BB962C8B-B14F-4D97-AF65-F5344CB8AC3E}">
        <p14:creationId xmlns:p14="http://schemas.microsoft.com/office/powerpoint/2010/main" val="239118548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825625"/>
            <a:ext cx="5777753" cy="4351338"/>
          </a:xfrm>
        </p:spPr>
        <p:txBody>
          <a:bodyPr/>
          <a:lstStyle/>
          <a:p>
            <a:r>
              <a:rPr lang="en-US" dirty="0"/>
              <a:t>When we represent country production in terms of inputs do countries want to have bigger or smaller numbers?</a:t>
            </a:r>
          </a:p>
          <a:p>
            <a:r>
              <a:rPr lang="en-US" dirty="0">
                <a:solidFill>
                  <a:srgbClr val="FF0000"/>
                </a:solidFill>
              </a:rPr>
              <a:t>Smaller! Countries want to use fewer resources/less inputs.</a:t>
            </a:r>
          </a:p>
          <a:p>
            <a:r>
              <a:rPr lang="en-US" dirty="0"/>
              <a:t>Use the following table, which country has absolute advantage in butter?</a:t>
            </a:r>
          </a:p>
          <a:p>
            <a:r>
              <a:rPr lang="en-US" dirty="0">
                <a:solidFill>
                  <a:srgbClr val="FF0000"/>
                </a:solidFill>
              </a:rPr>
              <a:t>France</a:t>
            </a:r>
          </a:p>
          <a:p>
            <a:endParaRPr lang="en-US" dirty="0">
              <a:solidFill>
                <a:srgbClr val="FF0000"/>
              </a:solidFill>
            </a:endParaRPr>
          </a:p>
          <a:p>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652178352"/>
              </p:ext>
            </p:extLst>
          </p:nvPr>
        </p:nvGraphicFramePr>
        <p:xfrm>
          <a:off x="6857984" y="3508235"/>
          <a:ext cx="5142575" cy="2442024"/>
        </p:xfrm>
        <a:graphic>
          <a:graphicData uri="http://schemas.openxmlformats.org/drawingml/2006/table">
            <a:tbl>
              <a:tblPr firstRow="1" bandRow="1">
                <a:tableStyleId>{69CF1AB2-1976-4502-BF36-3FF5EA218861}</a:tableStyleId>
              </a:tblPr>
              <a:tblGrid>
                <a:gridCol w="834767">
                  <a:extLst>
                    <a:ext uri="{9D8B030D-6E8A-4147-A177-3AD203B41FA5}">
                      <a16:colId xmlns:a16="http://schemas.microsoft.com/office/drawing/2014/main" val="4008590712"/>
                    </a:ext>
                  </a:extLst>
                </a:gridCol>
                <a:gridCol w="2019929">
                  <a:extLst>
                    <a:ext uri="{9D8B030D-6E8A-4147-A177-3AD203B41FA5}">
                      <a16:colId xmlns:a16="http://schemas.microsoft.com/office/drawing/2014/main" val="2805279379"/>
                    </a:ext>
                  </a:extLst>
                </a:gridCol>
                <a:gridCol w="2287879">
                  <a:extLst>
                    <a:ext uri="{9D8B030D-6E8A-4147-A177-3AD203B41FA5}">
                      <a16:colId xmlns:a16="http://schemas.microsoft.com/office/drawing/2014/main" val="97772109"/>
                    </a:ext>
                  </a:extLst>
                </a:gridCol>
              </a:tblGrid>
              <a:tr h="938051">
                <a:tc>
                  <a:txBody>
                    <a:bodyPr/>
                    <a:lstStyle/>
                    <a:p>
                      <a:r>
                        <a:rPr lang="en-US" sz="1800" dirty="0"/>
                        <a:t>Country</a:t>
                      </a:r>
                    </a:p>
                  </a:txBody>
                  <a:tcPr/>
                </a:tc>
                <a:tc>
                  <a:txBody>
                    <a:bodyPr/>
                    <a:lstStyle/>
                    <a:p>
                      <a:r>
                        <a:rPr lang="en-US" sz="2800" dirty="0"/>
                        <a:t>Machine</a:t>
                      </a:r>
                      <a:r>
                        <a:rPr lang="en-US" sz="2800" baseline="0" dirty="0"/>
                        <a:t> </a:t>
                      </a:r>
                      <a:r>
                        <a:rPr lang="en-US" sz="2800" baseline="0" dirty="0" err="1"/>
                        <a:t>hrs</a:t>
                      </a:r>
                      <a:r>
                        <a:rPr lang="en-US" sz="2800" dirty="0"/>
                        <a:t> to</a:t>
                      </a:r>
                      <a:r>
                        <a:rPr lang="en-US" sz="2800" baseline="0" dirty="0"/>
                        <a:t> make guns</a:t>
                      </a:r>
                      <a:endParaRPr lang="en-US" sz="2800" dirty="0"/>
                    </a:p>
                  </a:txBody>
                  <a:tcPr/>
                </a:tc>
                <a:tc>
                  <a:txBody>
                    <a:bodyPr/>
                    <a:lstStyle/>
                    <a:p>
                      <a:r>
                        <a:rPr lang="en-US" sz="2800" dirty="0"/>
                        <a:t>Machine </a:t>
                      </a:r>
                      <a:r>
                        <a:rPr lang="en-US" sz="2800" dirty="0" err="1"/>
                        <a:t>hrs</a:t>
                      </a:r>
                      <a:r>
                        <a:rPr lang="en-US" sz="2800" dirty="0"/>
                        <a:t> to make butter</a:t>
                      </a:r>
                    </a:p>
                  </a:txBody>
                  <a:tcPr/>
                </a:tc>
                <a:extLst>
                  <a:ext uri="{0D108BD9-81ED-4DB2-BD59-A6C34878D82A}">
                    <a16:rowId xmlns:a16="http://schemas.microsoft.com/office/drawing/2014/main" val="3020585653"/>
                  </a:ext>
                </a:extLst>
              </a:tr>
              <a:tr h="535212">
                <a:tc>
                  <a:txBody>
                    <a:bodyPr/>
                    <a:lstStyle/>
                    <a:p>
                      <a:r>
                        <a:rPr lang="en-US" sz="2800" dirty="0" err="1"/>
                        <a:t>Aus</a:t>
                      </a:r>
                      <a:endParaRPr lang="en-US" sz="2800" dirty="0"/>
                    </a:p>
                  </a:txBody>
                  <a:tcPr/>
                </a:tc>
                <a:tc>
                  <a:txBody>
                    <a:bodyPr/>
                    <a:lstStyle/>
                    <a:p>
                      <a:r>
                        <a:rPr lang="en-US" sz="2800" dirty="0"/>
                        <a:t>5</a:t>
                      </a:r>
                    </a:p>
                  </a:txBody>
                  <a:tcPr/>
                </a:tc>
                <a:tc>
                  <a:txBody>
                    <a:bodyPr/>
                    <a:lstStyle/>
                    <a:p>
                      <a:r>
                        <a:rPr lang="en-US" sz="2800" dirty="0"/>
                        <a:t>4</a:t>
                      </a:r>
                    </a:p>
                  </a:txBody>
                  <a:tcPr/>
                </a:tc>
                <a:extLst>
                  <a:ext uri="{0D108BD9-81ED-4DB2-BD59-A6C34878D82A}">
                    <a16:rowId xmlns:a16="http://schemas.microsoft.com/office/drawing/2014/main" val="2337945067"/>
                  </a:ext>
                </a:extLst>
              </a:tr>
              <a:tr h="535212">
                <a:tc>
                  <a:txBody>
                    <a:bodyPr/>
                    <a:lstStyle/>
                    <a:p>
                      <a:r>
                        <a:rPr lang="en-US" sz="2800" dirty="0"/>
                        <a:t>Fra</a:t>
                      </a:r>
                    </a:p>
                  </a:txBody>
                  <a:tcPr/>
                </a:tc>
                <a:tc>
                  <a:txBody>
                    <a:bodyPr/>
                    <a:lstStyle/>
                    <a:p>
                      <a:r>
                        <a:rPr lang="en-US" sz="2800" dirty="0"/>
                        <a:t>7</a:t>
                      </a:r>
                    </a:p>
                  </a:txBody>
                  <a:tcPr/>
                </a:tc>
                <a:tc>
                  <a:txBody>
                    <a:bodyPr/>
                    <a:lstStyle/>
                    <a:p>
                      <a:r>
                        <a:rPr lang="en-US" sz="2800" dirty="0"/>
                        <a:t>3</a:t>
                      </a:r>
                    </a:p>
                  </a:txBody>
                  <a:tcPr/>
                </a:tc>
                <a:extLst>
                  <a:ext uri="{0D108BD9-81ED-4DB2-BD59-A6C34878D82A}">
                    <a16:rowId xmlns:a16="http://schemas.microsoft.com/office/drawing/2014/main" val="2674372135"/>
                  </a:ext>
                </a:extLst>
              </a:tr>
            </a:tbl>
          </a:graphicData>
        </a:graphic>
      </p:graphicFrame>
    </p:spTree>
    <p:extLst>
      <p:ext uri="{BB962C8B-B14F-4D97-AF65-F5344CB8AC3E}">
        <p14:creationId xmlns:p14="http://schemas.microsoft.com/office/powerpoint/2010/main" val="288588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 Micro Exam Information</a:t>
            </a: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76003746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177433"/>
            <a:ext cx="10515600" cy="1325563"/>
          </a:xfrm>
        </p:spPr>
        <p:txBody>
          <a:bodyPr/>
          <a:lstStyle/>
          <a:p>
            <a:r>
              <a:rPr lang="en-US" dirty="0"/>
              <a:t>Solving Comparative Advantage Question in terms of Inputs</a:t>
            </a:r>
          </a:p>
        </p:txBody>
      </p:sp>
      <p:graphicFrame>
        <p:nvGraphicFramePr>
          <p:cNvPr id="5" name="Content Placeholder 3"/>
          <p:cNvGraphicFramePr>
            <a:graphicFrameLocks/>
          </p:cNvGraphicFramePr>
          <p:nvPr>
            <p:extLst>
              <p:ext uri="{D42A27DB-BD31-4B8C-83A1-F6EECF244321}">
                <p14:modId xmlns:p14="http://schemas.microsoft.com/office/powerpoint/2010/main" val="3529263730"/>
              </p:ext>
            </p:extLst>
          </p:nvPr>
        </p:nvGraphicFramePr>
        <p:xfrm>
          <a:off x="5689600" y="994662"/>
          <a:ext cx="6337300" cy="2789939"/>
        </p:xfrm>
        <a:graphic>
          <a:graphicData uri="http://schemas.openxmlformats.org/drawingml/2006/table">
            <a:tbl>
              <a:tblPr firstRow="1" bandRow="1">
                <a:tableStyleId>{69CF1AB2-1976-4502-BF36-3FF5EA218861}</a:tableStyleId>
              </a:tblPr>
              <a:tblGrid>
                <a:gridCol w="1028700">
                  <a:extLst>
                    <a:ext uri="{9D8B030D-6E8A-4147-A177-3AD203B41FA5}">
                      <a16:colId xmlns:a16="http://schemas.microsoft.com/office/drawing/2014/main" val="4008590712"/>
                    </a:ext>
                  </a:extLst>
                </a:gridCol>
                <a:gridCol w="2489200">
                  <a:extLst>
                    <a:ext uri="{9D8B030D-6E8A-4147-A177-3AD203B41FA5}">
                      <a16:colId xmlns:a16="http://schemas.microsoft.com/office/drawing/2014/main" val="2805279379"/>
                    </a:ext>
                  </a:extLst>
                </a:gridCol>
                <a:gridCol w="2819400">
                  <a:extLst>
                    <a:ext uri="{9D8B030D-6E8A-4147-A177-3AD203B41FA5}">
                      <a16:colId xmlns:a16="http://schemas.microsoft.com/office/drawing/2014/main" val="97772109"/>
                    </a:ext>
                  </a:extLst>
                </a:gridCol>
              </a:tblGrid>
              <a:tr h="1303031">
                <a:tc>
                  <a:txBody>
                    <a:bodyPr/>
                    <a:lstStyle/>
                    <a:p>
                      <a:r>
                        <a:rPr lang="en-US" sz="1800" dirty="0"/>
                        <a:t>Country</a:t>
                      </a:r>
                    </a:p>
                  </a:txBody>
                  <a:tcPr/>
                </a:tc>
                <a:tc>
                  <a:txBody>
                    <a:bodyPr/>
                    <a:lstStyle/>
                    <a:p>
                      <a:r>
                        <a:rPr lang="en-US" sz="2800" dirty="0"/>
                        <a:t>Inputs to</a:t>
                      </a:r>
                      <a:r>
                        <a:rPr lang="en-US" sz="2800" baseline="0" dirty="0"/>
                        <a:t> make wine</a:t>
                      </a:r>
                      <a:endParaRPr lang="en-US" sz="2800" dirty="0"/>
                    </a:p>
                  </a:txBody>
                  <a:tcPr/>
                </a:tc>
                <a:tc>
                  <a:txBody>
                    <a:bodyPr/>
                    <a:lstStyle/>
                    <a:p>
                      <a:r>
                        <a:rPr lang="en-US" sz="2800" dirty="0"/>
                        <a:t>Inputs</a:t>
                      </a:r>
                      <a:r>
                        <a:rPr lang="en-US" sz="2800" baseline="0" dirty="0"/>
                        <a:t> to</a:t>
                      </a:r>
                      <a:r>
                        <a:rPr lang="en-US" sz="2800" dirty="0"/>
                        <a:t> make</a:t>
                      </a:r>
                      <a:r>
                        <a:rPr lang="en-US" sz="2800" baseline="0" dirty="0"/>
                        <a:t> c</a:t>
                      </a:r>
                      <a:r>
                        <a:rPr lang="en-US" sz="2800" dirty="0"/>
                        <a:t>heese</a:t>
                      </a:r>
                    </a:p>
                  </a:txBody>
                  <a:tcPr/>
                </a:tc>
                <a:extLst>
                  <a:ext uri="{0D108BD9-81ED-4DB2-BD59-A6C34878D82A}">
                    <a16:rowId xmlns:a16="http://schemas.microsoft.com/office/drawing/2014/main" val="3020585653"/>
                  </a:ext>
                </a:extLst>
              </a:tr>
              <a:tr h="743454">
                <a:tc>
                  <a:txBody>
                    <a:bodyPr/>
                    <a:lstStyle/>
                    <a:p>
                      <a:r>
                        <a:rPr lang="en-US" sz="2800" dirty="0" err="1"/>
                        <a:t>Aus</a:t>
                      </a:r>
                      <a:endParaRPr lang="en-US" sz="2800" dirty="0"/>
                    </a:p>
                  </a:txBody>
                  <a:tcPr/>
                </a:tc>
                <a:tc>
                  <a:txBody>
                    <a:bodyPr/>
                    <a:lstStyle/>
                    <a:p>
                      <a:r>
                        <a:rPr lang="en-US" sz="2800" dirty="0"/>
                        <a:t>4</a:t>
                      </a:r>
                      <a:r>
                        <a:rPr lang="en-US" sz="2800" baseline="0" dirty="0"/>
                        <a:t> </a:t>
                      </a:r>
                      <a:r>
                        <a:rPr lang="en-US" sz="2800" baseline="0" dirty="0" err="1"/>
                        <a:t>hrs</a:t>
                      </a:r>
                      <a:endParaRPr lang="en-US" sz="2800" dirty="0"/>
                    </a:p>
                  </a:txBody>
                  <a:tcPr/>
                </a:tc>
                <a:tc>
                  <a:txBody>
                    <a:bodyPr/>
                    <a:lstStyle/>
                    <a:p>
                      <a:r>
                        <a:rPr lang="en-US" sz="2800" dirty="0"/>
                        <a:t>4</a:t>
                      </a:r>
                      <a:r>
                        <a:rPr lang="en-US" sz="2800" baseline="0" dirty="0"/>
                        <a:t> </a:t>
                      </a:r>
                      <a:r>
                        <a:rPr lang="en-US" sz="2800" baseline="0" dirty="0" err="1"/>
                        <a:t>hrs</a:t>
                      </a:r>
                      <a:endParaRPr lang="en-US" sz="2800" dirty="0"/>
                    </a:p>
                  </a:txBody>
                  <a:tcPr/>
                </a:tc>
                <a:extLst>
                  <a:ext uri="{0D108BD9-81ED-4DB2-BD59-A6C34878D82A}">
                    <a16:rowId xmlns:a16="http://schemas.microsoft.com/office/drawing/2014/main" val="2337945067"/>
                  </a:ext>
                </a:extLst>
              </a:tr>
              <a:tr h="743454">
                <a:tc>
                  <a:txBody>
                    <a:bodyPr/>
                    <a:lstStyle/>
                    <a:p>
                      <a:r>
                        <a:rPr lang="en-US" sz="2800" dirty="0"/>
                        <a:t>Fra</a:t>
                      </a:r>
                    </a:p>
                  </a:txBody>
                  <a:tcPr/>
                </a:tc>
                <a:tc>
                  <a:txBody>
                    <a:bodyPr/>
                    <a:lstStyle/>
                    <a:p>
                      <a:r>
                        <a:rPr lang="en-US" sz="2800" dirty="0"/>
                        <a:t>5 </a:t>
                      </a:r>
                      <a:r>
                        <a:rPr lang="en-US" sz="2800" dirty="0" err="1"/>
                        <a:t>hrs</a:t>
                      </a:r>
                      <a:endParaRPr lang="en-US" sz="2800" dirty="0"/>
                    </a:p>
                  </a:txBody>
                  <a:tcPr/>
                </a:tc>
                <a:tc>
                  <a:txBody>
                    <a:bodyPr/>
                    <a:lstStyle/>
                    <a:p>
                      <a:r>
                        <a:rPr lang="en-US" sz="2800" dirty="0"/>
                        <a:t>3</a:t>
                      </a:r>
                      <a:r>
                        <a:rPr lang="en-US" sz="2800" baseline="0" dirty="0"/>
                        <a:t> </a:t>
                      </a:r>
                      <a:r>
                        <a:rPr lang="en-US" sz="2800" baseline="0" dirty="0" err="1"/>
                        <a:t>hrs</a:t>
                      </a:r>
                      <a:endParaRPr lang="en-US" sz="2800" dirty="0"/>
                    </a:p>
                  </a:txBody>
                  <a:tcPr/>
                </a:tc>
                <a:extLst>
                  <a:ext uri="{0D108BD9-81ED-4DB2-BD59-A6C34878D82A}">
                    <a16:rowId xmlns:a16="http://schemas.microsoft.com/office/drawing/2014/main" val="2674372135"/>
                  </a:ext>
                </a:extLst>
              </a:tr>
            </a:tbl>
          </a:graphicData>
        </a:graphic>
      </p:graphicFrame>
      <p:sp>
        <p:nvSpPr>
          <p:cNvPr id="4" name="TextBox 3"/>
          <p:cNvSpPr txBox="1"/>
          <p:nvPr/>
        </p:nvSpPr>
        <p:spPr>
          <a:xfrm>
            <a:off x="277251" y="1628760"/>
            <a:ext cx="5280212" cy="3600986"/>
          </a:xfrm>
          <a:prstGeom prst="rect">
            <a:avLst/>
          </a:prstGeom>
          <a:solidFill>
            <a:schemeClr val="tx1">
              <a:lumMod val="10000"/>
              <a:lumOff val="90000"/>
            </a:schemeClr>
          </a:solidFill>
        </p:spPr>
        <p:txBody>
          <a:bodyPr wrap="square" rtlCol="0">
            <a:spAutoFit/>
          </a:bodyPr>
          <a:lstStyle/>
          <a:p>
            <a:r>
              <a:rPr lang="en-US" sz="2400" b="1" dirty="0"/>
              <a:t>Method 1: Convert to Output then solve normally</a:t>
            </a:r>
          </a:p>
          <a:p>
            <a:pPr marL="285750" indent="-285750">
              <a:buFont typeface="Arial" panose="020B0604020202020204" pitchFamily="34" charset="0"/>
              <a:buChar char="•"/>
            </a:pPr>
            <a:r>
              <a:rPr lang="en-US" dirty="0" err="1"/>
              <a:t>Prestep</a:t>
            </a:r>
            <a:r>
              <a:rPr lang="en-US" dirty="0"/>
              <a:t>: Convert the numbers to output by dividing each number by reversing the number! </a:t>
            </a:r>
            <a:r>
              <a:rPr lang="en-US" dirty="0" err="1"/>
              <a:t>Eg</a:t>
            </a:r>
            <a:r>
              <a:rPr lang="en-US" dirty="0"/>
              <a:t>. 4 becomes 1/4. Then you can multiply to make the number more convenient. </a:t>
            </a:r>
          </a:p>
          <a:p>
            <a:pPr marL="742950" lvl="1" indent="-285750">
              <a:buFont typeface="Arial" panose="020B0604020202020204" pitchFamily="34" charset="0"/>
              <a:buChar char="•"/>
            </a:pPr>
            <a:r>
              <a:rPr lang="en-US" dirty="0"/>
              <a:t>OR you can just have the same numerator, </a:t>
            </a:r>
            <a:r>
              <a:rPr lang="en-US" dirty="0" err="1"/>
              <a:t>eg</a:t>
            </a:r>
            <a:r>
              <a:rPr lang="en-US" dirty="0"/>
              <a:t>. 4, and divide every number by 4. </a:t>
            </a:r>
          </a:p>
          <a:p>
            <a:pPr marL="285750" indent="-285750">
              <a:buFont typeface="Arial" panose="020B0604020202020204" pitchFamily="34" charset="0"/>
              <a:buChar char="•"/>
            </a:pPr>
            <a:r>
              <a:rPr lang="en-US" dirty="0"/>
              <a:t>Now that the table is in terms of output you can perform the same steps as usual – find the OC (given up/gained) and choose the smaller OC for comparative advantage.</a:t>
            </a:r>
          </a:p>
        </p:txBody>
      </p:sp>
      <p:sp>
        <p:nvSpPr>
          <p:cNvPr id="14" name="TextBox 13"/>
          <p:cNvSpPr txBox="1"/>
          <p:nvPr/>
        </p:nvSpPr>
        <p:spPr>
          <a:xfrm>
            <a:off x="5986834" y="4016184"/>
            <a:ext cx="5153586" cy="2308324"/>
          </a:xfrm>
          <a:prstGeom prst="rect">
            <a:avLst/>
          </a:prstGeom>
          <a:noFill/>
        </p:spPr>
        <p:txBody>
          <a:bodyPr wrap="square" rtlCol="0">
            <a:spAutoFit/>
          </a:bodyPr>
          <a:lstStyle/>
          <a:p>
            <a:r>
              <a:rPr lang="en-US" b="1" dirty="0"/>
              <a:t>Using Method 1:</a:t>
            </a:r>
          </a:p>
          <a:p>
            <a:r>
              <a:rPr lang="en-US" dirty="0"/>
              <a:t>1 </a:t>
            </a:r>
            <a:r>
              <a:rPr lang="en-US" dirty="0" err="1"/>
              <a:t>Prestep</a:t>
            </a:r>
            <a:r>
              <a:rPr lang="en-US" dirty="0"/>
              <a:t> (red)</a:t>
            </a:r>
          </a:p>
          <a:p>
            <a:r>
              <a:rPr lang="en-US" dirty="0"/>
              <a:t>2 Opportunity Cost (purple)</a:t>
            </a:r>
          </a:p>
          <a:p>
            <a:r>
              <a:rPr lang="en-US" dirty="0"/>
              <a:t>3 Lowest opportunity cost</a:t>
            </a:r>
          </a:p>
          <a:p>
            <a:r>
              <a:rPr lang="en-US" dirty="0"/>
              <a:t>4 Comparative Advantage</a:t>
            </a:r>
          </a:p>
          <a:p>
            <a:r>
              <a:rPr lang="en-US" dirty="0"/>
              <a:t>	Cheese: France , Wine: Australia</a:t>
            </a:r>
          </a:p>
          <a:p>
            <a:endParaRPr lang="en-US" dirty="0"/>
          </a:p>
          <a:p>
            <a:endParaRPr lang="en-US" dirty="0"/>
          </a:p>
        </p:txBody>
      </p:sp>
      <p:sp>
        <p:nvSpPr>
          <p:cNvPr id="15" name="TextBox 14"/>
          <p:cNvSpPr txBox="1"/>
          <p:nvPr/>
        </p:nvSpPr>
        <p:spPr>
          <a:xfrm>
            <a:off x="7729256" y="2192565"/>
            <a:ext cx="1668743" cy="369332"/>
          </a:xfrm>
          <a:prstGeom prst="rect">
            <a:avLst/>
          </a:prstGeom>
          <a:noFill/>
        </p:spPr>
        <p:txBody>
          <a:bodyPr wrap="square" rtlCol="0">
            <a:spAutoFit/>
          </a:bodyPr>
          <a:lstStyle/>
          <a:p>
            <a:r>
              <a:rPr lang="en-US" dirty="0">
                <a:solidFill>
                  <a:srgbClr val="FF0000"/>
                </a:solidFill>
              </a:rPr>
              <a:t>¼ units</a:t>
            </a:r>
          </a:p>
        </p:txBody>
      </p:sp>
      <p:sp>
        <p:nvSpPr>
          <p:cNvPr id="16" name="TextBox 15"/>
          <p:cNvSpPr txBox="1"/>
          <p:nvPr/>
        </p:nvSpPr>
        <p:spPr>
          <a:xfrm>
            <a:off x="10193057" y="2192565"/>
            <a:ext cx="1732242" cy="369332"/>
          </a:xfrm>
          <a:prstGeom prst="rect">
            <a:avLst/>
          </a:prstGeom>
          <a:noFill/>
        </p:spPr>
        <p:txBody>
          <a:bodyPr wrap="square" rtlCol="0">
            <a:spAutoFit/>
          </a:bodyPr>
          <a:lstStyle/>
          <a:p>
            <a:r>
              <a:rPr lang="en-US" dirty="0">
                <a:solidFill>
                  <a:srgbClr val="FF0000"/>
                </a:solidFill>
              </a:rPr>
              <a:t>¼ units</a:t>
            </a:r>
          </a:p>
        </p:txBody>
      </p:sp>
      <p:sp>
        <p:nvSpPr>
          <p:cNvPr id="17" name="TextBox 16"/>
          <p:cNvSpPr txBox="1"/>
          <p:nvPr/>
        </p:nvSpPr>
        <p:spPr>
          <a:xfrm>
            <a:off x="7653056" y="2979630"/>
            <a:ext cx="1643343" cy="369332"/>
          </a:xfrm>
          <a:prstGeom prst="rect">
            <a:avLst/>
          </a:prstGeom>
          <a:noFill/>
        </p:spPr>
        <p:txBody>
          <a:bodyPr wrap="square" rtlCol="0">
            <a:spAutoFit/>
          </a:bodyPr>
          <a:lstStyle/>
          <a:p>
            <a:r>
              <a:rPr lang="en-US" dirty="0">
                <a:solidFill>
                  <a:srgbClr val="FF0000"/>
                </a:solidFill>
              </a:rPr>
              <a:t>1/5 units</a:t>
            </a:r>
          </a:p>
        </p:txBody>
      </p:sp>
      <p:sp>
        <p:nvSpPr>
          <p:cNvPr id="18" name="TextBox 17"/>
          <p:cNvSpPr txBox="1"/>
          <p:nvPr/>
        </p:nvSpPr>
        <p:spPr>
          <a:xfrm>
            <a:off x="10193056" y="3104325"/>
            <a:ext cx="1732243" cy="369332"/>
          </a:xfrm>
          <a:prstGeom prst="rect">
            <a:avLst/>
          </a:prstGeom>
          <a:noFill/>
        </p:spPr>
        <p:txBody>
          <a:bodyPr wrap="square" rtlCol="0">
            <a:spAutoFit/>
          </a:bodyPr>
          <a:lstStyle/>
          <a:p>
            <a:r>
              <a:rPr lang="en-US" dirty="0">
                <a:solidFill>
                  <a:srgbClr val="FF0000"/>
                </a:solidFill>
              </a:rPr>
              <a:t>1/3 units</a:t>
            </a:r>
          </a:p>
        </p:txBody>
      </p:sp>
      <p:sp>
        <p:nvSpPr>
          <p:cNvPr id="19" name="TextBox 18"/>
          <p:cNvSpPr txBox="1"/>
          <p:nvPr/>
        </p:nvSpPr>
        <p:spPr>
          <a:xfrm>
            <a:off x="7183157" y="1799033"/>
            <a:ext cx="762000" cy="646331"/>
          </a:xfrm>
          <a:prstGeom prst="rect">
            <a:avLst/>
          </a:prstGeom>
          <a:noFill/>
        </p:spPr>
        <p:txBody>
          <a:bodyPr wrap="square" rtlCol="0">
            <a:spAutoFit/>
          </a:bodyPr>
          <a:lstStyle/>
          <a:p>
            <a:r>
              <a:rPr lang="en-US" b="1" dirty="0">
                <a:solidFill>
                  <a:srgbClr val="7030A0"/>
                </a:solidFill>
              </a:rPr>
              <a:t>1/4/1/4 = 1</a:t>
            </a:r>
          </a:p>
        </p:txBody>
      </p:sp>
      <p:sp>
        <p:nvSpPr>
          <p:cNvPr id="21" name="Rectangle 20"/>
          <p:cNvSpPr/>
          <p:nvPr/>
        </p:nvSpPr>
        <p:spPr>
          <a:xfrm>
            <a:off x="10224950" y="1875185"/>
            <a:ext cx="1189749" cy="369332"/>
          </a:xfrm>
          <a:prstGeom prst="rect">
            <a:avLst/>
          </a:prstGeom>
        </p:spPr>
        <p:txBody>
          <a:bodyPr wrap="none">
            <a:spAutoFit/>
          </a:bodyPr>
          <a:lstStyle/>
          <a:p>
            <a:r>
              <a:rPr lang="en-US" b="1" dirty="0">
                <a:solidFill>
                  <a:srgbClr val="7030A0"/>
                </a:solidFill>
              </a:rPr>
              <a:t>1/4/1/4 = 1</a:t>
            </a:r>
          </a:p>
        </p:txBody>
      </p:sp>
      <p:sp>
        <p:nvSpPr>
          <p:cNvPr id="22" name="Rectangle 21"/>
          <p:cNvSpPr/>
          <p:nvPr/>
        </p:nvSpPr>
        <p:spPr>
          <a:xfrm>
            <a:off x="7100233" y="3438713"/>
            <a:ext cx="1492716" cy="369332"/>
          </a:xfrm>
          <a:prstGeom prst="rect">
            <a:avLst/>
          </a:prstGeom>
        </p:spPr>
        <p:txBody>
          <a:bodyPr wrap="none">
            <a:spAutoFit/>
          </a:bodyPr>
          <a:lstStyle/>
          <a:p>
            <a:r>
              <a:rPr lang="en-US" b="1" dirty="0">
                <a:solidFill>
                  <a:srgbClr val="7030A0"/>
                </a:solidFill>
              </a:rPr>
              <a:t>1/3 / 1/5 = 5/3 </a:t>
            </a:r>
          </a:p>
        </p:txBody>
      </p:sp>
      <p:sp>
        <p:nvSpPr>
          <p:cNvPr id="23" name="Rectangle 22"/>
          <p:cNvSpPr/>
          <p:nvPr/>
        </p:nvSpPr>
        <p:spPr>
          <a:xfrm>
            <a:off x="9497894" y="3638915"/>
            <a:ext cx="1492716" cy="369332"/>
          </a:xfrm>
          <a:prstGeom prst="rect">
            <a:avLst/>
          </a:prstGeom>
        </p:spPr>
        <p:txBody>
          <a:bodyPr wrap="none">
            <a:spAutoFit/>
          </a:bodyPr>
          <a:lstStyle/>
          <a:p>
            <a:r>
              <a:rPr lang="en-US" b="1" dirty="0">
                <a:solidFill>
                  <a:srgbClr val="7030A0"/>
                </a:solidFill>
              </a:rPr>
              <a:t>1/5 / 1/3 = 3/5</a:t>
            </a:r>
          </a:p>
        </p:txBody>
      </p:sp>
      <p:sp>
        <p:nvSpPr>
          <p:cNvPr id="24" name="Oval 23"/>
          <p:cNvSpPr/>
          <p:nvPr/>
        </p:nvSpPr>
        <p:spPr>
          <a:xfrm>
            <a:off x="6561977" y="1743001"/>
            <a:ext cx="1788459" cy="646331"/>
          </a:xfrm>
          <a:prstGeom prst="ellipse">
            <a:avLst/>
          </a:prstGeom>
          <a:solidFill>
            <a:srgbClr val="FFFF0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9322655" y="3513207"/>
            <a:ext cx="2247136" cy="646331"/>
          </a:xfrm>
          <a:prstGeom prst="ellipse">
            <a:avLst/>
          </a:prstGeom>
          <a:solidFill>
            <a:srgbClr val="FFFF0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431800" y="5360894"/>
            <a:ext cx="4301565" cy="1477328"/>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We can convert the input numbers into outputs by using them to divide the same number. Then we can find the OCs the same way.</a:t>
            </a:r>
          </a:p>
        </p:txBody>
      </p:sp>
    </p:spTree>
    <p:extLst>
      <p:ext uri="{BB962C8B-B14F-4D97-AF65-F5344CB8AC3E}">
        <p14:creationId xmlns:p14="http://schemas.microsoft.com/office/powerpoint/2010/main" val="316814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xEl>
                                              <p:pRg st="4" end="4"/>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1" grpId="0"/>
      <p:bldP spid="22" grpId="0"/>
      <p:bldP spid="23" grpId="0"/>
      <p:bldP spid="24" grpId="0" animBg="1"/>
      <p:bldP spid="25"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177433"/>
            <a:ext cx="10515600" cy="1325563"/>
          </a:xfrm>
        </p:spPr>
        <p:txBody>
          <a:bodyPr/>
          <a:lstStyle/>
          <a:p>
            <a:r>
              <a:rPr lang="en-US" dirty="0"/>
              <a:t>Solving Comparative Advantage Question in terms of Inputs</a:t>
            </a:r>
          </a:p>
        </p:txBody>
      </p:sp>
      <p:sp>
        <p:nvSpPr>
          <p:cNvPr id="3" name="Content Placeholder 2"/>
          <p:cNvSpPr>
            <a:spLocks noGrp="1"/>
          </p:cNvSpPr>
          <p:nvPr>
            <p:ph idx="1"/>
          </p:nvPr>
        </p:nvSpPr>
        <p:spPr>
          <a:xfrm>
            <a:off x="178093" y="1502996"/>
            <a:ext cx="5127755" cy="3517239"/>
          </a:xfrm>
          <a:solidFill>
            <a:schemeClr val="accent1">
              <a:lumMod val="20000"/>
              <a:lumOff val="80000"/>
            </a:schemeClr>
          </a:solidFill>
        </p:spPr>
        <p:txBody>
          <a:bodyPr>
            <a:normAutofit/>
          </a:bodyPr>
          <a:lstStyle/>
          <a:p>
            <a:pPr marL="0" indent="0">
              <a:buNone/>
            </a:pPr>
            <a:r>
              <a:rPr lang="en-US" sz="2400" b="1" dirty="0"/>
              <a:t>Method 2: Reverse the OC calculation (faster)</a:t>
            </a:r>
          </a:p>
          <a:p>
            <a:r>
              <a:rPr lang="en-US" sz="2400" dirty="0"/>
              <a:t>Reverse the OC calculation (so that instead of ‘the other good’ being the numerator, it is now the denominator</a:t>
            </a:r>
          </a:p>
          <a:p>
            <a:r>
              <a:rPr lang="en-US" sz="2400" dirty="0"/>
              <a:t>Choose the smallest numbers as usual</a:t>
            </a:r>
          </a:p>
        </p:txBody>
      </p:sp>
      <p:graphicFrame>
        <p:nvGraphicFramePr>
          <p:cNvPr id="5" name="Content Placeholder 3"/>
          <p:cNvGraphicFramePr>
            <a:graphicFrameLocks/>
          </p:cNvGraphicFramePr>
          <p:nvPr/>
        </p:nvGraphicFramePr>
        <p:xfrm>
          <a:off x="5689600" y="994662"/>
          <a:ext cx="6337300" cy="2789939"/>
        </p:xfrm>
        <a:graphic>
          <a:graphicData uri="http://schemas.openxmlformats.org/drawingml/2006/table">
            <a:tbl>
              <a:tblPr firstRow="1" bandRow="1">
                <a:tableStyleId>{69CF1AB2-1976-4502-BF36-3FF5EA218861}</a:tableStyleId>
              </a:tblPr>
              <a:tblGrid>
                <a:gridCol w="1028700">
                  <a:extLst>
                    <a:ext uri="{9D8B030D-6E8A-4147-A177-3AD203B41FA5}">
                      <a16:colId xmlns:a16="http://schemas.microsoft.com/office/drawing/2014/main" val="4008590712"/>
                    </a:ext>
                  </a:extLst>
                </a:gridCol>
                <a:gridCol w="2489200">
                  <a:extLst>
                    <a:ext uri="{9D8B030D-6E8A-4147-A177-3AD203B41FA5}">
                      <a16:colId xmlns:a16="http://schemas.microsoft.com/office/drawing/2014/main" val="2805279379"/>
                    </a:ext>
                  </a:extLst>
                </a:gridCol>
                <a:gridCol w="2819400">
                  <a:extLst>
                    <a:ext uri="{9D8B030D-6E8A-4147-A177-3AD203B41FA5}">
                      <a16:colId xmlns:a16="http://schemas.microsoft.com/office/drawing/2014/main" val="97772109"/>
                    </a:ext>
                  </a:extLst>
                </a:gridCol>
              </a:tblGrid>
              <a:tr h="1303031">
                <a:tc>
                  <a:txBody>
                    <a:bodyPr/>
                    <a:lstStyle/>
                    <a:p>
                      <a:r>
                        <a:rPr lang="en-US" sz="1800" dirty="0"/>
                        <a:t>Country</a:t>
                      </a:r>
                    </a:p>
                  </a:txBody>
                  <a:tcPr/>
                </a:tc>
                <a:tc>
                  <a:txBody>
                    <a:bodyPr/>
                    <a:lstStyle/>
                    <a:p>
                      <a:r>
                        <a:rPr lang="en-US" sz="2800" dirty="0"/>
                        <a:t>Inputs to</a:t>
                      </a:r>
                      <a:r>
                        <a:rPr lang="en-US" sz="2800" baseline="0" dirty="0"/>
                        <a:t> make wine</a:t>
                      </a:r>
                      <a:endParaRPr lang="en-US" sz="2800" dirty="0"/>
                    </a:p>
                  </a:txBody>
                  <a:tcPr/>
                </a:tc>
                <a:tc>
                  <a:txBody>
                    <a:bodyPr/>
                    <a:lstStyle/>
                    <a:p>
                      <a:r>
                        <a:rPr lang="en-US" sz="2800" dirty="0"/>
                        <a:t>Inputs</a:t>
                      </a:r>
                      <a:r>
                        <a:rPr lang="en-US" sz="2800" baseline="0" dirty="0"/>
                        <a:t> to</a:t>
                      </a:r>
                      <a:r>
                        <a:rPr lang="en-US" sz="2800" dirty="0"/>
                        <a:t> make</a:t>
                      </a:r>
                      <a:r>
                        <a:rPr lang="en-US" sz="2800" baseline="0" dirty="0"/>
                        <a:t> c</a:t>
                      </a:r>
                      <a:r>
                        <a:rPr lang="en-US" sz="2800" dirty="0"/>
                        <a:t>heese</a:t>
                      </a:r>
                    </a:p>
                  </a:txBody>
                  <a:tcPr/>
                </a:tc>
                <a:extLst>
                  <a:ext uri="{0D108BD9-81ED-4DB2-BD59-A6C34878D82A}">
                    <a16:rowId xmlns:a16="http://schemas.microsoft.com/office/drawing/2014/main" val="3020585653"/>
                  </a:ext>
                </a:extLst>
              </a:tr>
              <a:tr h="743454">
                <a:tc>
                  <a:txBody>
                    <a:bodyPr/>
                    <a:lstStyle/>
                    <a:p>
                      <a:r>
                        <a:rPr lang="en-US" sz="2800" dirty="0" err="1"/>
                        <a:t>Aus</a:t>
                      </a:r>
                      <a:endParaRPr lang="en-US" sz="2800" dirty="0"/>
                    </a:p>
                  </a:txBody>
                  <a:tcPr/>
                </a:tc>
                <a:tc>
                  <a:txBody>
                    <a:bodyPr/>
                    <a:lstStyle/>
                    <a:p>
                      <a:r>
                        <a:rPr lang="en-US" sz="2800" dirty="0"/>
                        <a:t>4</a:t>
                      </a:r>
                      <a:r>
                        <a:rPr lang="en-US" sz="2800" baseline="0" dirty="0"/>
                        <a:t> </a:t>
                      </a:r>
                      <a:r>
                        <a:rPr lang="en-US" sz="2800" baseline="0" dirty="0" err="1"/>
                        <a:t>hrs</a:t>
                      </a:r>
                      <a:endParaRPr lang="en-US" sz="2800" dirty="0"/>
                    </a:p>
                  </a:txBody>
                  <a:tcPr/>
                </a:tc>
                <a:tc>
                  <a:txBody>
                    <a:bodyPr/>
                    <a:lstStyle/>
                    <a:p>
                      <a:r>
                        <a:rPr lang="en-US" sz="2800" dirty="0"/>
                        <a:t>4</a:t>
                      </a:r>
                      <a:r>
                        <a:rPr lang="en-US" sz="2800" baseline="0" dirty="0"/>
                        <a:t> </a:t>
                      </a:r>
                      <a:r>
                        <a:rPr lang="en-US" sz="2800" baseline="0" dirty="0" err="1"/>
                        <a:t>hrs</a:t>
                      </a:r>
                      <a:endParaRPr lang="en-US" sz="2800" dirty="0"/>
                    </a:p>
                  </a:txBody>
                  <a:tcPr/>
                </a:tc>
                <a:extLst>
                  <a:ext uri="{0D108BD9-81ED-4DB2-BD59-A6C34878D82A}">
                    <a16:rowId xmlns:a16="http://schemas.microsoft.com/office/drawing/2014/main" val="2337945067"/>
                  </a:ext>
                </a:extLst>
              </a:tr>
              <a:tr h="743454">
                <a:tc>
                  <a:txBody>
                    <a:bodyPr/>
                    <a:lstStyle/>
                    <a:p>
                      <a:r>
                        <a:rPr lang="en-US" sz="2800" dirty="0"/>
                        <a:t>Fra</a:t>
                      </a:r>
                    </a:p>
                  </a:txBody>
                  <a:tcPr/>
                </a:tc>
                <a:tc>
                  <a:txBody>
                    <a:bodyPr/>
                    <a:lstStyle/>
                    <a:p>
                      <a:r>
                        <a:rPr lang="en-US" sz="2800" dirty="0"/>
                        <a:t>5 </a:t>
                      </a:r>
                      <a:r>
                        <a:rPr lang="en-US" sz="2800" dirty="0" err="1"/>
                        <a:t>hrs</a:t>
                      </a:r>
                      <a:endParaRPr lang="en-US" sz="2800" dirty="0"/>
                    </a:p>
                  </a:txBody>
                  <a:tcPr/>
                </a:tc>
                <a:tc>
                  <a:txBody>
                    <a:bodyPr/>
                    <a:lstStyle/>
                    <a:p>
                      <a:r>
                        <a:rPr lang="en-US" sz="2800" dirty="0"/>
                        <a:t>3</a:t>
                      </a:r>
                      <a:r>
                        <a:rPr lang="en-US" sz="2800" baseline="0" dirty="0"/>
                        <a:t> </a:t>
                      </a:r>
                      <a:r>
                        <a:rPr lang="en-US" sz="2800" baseline="0" dirty="0" err="1"/>
                        <a:t>hrs</a:t>
                      </a:r>
                      <a:endParaRPr lang="en-US" sz="2800" dirty="0"/>
                    </a:p>
                  </a:txBody>
                  <a:tcPr/>
                </a:tc>
                <a:extLst>
                  <a:ext uri="{0D108BD9-81ED-4DB2-BD59-A6C34878D82A}">
                    <a16:rowId xmlns:a16="http://schemas.microsoft.com/office/drawing/2014/main" val="2674372135"/>
                  </a:ext>
                </a:extLst>
              </a:tr>
            </a:tbl>
          </a:graphicData>
        </a:graphic>
      </p:graphicFrame>
      <p:sp>
        <p:nvSpPr>
          <p:cNvPr id="14" name="TextBox 13"/>
          <p:cNvSpPr txBox="1"/>
          <p:nvPr/>
        </p:nvSpPr>
        <p:spPr>
          <a:xfrm>
            <a:off x="5986834" y="4016184"/>
            <a:ext cx="5153586" cy="2308324"/>
          </a:xfrm>
          <a:prstGeom prst="rect">
            <a:avLst/>
          </a:prstGeom>
          <a:noFill/>
        </p:spPr>
        <p:txBody>
          <a:bodyPr wrap="square" rtlCol="0">
            <a:spAutoFit/>
          </a:bodyPr>
          <a:lstStyle/>
          <a:p>
            <a:r>
              <a:rPr lang="en-US" b="1" dirty="0"/>
              <a:t>Using Method 2:</a:t>
            </a:r>
          </a:p>
          <a:p>
            <a:r>
              <a:rPr lang="en-US" dirty="0"/>
              <a:t>1 </a:t>
            </a:r>
            <a:r>
              <a:rPr lang="en-US" dirty="0" err="1"/>
              <a:t>Prestep</a:t>
            </a:r>
            <a:r>
              <a:rPr lang="en-US" dirty="0"/>
              <a:t> (red)</a:t>
            </a:r>
          </a:p>
          <a:p>
            <a:r>
              <a:rPr lang="en-US" dirty="0"/>
              <a:t>2 Opportunity Cost (purple)</a:t>
            </a:r>
          </a:p>
          <a:p>
            <a:r>
              <a:rPr lang="en-US" dirty="0"/>
              <a:t>3 Lowest opportunity cost</a:t>
            </a:r>
          </a:p>
          <a:p>
            <a:r>
              <a:rPr lang="en-US" dirty="0"/>
              <a:t>4 Comparative Advantage</a:t>
            </a:r>
          </a:p>
          <a:p>
            <a:r>
              <a:rPr lang="en-US" dirty="0"/>
              <a:t>	Cheese: France , Wine: Australia</a:t>
            </a:r>
          </a:p>
          <a:p>
            <a:endParaRPr lang="en-US" dirty="0"/>
          </a:p>
          <a:p>
            <a:endParaRPr lang="en-US" dirty="0"/>
          </a:p>
        </p:txBody>
      </p:sp>
      <p:sp>
        <p:nvSpPr>
          <p:cNvPr id="19" name="TextBox 18"/>
          <p:cNvSpPr txBox="1"/>
          <p:nvPr/>
        </p:nvSpPr>
        <p:spPr>
          <a:xfrm>
            <a:off x="8112230" y="2339001"/>
            <a:ext cx="762000" cy="646331"/>
          </a:xfrm>
          <a:prstGeom prst="rect">
            <a:avLst/>
          </a:prstGeom>
          <a:noFill/>
        </p:spPr>
        <p:txBody>
          <a:bodyPr wrap="square" rtlCol="0">
            <a:spAutoFit/>
          </a:bodyPr>
          <a:lstStyle/>
          <a:p>
            <a:r>
              <a:rPr lang="en-US" b="1" dirty="0">
                <a:solidFill>
                  <a:srgbClr val="7030A0"/>
                </a:solidFill>
              </a:rPr>
              <a:t>1/1 = 1</a:t>
            </a:r>
          </a:p>
        </p:txBody>
      </p:sp>
      <p:sp>
        <p:nvSpPr>
          <p:cNvPr id="21" name="Rectangle 20"/>
          <p:cNvSpPr/>
          <p:nvPr/>
        </p:nvSpPr>
        <p:spPr>
          <a:xfrm>
            <a:off x="10600279" y="2389631"/>
            <a:ext cx="811441" cy="369332"/>
          </a:xfrm>
          <a:prstGeom prst="rect">
            <a:avLst/>
          </a:prstGeom>
        </p:spPr>
        <p:txBody>
          <a:bodyPr wrap="none">
            <a:spAutoFit/>
          </a:bodyPr>
          <a:lstStyle/>
          <a:p>
            <a:r>
              <a:rPr lang="en-US" b="1" dirty="0">
                <a:solidFill>
                  <a:srgbClr val="7030A0"/>
                </a:solidFill>
              </a:rPr>
              <a:t>1/1 = 1</a:t>
            </a:r>
          </a:p>
        </p:txBody>
      </p:sp>
      <p:sp>
        <p:nvSpPr>
          <p:cNvPr id="22" name="Rectangle 21"/>
          <p:cNvSpPr/>
          <p:nvPr/>
        </p:nvSpPr>
        <p:spPr>
          <a:xfrm>
            <a:off x="8112230" y="3224818"/>
            <a:ext cx="476412" cy="369332"/>
          </a:xfrm>
          <a:prstGeom prst="rect">
            <a:avLst/>
          </a:prstGeom>
        </p:spPr>
        <p:txBody>
          <a:bodyPr wrap="none">
            <a:spAutoFit/>
          </a:bodyPr>
          <a:lstStyle/>
          <a:p>
            <a:r>
              <a:rPr lang="en-US" b="1" dirty="0">
                <a:solidFill>
                  <a:srgbClr val="7030A0"/>
                </a:solidFill>
              </a:rPr>
              <a:t>5/3</a:t>
            </a:r>
          </a:p>
        </p:txBody>
      </p:sp>
      <p:sp>
        <p:nvSpPr>
          <p:cNvPr id="23" name="Rectangle 22"/>
          <p:cNvSpPr/>
          <p:nvPr/>
        </p:nvSpPr>
        <p:spPr>
          <a:xfrm>
            <a:off x="10664008" y="3135256"/>
            <a:ext cx="476412" cy="369332"/>
          </a:xfrm>
          <a:prstGeom prst="rect">
            <a:avLst/>
          </a:prstGeom>
        </p:spPr>
        <p:txBody>
          <a:bodyPr wrap="none">
            <a:spAutoFit/>
          </a:bodyPr>
          <a:lstStyle/>
          <a:p>
            <a:r>
              <a:rPr lang="en-US" b="1" dirty="0">
                <a:solidFill>
                  <a:srgbClr val="7030A0"/>
                </a:solidFill>
              </a:rPr>
              <a:t>3/5</a:t>
            </a:r>
          </a:p>
        </p:txBody>
      </p:sp>
      <p:sp>
        <p:nvSpPr>
          <p:cNvPr id="24" name="Oval 23"/>
          <p:cNvSpPr/>
          <p:nvPr/>
        </p:nvSpPr>
        <p:spPr>
          <a:xfrm>
            <a:off x="7909249" y="2320225"/>
            <a:ext cx="882374" cy="646331"/>
          </a:xfrm>
          <a:prstGeom prst="ellipse">
            <a:avLst/>
          </a:prstGeom>
          <a:solidFill>
            <a:srgbClr val="FFFF0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10458513" y="3086318"/>
            <a:ext cx="887401" cy="646331"/>
          </a:xfrm>
          <a:prstGeom prst="ellipse">
            <a:avLst/>
          </a:prstGeom>
          <a:solidFill>
            <a:srgbClr val="FFFF0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9253728" y="4016184"/>
            <a:ext cx="2773172" cy="1169551"/>
          </a:xfrm>
          <a:prstGeom prst="rect">
            <a:avLst/>
          </a:prstGeom>
          <a:solidFill>
            <a:schemeClr val="accent3">
              <a:lumMod val="20000"/>
              <a:lumOff val="80000"/>
            </a:schemeClr>
          </a:solidFill>
        </p:spPr>
        <p:txBody>
          <a:bodyPr wrap="square" rtlCol="0">
            <a:spAutoFit/>
          </a:bodyPr>
          <a:lstStyle/>
          <a:p>
            <a:r>
              <a:rPr lang="en-US" sz="1400" dirty="0"/>
              <a:t>Note: Regardless of which method we choose, the answer should be the same. Of course, method 2 is much faster but method 1 is more logical. </a:t>
            </a:r>
          </a:p>
        </p:txBody>
      </p:sp>
      <p:sp>
        <p:nvSpPr>
          <p:cNvPr id="15" name="TextBox 14"/>
          <p:cNvSpPr txBox="1"/>
          <p:nvPr/>
        </p:nvSpPr>
        <p:spPr>
          <a:xfrm>
            <a:off x="431800" y="5360894"/>
            <a:ext cx="4301565"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We can directly find the OCs by reversing the usual OC calculation.</a:t>
            </a:r>
          </a:p>
        </p:txBody>
      </p:sp>
    </p:spTree>
    <p:extLst>
      <p:ext uri="{BB962C8B-B14F-4D97-AF65-F5344CB8AC3E}">
        <p14:creationId xmlns:p14="http://schemas.microsoft.com/office/powerpoint/2010/main" val="74421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4" grpId="0" animBg="1"/>
      <p:bldP spid="25"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177433"/>
            <a:ext cx="10515600" cy="1325563"/>
          </a:xfrm>
        </p:spPr>
        <p:txBody>
          <a:bodyPr/>
          <a:lstStyle/>
          <a:p>
            <a:r>
              <a:rPr lang="en-US" dirty="0"/>
              <a:t>Solving Comparative Advantage Question in terms of Inputs</a:t>
            </a:r>
          </a:p>
        </p:txBody>
      </p:sp>
      <p:sp>
        <p:nvSpPr>
          <p:cNvPr id="3" name="Content Placeholder 2"/>
          <p:cNvSpPr>
            <a:spLocks noGrp="1"/>
          </p:cNvSpPr>
          <p:nvPr>
            <p:ph idx="1"/>
          </p:nvPr>
        </p:nvSpPr>
        <p:spPr>
          <a:xfrm>
            <a:off x="160613" y="4036691"/>
            <a:ext cx="5263976" cy="2226949"/>
          </a:xfrm>
          <a:solidFill>
            <a:schemeClr val="accent1">
              <a:lumMod val="20000"/>
              <a:lumOff val="80000"/>
            </a:schemeClr>
          </a:solidFill>
        </p:spPr>
        <p:txBody>
          <a:bodyPr>
            <a:normAutofit lnSpcReduction="10000"/>
          </a:bodyPr>
          <a:lstStyle/>
          <a:p>
            <a:pPr marL="0" indent="0">
              <a:buNone/>
            </a:pPr>
            <a:r>
              <a:rPr lang="en-US" sz="2400" b="1" dirty="0"/>
              <a:t>Method 2: Reverse the OC calculation (faster)</a:t>
            </a:r>
          </a:p>
          <a:p>
            <a:r>
              <a:rPr lang="en-US" sz="2400" dirty="0"/>
              <a:t>Reverse the OC calculation (so that instead of ‘the other good’ being the numerator, it is now the denominator</a:t>
            </a:r>
          </a:p>
          <a:p>
            <a:r>
              <a:rPr lang="en-US" sz="2400" dirty="0"/>
              <a:t>Choose the smallest numbers as usual</a:t>
            </a:r>
          </a:p>
        </p:txBody>
      </p:sp>
      <p:graphicFrame>
        <p:nvGraphicFramePr>
          <p:cNvPr id="5" name="Content Placeholder 3"/>
          <p:cNvGraphicFramePr>
            <a:graphicFrameLocks/>
          </p:cNvGraphicFramePr>
          <p:nvPr/>
        </p:nvGraphicFramePr>
        <p:xfrm>
          <a:off x="5689600" y="994662"/>
          <a:ext cx="6337300" cy="2789939"/>
        </p:xfrm>
        <a:graphic>
          <a:graphicData uri="http://schemas.openxmlformats.org/drawingml/2006/table">
            <a:tbl>
              <a:tblPr firstRow="1" bandRow="1">
                <a:tableStyleId>{69CF1AB2-1976-4502-BF36-3FF5EA218861}</a:tableStyleId>
              </a:tblPr>
              <a:tblGrid>
                <a:gridCol w="1028700">
                  <a:extLst>
                    <a:ext uri="{9D8B030D-6E8A-4147-A177-3AD203B41FA5}">
                      <a16:colId xmlns:a16="http://schemas.microsoft.com/office/drawing/2014/main" val="4008590712"/>
                    </a:ext>
                  </a:extLst>
                </a:gridCol>
                <a:gridCol w="2489200">
                  <a:extLst>
                    <a:ext uri="{9D8B030D-6E8A-4147-A177-3AD203B41FA5}">
                      <a16:colId xmlns:a16="http://schemas.microsoft.com/office/drawing/2014/main" val="2805279379"/>
                    </a:ext>
                  </a:extLst>
                </a:gridCol>
                <a:gridCol w="2819400">
                  <a:extLst>
                    <a:ext uri="{9D8B030D-6E8A-4147-A177-3AD203B41FA5}">
                      <a16:colId xmlns:a16="http://schemas.microsoft.com/office/drawing/2014/main" val="97772109"/>
                    </a:ext>
                  </a:extLst>
                </a:gridCol>
              </a:tblGrid>
              <a:tr h="1303031">
                <a:tc>
                  <a:txBody>
                    <a:bodyPr/>
                    <a:lstStyle/>
                    <a:p>
                      <a:r>
                        <a:rPr lang="en-US" sz="1800" dirty="0"/>
                        <a:t>Country</a:t>
                      </a:r>
                    </a:p>
                  </a:txBody>
                  <a:tcPr/>
                </a:tc>
                <a:tc>
                  <a:txBody>
                    <a:bodyPr/>
                    <a:lstStyle/>
                    <a:p>
                      <a:r>
                        <a:rPr lang="en-US" sz="2800" dirty="0"/>
                        <a:t>Inputs to</a:t>
                      </a:r>
                      <a:r>
                        <a:rPr lang="en-US" sz="2800" baseline="0" dirty="0"/>
                        <a:t> make wine</a:t>
                      </a:r>
                      <a:endParaRPr lang="en-US" sz="2800" dirty="0"/>
                    </a:p>
                  </a:txBody>
                  <a:tcPr/>
                </a:tc>
                <a:tc>
                  <a:txBody>
                    <a:bodyPr/>
                    <a:lstStyle/>
                    <a:p>
                      <a:r>
                        <a:rPr lang="en-US" sz="2800" dirty="0"/>
                        <a:t>Inputs</a:t>
                      </a:r>
                      <a:r>
                        <a:rPr lang="en-US" sz="2800" baseline="0" dirty="0"/>
                        <a:t> to</a:t>
                      </a:r>
                      <a:r>
                        <a:rPr lang="en-US" sz="2800" dirty="0"/>
                        <a:t> make</a:t>
                      </a:r>
                      <a:r>
                        <a:rPr lang="en-US" sz="2800" baseline="0" dirty="0"/>
                        <a:t> c</a:t>
                      </a:r>
                      <a:r>
                        <a:rPr lang="en-US" sz="2800" dirty="0"/>
                        <a:t>heese</a:t>
                      </a:r>
                    </a:p>
                  </a:txBody>
                  <a:tcPr/>
                </a:tc>
                <a:extLst>
                  <a:ext uri="{0D108BD9-81ED-4DB2-BD59-A6C34878D82A}">
                    <a16:rowId xmlns:a16="http://schemas.microsoft.com/office/drawing/2014/main" val="3020585653"/>
                  </a:ext>
                </a:extLst>
              </a:tr>
              <a:tr h="743454">
                <a:tc>
                  <a:txBody>
                    <a:bodyPr/>
                    <a:lstStyle/>
                    <a:p>
                      <a:r>
                        <a:rPr lang="en-US" sz="2800" dirty="0" err="1"/>
                        <a:t>Aus</a:t>
                      </a:r>
                      <a:endParaRPr lang="en-US" sz="2800" dirty="0"/>
                    </a:p>
                  </a:txBody>
                  <a:tcPr/>
                </a:tc>
                <a:tc>
                  <a:txBody>
                    <a:bodyPr/>
                    <a:lstStyle/>
                    <a:p>
                      <a:r>
                        <a:rPr lang="en-US" sz="2800" dirty="0"/>
                        <a:t>4</a:t>
                      </a:r>
                      <a:r>
                        <a:rPr lang="en-US" sz="2800" baseline="0" dirty="0"/>
                        <a:t> </a:t>
                      </a:r>
                      <a:r>
                        <a:rPr lang="en-US" sz="2800" baseline="0" dirty="0" err="1"/>
                        <a:t>hrs</a:t>
                      </a:r>
                      <a:endParaRPr lang="en-US" sz="2800" dirty="0"/>
                    </a:p>
                  </a:txBody>
                  <a:tcPr/>
                </a:tc>
                <a:tc>
                  <a:txBody>
                    <a:bodyPr/>
                    <a:lstStyle/>
                    <a:p>
                      <a:r>
                        <a:rPr lang="en-US" sz="2800" dirty="0"/>
                        <a:t>4</a:t>
                      </a:r>
                      <a:r>
                        <a:rPr lang="en-US" sz="2800" baseline="0" dirty="0"/>
                        <a:t> </a:t>
                      </a:r>
                      <a:r>
                        <a:rPr lang="en-US" sz="2800" baseline="0" dirty="0" err="1"/>
                        <a:t>hrs</a:t>
                      </a:r>
                      <a:endParaRPr lang="en-US" sz="2800" dirty="0"/>
                    </a:p>
                  </a:txBody>
                  <a:tcPr/>
                </a:tc>
                <a:extLst>
                  <a:ext uri="{0D108BD9-81ED-4DB2-BD59-A6C34878D82A}">
                    <a16:rowId xmlns:a16="http://schemas.microsoft.com/office/drawing/2014/main" val="2337945067"/>
                  </a:ext>
                </a:extLst>
              </a:tr>
              <a:tr h="743454">
                <a:tc>
                  <a:txBody>
                    <a:bodyPr/>
                    <a:lstStyle/>
                    <a:p>
                      <a:r>
                        <a:rPr lang="en-US" sz="2800" dirty="0"/>
                        <a:t>Fra</a:t>
                      </a:r>
                    </a:p>
                  </a:txBody>
                  <a:tcPr/>
                </a:tc>
                <a:tc>
                  <a:txBody>
                    <a:bodyPr/>
                    <a:lstStyle/>
                    <a:p>
                      <a:r>
                        <a:rPr lang="en-US" sz="2800" dirty="0"/>
                        <a:t>5 </a:t>
                      </a:r>
                      <a:r>
                        <a:rPr lang="en-US" sz="2800" dirty="0" err="1"/>
                        <a:t>hrs</a:t>
                      </a:r>
                      <a:endParaRPr lang="en-US" sz="2800" dirty="0"/>
                    </a:p>
                  </a:txBody>
                  <a:tcPr/>
                </a:tc>
                <a:tc>
                  <a:txBody>
                    <a:bodyPr/>
                    <a:lstStyle/>
                    <a:p>
                      <a:r>
                        <a:rPr lang="en-US" sz="2800" dirty="0"/>
                        <a:t>3</a:t>
                      </a:r>
                      <a:r>
                        <a:rPr lang="en-US" sz="2800" baseline="0" dirty="0"/>
                        <a:t> </a:t>
                      </a:r>
                      <a:r>
                        <a:rPr lang="en-US" sz="2800" baseline="0" dirty="0" err="1"/>
                        <a:t>hrs</a:t>
                      </a:r>
                      <a:endParaRPr lang="en-US" sz="2800" dirty="0"/>
                    </a:p>
                  </a:txBody>
                  <a:tcPr/>
                </a:tc>
                <a:extLst>
                  <a:ext uri="{0D108BD9-81ED-4DB2-BD59-A6C34878D82A}">
                    <a16:rowId xmlns:a16="http://schemas.microsoft.com/office/drawing/2014/main" val="2674372135"/>
                  </a:ext>
                </a:extLst>
              </a:tr>
            </a:tbl>
          </a:graphicData>
        </a:graphic>
      </p:graphicFrame>
      <p:sp>
        <p:nvSpPr>
          <p:cNvPr id="4" name="TextBox 3"/>
          <p:cNvSpPr txBox="1"/>
          <p:nvPr/>
        </p:nvSpPr>
        <p:spPr>
          <a:xfrm>
            <a:off x="277251" y="1628760"/>
            <a:ext cx="5280212" cy="1938992"/>
          </a:xfrm>
          <a:prstGeom prst="rect">
            <a:avLst/>
          </a:prstGeom>
          <a:solidFill>
            <a:schemeClr val="tx1">
              <a:lumMod val="10000"/>
              <a:lumOff val="90000"/>
            </a:schemeClr>
          </a:solidFill>
        </p:spPr>
        <p:txBody>
          <a:bodyPr wrap="square" rtlCol="0">
            <a:spAutoFit/>
          </a:bodyPr>
          <a:lstStyle/>
          <a:p>
            <a:r>
              <a:rPr lang="en-US" sz="2000" b="1" dirty="0"/>
              <a:t>Method 1: Convert to Output then solve normally</a:t>
            </a:r>
          </a:p>
          <a:p>
            <a:pPr marL="285750" indent="-285750">
              <a:buFont typeface="Arial" panose="020B0604020202020204" pitchFamily="34" charset="0"/>
              <a:buChar char="•"/>
            </a:pPr>
            <a:r>
              <a:rPr lang="en-US" sz="1600" dirty="0" err="1"/>
              <a:t>Prestep</a:t>
            </a:r>
            <a:r>
              <a:rPr lang="en-US" sz="1600" dirty="0"/>
              <a:t>: Convert the numbers to output by reversing the numerator and denominator of the number </a:t>
            </a:r>
            <a:r>
              <a:rPr lang="en-US" sz="1600" dirty="0" err="1"/>
              <a:t>eg</a:t>
            </a:r>
            <a:r>
              <a:rPr lang="en-US" sz="1600" dirty="0"/>
              <a:t>. 4 -&gt; 1/4</a:t>
            </a:r>
          </a:p>
          <a:p>
            <a:pPr marL="285750" indent="-285750">
              <a:buFont typeface="Arial" panose="020B0604020202020204" pitchFamily="34" charset="0"/>
              <a:buChar char="•"/>
            </a:pPr>
            <a:r>
              <a:rPr lang="en-US" sz="1600" dirty="0"/>
              <a:t>Now that the table is in terms of output you can perform the same steps as usual – find the OC (given up/gained) and choose the smaller OC for comparative advantage.</a:t>
            </a:r>
          </a:p>
        </p:txBody>
      </p:sp>
      <p:sp>
        <p:nvSpPr>
          <p:cNvPr id="19" name="TextBox 18"/>
          <p:cNvSpPr txBox="1"/>
          <p:nvPr/>
        </p:nvSpPr>
        <p:spPr>
          <a:xfrm>
            <a:off x="8112230" y="2339001"/>
            <a:ext cx="762000" cy="646331"/>
          </a:xfrm>
          <a:prstGeom prst="rect">
            <a:avLst/>
          </a:prstGeom>
          <a:noFill/>
        </p:spPr>
        <p:txBody>
          <a:bodyPr wrap="square" rtlCol="0">
            <a:spAutoFit/>
          </a:bodyPr>
          <a:lstStyle/>
          <a:p>
            <a:r>
              <a:rPr lang="en-US" b="1" dirty="0">
                <a:solidFill>
                  <a:srgbClr val="7030A0"/>
                </a:solidFill>
              </a:rPr>
              <a:t>1/1 = 1</a:t>
            </a:r>
          </a:p>
        </p:txBody>
      </p:sp>
      <p:sp>
        <p:nvSpPr>
          <p:cNvPr id="21" name="Rectangle 20"/>
          <p:cNvSpPr/>
          <p:nvPr/>
        </p:nvSpPr>
        <p:spPr>
          <a:xfrm>
            <a:off x="10600279" y="2389631"/>
            <a:ext cx="811441" cy="369332"/>
          </a:xfrm>
          <a:prstGeom prst="rect">
            <a:avLst/>
          </a:prstGeom>
        </p:spPr>
        <p:txBody>
          <a:bodyPr wrap="none">
            <a:spAutoFit/>
          </a:bodyPr>
          <a:lstStyle/>
          <a:p>
            <a:r>
              <a:rPr lang="en-US" b="1" dirty="0">
                <a:solidFill>
                  <a:srgbClr val="7030A0"/>
                </a:solidFill>
              </a:rPr>
              <a:t>1/1 = 1</a:t>
            </a:r>
          </a:p>
        </p:txBody>
      </p:sp>
      <p:sp>
        <p:nvSpPr>
          <p:cNvPr id="22" name="Rectangle 21"/>
          <p:cNvSpPr/>
          <p:nvPr/>
        </p:nvSpPr>
        <p:spPr>
          <a:xfrm>
            <a:off x="8112230" y="3224818"/>
            <a:ext cx="476412" cy="369332"/>
          </a:xfrm>
          <a:prstGeom prst="rect">
            <a:avLst/>
          </a:prstGeom>
        </p:spPr>
        <p:txBody>
          <a:bodyPr wrap="none">
            <a:spAutoFit/>
          </a:bodyPr>
          <a:lstStyle/>
          <a:p>
            <a:r>
              <a:rPr lang="en-US" b="1" dirty="0">
                <a:solidFill>
                  <a:srgbClr val="7030A0"/>
                </a:solidFill>
              </a:rPr>
              <a:t>5/3</a:t>
            </a:r>
          </a:p>
        </p:txBody>
      </p:sp>
      <p:sp>
        <p:nvSpPr>
          <p:cNvPr id="23" name="Rectangle 22"/>
          <p:cNvSpPr/>
          <p:nvPr/>
        </p:nvSpPr>
        <p:spPr>
          <a:xfrm>
            <a:off x="10664008" y="3135256"/>
            <a:ext cx="476412" cy="369332"/>
          </a:xfrm>
          <a:prstGeom prst="rect">
            <a:avLst/>
          </a:prstGeom>
        </p:spPr>
        <p:txBody>
          <a:bodyPr wrap="none">
            <a:spAutoFit/>
          </a:bodyPr>
          <a:lstStyle/>
          <a:p>
            <a:r>
              <a:rPr lang="en-US" b="1" dirty="0">
                <a:solidFill>
                  <a:srgbClr val="7030A0"/>
                </a:solidFill>
              </a:rPr>
              <a:t>3/5</a:t>
            </a:r>
          </a:p>
        </p:txBody>
      </p:sp>
      <p:sp>
        <p:nvSpPr>
          <p:cNvPr id="24" name="Oval 23"/>
          <p:cNvSpPr/>
          <p:nvPr/>
        </p:nvSpPr>
        <p:spPr>
          <a:xfrm>
            <a:off x="7909249" y="2320225"/>
            <a:ext cx="882374" cy="646331"/>
          </a:xfrm>
          <a:prstGeom prst="ellipse">
            <a:avLst/>
          </a:prstGeom>
          <a:solidFill>
            <a:srgbClr val="FFFF0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10458513" y="3086318"/>
            <a:ext cx="887401" cy="646331"/>
          </a:xfrm>
          <a:prstGeom prst="ellipse">
            <a:avLst/>
          </a:prstGeom>
          <a:solidFill>
            <a:srgbClr val="FFFF0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7106644" y="4071484"/>
            <a:ext cx="3740650" cy="1200329"/>
          </a:xfrm>
          <a:prstGeom prst="rect">
            <a:avLst/>
          </a:prstGeom>
          <a:solidFill>
            <a:schemeClr val="accent3">
              <a:lumMod val="20000"/>
              <a:lumOff val="80000"/>
            </a:schemeClr>
          </a:solidFill>
        </p:spPr>
        <p:txBody>
          <a:bodyPr wrap="square" rtlCol="0">
            <a:spAutoFit/>
          </a:bodyPr>
          <a:lstStyle/>
          <a:p>
            <a:r>
              <a:rPr lang="en-US" dirty="0"/>
              <a:t>Note: Regardless of which method we choose, the answer should be the same. Of course, method 2 is much faster but method 1 is more logical. </a:t>
            </a:r>
          </a:p>
        </p:txBody>
      </p:sp>
      <p:sp>
        <p:nvSpPr>
          <p:cNvPr id="7" name="TextBox 6"/>
          <p:cNvSpPr txBox="1"/>
          <p:nvPr/>
        </p:nvSpPr>
        <p:spPr>
          <a:xfrm>
            <a:off x="7117892" y="5315971"/>
            <a:ext cx="3896243" cy="1477328"/>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For Input Questions we have to change how we calculate the OCs. However we arrive at the same answer with both methods.</a:t>
            </a:r>
          </a:p>
        </p:txBody>
      </p:sp>
    </p:spTree>
    <p:extLst>
      <p:ext uri="{BB962C8B-B14F-4D97-AF65-F5344CB8AC3E}">
        <p14:creationId xmlns:p14="http://schemas.microsoft.com/office/powerpoint/2010/main" val="181078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4" grpId="0" animBg="1"/>
      <p:bldP spid="25"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How do we complete a comparative advantage question differently when it is in terms of inputs (and not outputs)?</a:t>
            </a:r>
          </a:p>
          <a:p>
            <a:r>
              <a:rPr lang="en-US" dirty="0">
                <a:solidFill>
                  <a:srgbClr val="FF0000"/>
                </a:solidFill>
              </a:rPr>
              <a:t>The OC calculation is reversed!</a:t>
            </a:r>
          </a:p>
          <a:p>
            <a:r>
              <a:rPr lang="en-US" dirty="0">
                <a:solidFill>
                  <a:srgbClr val="FF0000"/>
                </a:solidFill>
              </a:rPr>
              <a:t>We can: a) convert the inputs to output first and then solve as normal (method 1) </a:t>
            </a:r>
          </a:p>
          <a:p>
            <a:r>
              <a:rPr lang="en-US" dirty="0">
                <a:solidFill>
                  <a:srgbClr val="FF0000"/>
                </a:solidFill>
              </a:rPr>
              <a:t>OR </a:t>
            </a:r>
          </a:p>
          <a:p>
            <a:r>
              <a:rPr lang="en-US" dirty="0">
                <a:solidFill>
                  <a:srgbClr val="FF0000"/>
                </a:solidFill>
              </a:rPr>
              <a:t>B) we can directly reverse the opportunity cost calculation (method 2).</a:t>
            </a:r>
          </a:p>
        </p:txBody>
      </p:sp>
    </p:spTree>
    <p:extLst>
      <p:ext uri="{BB962C8B-B14F-4D97-AF65-F5344CB8AC3E}">
        <p14:creationId xmlns:p14="http://schemas.microsoft.com/office/powerpoint/2010/main" val="105911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2589531"/>
            <a:ext cx="10515600" cy="3587432"/>
          </a:xfrm>
        </p:spPr>
        <p:txBody>
          <a:bodyPr/>
          <a:lstStyle/>
          <a:p>
            <a:r>
              <a:rPr lang="en-US" dirty="0"/>
              <a:t>Use the production table to calculate which country has comparative advantage in which good.</a:t>
            </a:r>
          </a:p>
          <a:p>
            <a:r>
              <a:rPr lang="en-US" dirty="0">
                <a:solidFill>
                  <a:srgbClr val="FF0000"/>
                </a:solidFill>
              </a:rPr>
              <a:t>Australia </a:t>
            </a:r>
            <a:r>
              <a:rPr lang="en-US" dirty="0" err="1">
                <a:solidFill>
                  <a:srgbClr val="FF0000"/>
                </a:solidFill>
              </a:rPr>
              <a:t>OC</a:t>
            </a:r>
            <a:r>
              <a:rPr lang="en-US" baseline="-25000" dirty="0" err="1">
                <a:solidFill>
                  <a:srgbClr val="FF0000"/>
                </a:solidFill>
              </a:rPr>
              <a:t>guns</a:t>
            </a:r>
            <a:r>
              <a:rPr lang="en-US" dirty="0">
                <a:solidFill>
                  <a:srgbClr val="FF0000"/>
                </a:solidFill>
              </a:rPr>
              <a:t> = 5/4, </a:t>
            </a:r>
            <a:r>
              <a:rPr lang="en-US" dirty="0" err="1">
                <a:solidFill>
                  <a:srgbClr val="FF0000"/>
                </a:solidFill>
              </a:rPr>
              <a:t>OC</a:t>
            </a:r>
            <a:r>
              <a:rPr lang="en-US" baseline="-25000" dirty="0" err="1">
                <a:solidFill>
                  <a:srgbClr val="FF0000"/>
                </a:solidFill>
              </a:rPr>
              <a:t>guns</a:t>
            </a:r>
            <a:r>
              <a:rPr lang="en-US" dirty="0">
                <a:solidFill>
                  <a:srgbClr val="FF0000"/>
                </a:solidFill>
              </a:rPr>
              <a:t> = 4/5</a:t>
            </a:r>
          </a:p>
          <a:p>
            <a:r>
              <a:rPr lang="en-US" dirty="0">
                <a:solidFill>
                  <a:srgbClr val="FF0000"/>
                </a:solidFill>
              </a:rPr>
              <a:t>France </a:t>
            </a:r>
            <a:r>
              <a:rPr lang="en-US" dirty="0" err="1">
                <a:solidFill>
                  <a:srgbClr val="FF0000"/>
                </a:solidFill>
              </a:rPr>
              <a:t>OC</a:t>
            </a:r>
            <a:r>
              <a:rPr lang="en-US" baseline="-25000" dirty="0" err="1">
                <a:solidFill>
                  <a:srgbClr val="FF0000"/>
                </a:solidFill>
              </a:rPr>
              <a:t>guns</a:t>
            </a:r>
            <a:r>
              <a:rPr lang="en-US" dirty="0">
                <a:solidFill>
                  <a:srgbClr val="FF0000"/>
                </a:solidFill>
              </a:rPr>
              <a:t> = 7/3, </a:t>
            </a:r>
            <a:r>
              <a:rPr lang="en-US" dirty="0" err="1">
                <a:solidFill>
                  <a:srgbClr val="FF0000"/>
                </a:solidFill>
              </a:rPr>
              <a:t>OC</a:t>
            </a:r>
            <a:r>
              <a:rPr lang="en-US" baseline="-25000" dirty="0" err="1">
                <a:solidFill>
                  <a:srgbClr val="FF0000"/>
                </a:solidFill>
              </a:rPr>
              <a:t>guns</a:t>
            </a:r>
            <a:r>
              <a:rPr lang="en-US" dirty="0">
                <a:solidFill>
                  <a:srgbClr val="FF0000"/>
                </a:solidFill>
              </a:rPr>
              <a:t> = 3/7</a:t>
            </a:r>
          </a:p>
          <a:p>
            <a:r>
              <a:rPr lang="en-US" dirty="0">
                <a:solidFill>
                  <a:srgbClr val="FF0000"/>
                </a:solidFill>
              </a:rPr>
              <a:t>Comparative Advantage: Guns – Australia, Butter - France</a:t>
            </a:r>
          </a:p>
          <a:p>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2942555108"/>
              </p:ext>
            </p:extLst>
          </p:nvPr>
        </p:nvGraphicFramePr>
        <p:xfrm>
          <a:off x="5387788" y="469676"/>
          <a:ext cx="6155571" cy="2015304"/>
        </p:xfrm>
        <a:graphic>
          <a:graphicData uri="http://schemas.openxmlformats.org/drawingml/2006/table">
            <a:tbl>
              <a:tblPr firstRow="1" bandRow="1">
                <a:tableStyleId>{69CF1AB2-1976-4502-BF36-3FF5EA218861}</a:tableStyleId>
              </a:tblPr>
              <a:tblGrid>
                <a:gridCol w="999200">
                  <a:extLst>
                    <a:ext uri="{9D8B030D-6E8A-4147-A177-3AD203B41FA5}">
                      <a16:colId xmlns:a16="http://schemas.microsoft.com/office/drawing/2014/main" val="4008590712"/>
                    </a:ext>
                  </a:extLst>
                </a:gridCol>
                <a:gridCol w="2417820">
                  <a:extLst>
                    <a:ext uri="{9D8B030D-6E8A-4147-A177-3AD203B41FA5}">
                      <a16:colId xmlns:a16="http://schemas.microsoft.com/office/drawing/2014/main" val="2805279379"/>
                    </a:ext>
                  </a:extLst>
                </a:gridCol>
                <a:gridCol w="2738551">
                  <a:extLst>
                    <a:ext uri="{9D8B030D-6E8A-4147-A177-3AD203B41FA5}">
                      <a16:colId xmlns:a16="http://schemas.microsoft.com/office/drawing/2014/main" val="97772109"/>
                    </a:ext>
                  </a:extLst>
                </a:gridCol>
              </a:tblGrid>
              <a:tr h="938051">
                <a:tc>
                  <a:txBody>
                    <a:bodyPr/>
                    <a:lstStyle/>
                    <a:p>
                      <a:r>
                        <a:rPr lang="en-US" sz="1800" dirty="0"/>
                        <a:t>Country</a:t>
                      </a:r>
                    </a:p>
                  </a:txBody>
                  <a:tcPr/>
                </a:tc>
                <a:tc>
                  <a:txBody>
                    <a:bodyPr/>
                    <a:lstStyle/>
                    <a:p>
                      <a:r>
                        <a:rPr lang="en-US" sz="2800" dirty="0"/>
                        <a:t>Machine</a:t>
                      </a:r>
                      <a:r>
                        <a:rPr lang="en-US" sz="2800" baseline="0" dirty="0"/>
                        <a:t> </a:t>
                      </a:r>
                      <a:r>
                        <a:rPr lang="en-US" sz="2800" baseline="0" dirty="0" err="1"/>
                        <a:t>hrs</a:t>
                      </a:r>
                      <a:r>
                        <a:rPr lang="en-US" sz="2800" dirty="0"/>
                        <a:t> to</a:t>
                      </a:r>
                      <a:r>
                        <a:rPr lang="en-US" sz="2800" baseline="0" dirty="0"/>
                        <a:t> make guns</a:t>
                      </a:r>
                      <a:endParaRPr lang="en-US" sz="2800" dirty="0"/>
                    </a:p>
                  </a:txBody>
                  <a:tcPr/>
                </a:tc>
                <a:tc>
                  <a:txBody>
                    <a:bodyPr/>
                    <a:lstStyle/>
                    <a:p>
                      <a:r>
                        <a:rPr lang="en-US" sz="2800" dirty="0"/>
                        <a:t>Machine </a:t>
                      </a:r>
                      <a:r>
                        <a:rPr lang="en-US" sz="2800" dirty="0" err="1"/>
                        <a:t>hrs</a:t>
                      </a:r>
                      <a:r>
                        <a:rPr lang="en-US" sz="2800" dirty="0"/>
                        <a:t> to make butter</a:t>
                      </a:r>
                    </a:p>
                  </a:txBody>
                  <a:tcPr/>
                </a:tc>
                <a:extLst>
                  <a:ext uri="{0D108BD9-81ED-4DB2-BD59-A6C34878D82A}">
                    <a16:rowId xmlns:a16="http://schemas.microsoft.com/office/drawing/2014/main" val="3020585653"/>
                  </a:ext>
                </a:extLst>
              </a:tr>
              <a:tr h="535212">
                <a:tc>
                  <a:txBody>
                    <a:bodyPr/>
                    <a:lstStyle/>
                    <a:p>
                      <a:r>
                        <a:rPr lang="en-US" sz="2800" dirty="0" err="1"/>
                        <a:t>Aus</a:t>
                      </a:r>
                      <a:endParaRPr lang="en-US" sz="2800" dirty="0"/>
                    </a:p>
                  </a:txBody>
                  <a:tcPr/>
                </a:tc>
                <a:tc>
                  <a:txBody>
                    <a:bodyPr/>
                    <a:lstStyle/>
                    <a:p>
                      <a:r>
                        <a:rPr lang="en-US" sz="2800" dirty="0"/>
                        <a:t>5</a:t>
                      </a:r>
                    </a:p>
                  </a:txBody>
                  <a:tcPr/>
                </a:tc>
                <a:tc>
                  <a:txBody>
                    <a:bodyPr/>
                    <a:lstStyle/>
                    <a:p>
                      <a:r>
                        <a:rPr lang="en-US" sz="2800" dirty="0"/>
                        <a:t>4</a:t>
                      </a:r>
                    </a:p>
                  </a:txBody>
                  <a:tcPr/>
                </a:tc>
                <a:extLst>
                  <a:ext uri="{0D108BD9-81ED-4DB2-BD59-A6C34878D82A}">
                    <a16:rowId xmlns:a16="http://schemas.microsoft.com/office/drawing/2014/main" val="2337945067"/>
                  </a:ext>
                </a:extLst>
              </a:tr>
              <a:tr h="535212">
                <a:tc>
                  <a:txBody>
                    <a:bodyPr/>
                    <a:lstStyle/>
                    <a:p>
                      <a:r>
                        <a:rPr lang="en-US" sz="2800" dirty="0"/>
                        <a:t>Fra</a:t>
                      </a:r>
                    </a:p>
                  </a:txBody>
                  <a:tcPr/>
                </a:tc>
                <a:tc>
                  <a:txBody>
                    <a:bodyPr/>
                    <a:lstStyle/>
                    <a:p>
                      <a:r>
                        <a:rPr lang="en-US" sz="2800" dirty="0"/>
                        <a:t>7</a:t>
                      </a:r>
                    </a:p>
                  </a:txBody>
                  <a:tcPr/>
                </a:tc>
                <a:tc>
                  <a:txBody>
                    <a:bodyPr/>
                    <a:lstStyle/>
                    <a:p>
                      <a:r>
                        <a:rPr lang="en-US" sz="2800" dirty="0"/>
                        <a:t>3</a:t>
                      </a:r>
                    </a:p>
                  </a:txBody>
                  <a:tcPr/>
                </a:tc>
                <a:extLst>
                  <a:ext uri="{0D108BD9-81ED-4DB2-BD59-A6C34878D82A}">
                    <a16:rowId xmlns:a16="http://schemas.microsoft.com/office/drawing/2014/main" val="2674372135"/>
                  </a:ext>
                </a:extLst>
              </a:tr>
            </a:tbl>
          </a:graphicData>
        </a:graphic>
      </p:graphicFrame>
    </p:spTree>
    <p:extLst>
      <p:ext uri="{BB962C8B-B14F-4D97-AF65-F5344CB8AC3E}">
        <p14:creationId xmlns:p14="http://schemas.microsoft.com/office/powerpoint/2010/main" val="241968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0" y="3109484"/>
            <a:ext cx="10515600" cy="3587432"/>
          </a:xfrm>
        </p:spPr>
        <p:txBody>
          <a:bodyPr/>
          <a:lstStyle/>
          <a:p>
            <a:r>
              <a:rPr lang="en-US" dirty="0"/>
              <a:t>Use the production table to calculate which country has comparative advantage in which good.</a:t>
            </a:r>
          </a:p>
          <a:p>
            <a:r>
              <a:rPr lang="en-US" dirty="0">
                <a:solidFill>
                  <a:srgbClr val="FF0000"/>
                </a:solidFill>
              </a:rPr>
              <a:t>Brazil </a:t>
            </a:r>
            <a:r>
              <a:rPr lang="en-US" dirty="0" err="1">
                <a:solidFill>
                  <a:srgbClr val="FF0000"/>
                </a:solidFill>
              </a:rPr>
              <a:t>OC</a:t>
            </a:r>
            <a:r>
              <a:rPr lang="en-US" baseline="-25000" dirty="0" err="1">
                <a:solidFill>
                  <a:srgbClr val="FF0000"/>
                </a:solidFill>
              </a:rPr>
              <a:t>soybeans</a:t>
            </a:r>
            <a:r>
              <a:rPr lang="en-US" dirty="0">
                <a:solidFill>
                  <a:srgbClr val="FF0000"/>
                </a:solidFill>
              </a:rPr>
              <a:t> = 50/40, </a:t>
            </a:r>
            <a:r>
              <a:rPr lang="en-US" dirty="0" err="1">
                <a:solidFill>
                  <a:srgbClr val="FF0000"/>
                </a:solidFill>
              </a:rPr>
              <a:t>OC</a:t>
            </a:r>
            <a:r>
              <a:rPr lang="en-US" baseline="-25000" dirty="0" err="1">
                <a:solidFill>
                  <a:srgbClr val="FF0000"/>
                </a:solidFill>
              </a:rPr>
              <a:t>corn</a:t>
            </a:r>
            <a:r>
              <a:rPr lang="en-US" dirty="0">
                <a:solidFill>
                  <a:srgbClr val="FF0000"/>
                </a:solidFill>
              </a:rPr>
              <a:t> = 40/50</a:t>
            </a:r>
          </a:p>
          <a:p>
            <a:r>
              <a:rPr lang="en-US" dirty="0">
                <a:solidFill>
                  <a:srgbClr val="FF0000"/>
                </a:solidFill>
              </a:rPr>
              <a:t>Argentina </a:t>
            </a:r>
            <a:r>
              <a:rPr lang="en-US" dirty="0" err="1">
                <a:solidFill>
                  <a:srgbClr val="FF0000"/>
                </a:solidFill>
              </a:rPr>
              <a:t>OC</a:t>
            </a:r>
            <a:r>
              <a:rPr lang="en-US" baseline="-25000" dirty="0" err="1">
                <a:solidFill>
                  <a:srgbClr val="FF0000"/>
                </a:solidFill>
              </a:rPr>
              <a:t>soybeans</a:t>
            </a:r>
            <a:r>
              <a:rPr lang="en-US" dirty="0">
                <a:solidFill>
                  <a:srgbClr val="FF0000"/>
                </a:solidFill>
              </a:rPr>
              <a:t> = 45/55, </a:t>
            </a:r>
            <a:r>
              <a:rPr lang="en-US" dirty="0" err="1">
                <a:solidFill>
                  <a:srgbClr val="FF0000"/>
                </a:solidFill>
              </a:rPr>
              <a:t>OC</a:t>
            </a:r>
            <a:r>
              <a:rPr lang="en-US" baseline="-25000" dirty="0" err="1">
                <a:solidFill>
                  <a:srgbClr val="FF0000"/>
                </a:solidFill>
              </a:rPr>
              <a:t>corn</a:t>
            </a:r>
            <a:r>
              <a:rPr lang="en-US" dirty="0">
                <a:solidFill>
                  <a:srgbClr val="FF0000"/>
                </a:solidFill>
              </a:rPr>
              <a:t> = 55/45</a:t>
            </a:r>
          </a:p>
          <a:p>
            <a:r>
              <a:rPr lang="en-US" dirty="0">
                <a:solidFill>
                  <a:srgbClr val="FF0000"/>
                </a:solidFill>
              </a:rPr>
              <a:t>Comparative Advantage: Soybeans – Argentina, Corn - Brazil</a:t>
            </a:r>
          </a:p>
          <a:p>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466358615"/>
              </p:ext>
            </p:extLst>
          </p:nvPr>
        </p:nvGraphicFramePr>
        <p:xfrm>
          <a:off x="5029200" y="469676"/>
          <a:ext cx="6514159" cy="2418143"/>
        </p:xfrm>
        <a:graphic>
          <a:graphicData uri="http://schemas.openxmlformats.org/drawingml/2006/table">
            <a:tbl>
              <a:tblPr firstRow="1" bandRow="1">
                <a:tableStyleId>{69CF1AB2-1976-4502-BF36-3FF5EA218861}</a:tableStyleId>
              </a:tblPr>
              <a:tblGrid>
                <a:gridCol w="1423041">
                  <a:extLst>
                    <a:ext uri="{9D8B030D-6E8A-4147-A177-3AD203B41FA5}">
                      <a16:colId xmlns:a16="http://schemas.microsoft.com/office/drawing/2014/main" val="4008590712"/>
                    </a:ext>
                  </a:extLst>
                </a:gridCol>
                <a:gridCol w="2193035">
                  <a:extLst>
                    <a:ext uri="{9D8B030D-6E8A-4147-A177-3AD203B41FA5}">
                      <a16:colId xmlns:a16="http://schemas.microsoft.com/office/drawing/2014/main" val="2805279379"/>
                    </a:ext>
                  </a:extLst>
                </a:gridCol>
                <a:gridCol w="2898083">
                  <a:extLst>
                    <a:ext uri="{9D8B030D-6E8A-4147-A177-3AD203B41FA5}">
                      <a16:colId xmlns:a16="http://schemas.microsoft.com/office/drawing/2014/main" val="97772109"/>
                    </a:ext>
                  </a:extLst>
                </a:gridCol>
              </a:tblGrid>
              <a:tr h="938051">
                <a:tc>
                  <a:txBody>
                    <a:bodyPr/>
                    <a:lstStyle/>
                    <a:p>
                      <a:r>
                        <a:rPr lang="en-US" sz="1800" dirty="0"/>
                        <a:t>Country</a:t>
                      </a:r>
                    </a:p>
                  </a:txBody>
                  <a:tcPr/>
                </a:tc>
                <a:tc>
                  <a:txBody>
                    <a:bodyPr/>
                    <a:lstStyle/>
                    <a:p>
                      <a:r>
                        <a:rPr lang="en-US" sz="2800" dirty="0"/>
                        <a:t>Brazil</a:t>
                      </a:r>
                    </a:p>
                  </a:txBody>
                  <a:tcPr/>
                </a:tc>
                <a:tc>
                  <a:txBody>
                    <a:bodyPr/>
                    <a:lstStyle/>
                    <a:p>
                      <a:r>
                        <a:rPr lang="en-US" sz="2800" dirty="0"/>
                        <a:t>Argentina</a:t>
                      </a:r>
                    </a:p>
                  </a:txBody>
                  <a:tcPr/>
                </a:tc>
                <a:extLst>
                  <a:ext uri="{0D108BD9-81ED-4DB2-BD59-A6C34878D82A}">
                    <a16:rowId xmlns:a16="http://schemas.microsoft.com/office/drawing/2014/main" val="3020585653"/>
                  </a:ext>
                </a:extLst>
              </a:tr>
              <a:tr h="535212">
                <a:tc>
                  <a:txBody>
                    <a:bodyPr/>
                    <a:lstStyle/>
                    <a:p>
                      <a:r>
                        <a:rPr lang="en-US" sz="2800" dirty="0"/>
                        <a:t>Soybeans</a:t>
                      </a:r>
                    </a:p>
                  </a:txBody>
                  <a:tcPr/>
                </a:tc>
                <a:tc>
                  <a:txBody>
                    <a:bodyPr/>
                    <a:lstStyle/>
                    <a:p>
                      <a:r>
                        <a:rPr lang="en-US" sz="2800" dirty="0"/>
                        <a:t>50 </a:t>
                      </a:r>
                      <a:r>
                        <a:rPr lang="en-US" sz="2800" dirty="0" err="1"/>
                        <a:t>mins</a:t>
                      </a:r>
                      <a:endParaRPr lang="en-US" sz="2800" dirty="0"/>
                    </a:p>
                  </a:txBody>
                  <a:tcPr/>
                </a:tc>
                <a:tc>
                  <a:txBody>
                    <a:bodyPr/>
                    <a:lstStyle/>
                    <a:p>
                      <a:r>
                        <a:rPr lang="en-US" sz="2800" dirty="0"/>
                        <a:t>45 </a:t>
                      </a:r>
                      <a:r>
                        <a:rPr lang="en-US" sz="2800" dirty="0" err="1"/>
                        <a:t>mins</a:t>
                      </a:r>
                      <a:endParaRPr lang="en-US" sz="2800" dirty="0"/>
                    </a:p>
                  </a:txBody>
                  <a:tcPr/>
                </a:tc>
                <a:extLst>
                  <a:ext uri="{0D108BD9-81ED-4DB2-BD59-A6C34878D82A}">
                    <a16:rowId xmlns:a16="http://schemas.microsoft.com/office/drawing/2014/main" val="2337945067"/>
                  </a:ext>
                </a:extLst>
              </a:tr>
              <a:tr h="535212">
                <a:tc>
                  <a:txBody>
                    <a:bodyPr/>
                    <a:lstStyle/>
                    <a:p>
                      <a:r>
                        <a:rPr lang="en-US" sz="2800" dirty="0"/>
                        <a:t>Corn</a:t>
                      </a:r>
                    </a:p>
                  </a:txBody>
                  <a:tcPr/>
                </a:tc>
                <a:tc>
                  <a:txBody>
                    <a:bodyPr/>
                    <a:lstStyle/>
                    <a:p>
                      <a:r>
                        <a:rPr lang="en-US" sz="2800" dirty="0"/>
                        <a:t>40</a:t>
                      </a:r>
                      <a:r>
                        <a:rPr lang="en-US" sz="2800" baseline="0" dirty="0"/>
                        <a:t> </a:t>
                      </a:r>
                      <a:r>
                        <a:rPr lang="en-US" sz="2800" baseline="0" dirty="0" err="1"/>
                        <a:t>mins</a:t>
                      </a:r>
                      <a:endParaRPr lang="en-US" sz="2800" dirty="0"/>
                    </a:p>
                  </a:txBody>
                  <a:tcPr/>
                </a:tc>
                <a:tc>
                  <a:txBody>
                    <a:bodyPr/>
                    <a:lstStyle/>
                    <a:p>
                      <a:r>
                        <a:rPr lang="en-US" sz="2800" dirty="0"/>
                        <a:t>55</a:t>
                      </a:r>
                      <a:r>
                        <a:rPr lang="en-US" sz="2800" baseline="0" dirty="0"/>
                        <a:t> </a:t>
                      </a:r>
                      <a:r>
                        <a:rPr lang="en-US" sz="2800" baseline="0" dirty="0" err="1"/>
                        <a:t>mins</a:t>
                      </a:r>
                      <a:endParaRPr lang="en-US" sz="2800" dirty="0"/>
                    </a:p>
                  </a:txBody>
                  <a:tcPr/>
                </a:tc>
                <a:extLst>
                  <a:ext uri="{0D108BD9-81ED-4DB2-BD59-A6C34878D82A}">
                    <a16:rowId xmlns:a16="http://schemas.microsoft.com/office/drawing/2014/main" val="2674372135"/>
                  </a:ext>
                </a:extLst>
              </a:tr>
            </a:tbl>
          </a:graphicData>
        </a:graphic>
      </p:graphicFrame>
    </p:spTree>
    <p:extLst>
      <p:ext uri="{BB962C8B-B14F-4D97-AF65-F5344CB8AC3E}">
        <p14:creationId xmlns:p14="http://schemas.microsoft.com/office/powerpoint/2010/main" val="75099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58" y="73312"/>
            <a:ext cx="10515600" cy="1105593"/>
          </a:xfrm>
        </p:spPr>
        <p:txBody>
          <a:bodyPr>
            <a:normAutofit fontScale="90000"/>
          </a:bodyPr>
          <a:lstStyle/>
          <a:p>
            <a:r>
              <a:rPr lang="en-US" dirty="0"/>
              <a:t>Comparative Advantage in Input Questions Comparison</a:t>
            </a:r>
          </a:p>
        </p:txBody>
      </p:sp>
      <p:sp>
        <p:nvSpPr>
          <p:cNvPr id="5" name="Content Placeholder 4"/>
          <p:cNvSpPr>
            <a:spLocks noGrp="1"/>
          </p:cNvSpPr>
          <p:nvPr>
            <p:ph idx="1"/>
          </p:nvPr>
        </p:nvSpPr>
        <p:spPr>
          <a:xfrm>
            <a:off x="473684" y="1296786"/>
            <a:ext cx="5047211" cy="4351338"/>
          </a:xfrm>
        </p:spPr>
        <p:txBody>
          <a:bodyPr>
            <a:normAutofit fontScale="85000" lnSpcReduction="10000"/>
          </a:bodyPr>
          <a:lstStyle/>
          <a:p>
            <a:r>
              <a:rPr lang="en-US" dirty="0"/>
              <a:t>For comparative advantage, as we showed, the </a:t>
            </a:r>
            <a:r>
              <a:rPr lang="en-US" dirty="0">
                <a:solidFill>
                  <a:srgbClr val="00B0F0"/>
                </a:solidFill>
              </a:rPr>
              <a:t>OC calculation is the opposite</a:t>
            </a:r>
            <a:r>
              <a:rPr lang="en-US" dirty="0"/>
              <a:t>.</a:t>
            </a:r>
          </a:p>
          <a:p>
            <a:r>
              <a:rPr lang="en-US" dirty="0"/>
              <a:t>Therefore even though the numbers in this question are the same, the OC values will be inverse.</a:t>
            </a:r>
          </a:p>
          <a:p>
            <a:r>
              <a:rPr lang="en-US" dirty="0"/>
              <a:t>Therefore the </a:t>
            </a:r>
            <a:r>
              <a:rPr lang="en-US" dirty="0">
                <a:solidFill>
                  <a:srgbClr val="00B0F0"/>
                </a:solidFill>
              </a:rPr>
              <a:t>comparative advantage countries will also be the inverse</a:t>
            </a:r>
            <a:r>
              <a:rPr lang="en-US" dirty="0"/>
              <a:t>.</a:t>
            </a:r>
          </a:p>
          <a:p>
            <a:pPr lvl="1"/>
            <a:r>
              <a:rPr lang="en-US" dirty="0"/>
              <a:t>In this example Australia has comparative advantage in cheese for the output question BUT comparative advantage in wine in the input question.</a:t>
            </a:r>
          </a:p>
        </p:txBody>
      </p:sp>
      <p:graphicFrame>
        <p:nvGraphicFramePr>
          <p:cNvPr id="6" name="Content Placeholder 3"/>
          <p:cNvGraphicFramePr>
            <a:graphicFrameLocks/>
          </p:cNvGraphicFramePr>
          <p:nvPr/>
        </p:nvGraphicFramePr>
        <p:xfrm>
          <a:off x="6239419" y="3897065"/>
          <a:ext cx="5142575" cy="2015304"/>
        </p:xfrm>
        <a:graphic>
          <a:graphicData uri="http://schemas.openxmlformats.org/drawingml/2006/table">
            <a:tbl>
              <a:tblPr firstRow="1" bandRow="1">
                <a:tableStyleId>{69CF1AB2-1976-4502-BF36-3FF5EA218861}</a:tableStyleId>
              </a:tblPr>
              <a:tblGrid>
                <a:gridCol w="834767">
                  <a:extLst>
                    <a:ext uri="{9D8B030D-6E8A-4147-A177-3AD203B41FA5}">
                      <a16:colId xmlns:a16="http://schemas.microsoft.com/office/drawing/2014/main" val="4008590712"/>
                    </a:ext>
                  </a:extLst>
                </a:gridCol>
                <a:gridCol w="2019929">
                  <a:extLst>
                    <a:ext uri="{9D8B030D-6E8A-4147-A177-3AD203B41FA5}">
                      <a16:colId xmlns:a16="http://schemas.microsoft.com/office/drawing/2014/main" val="2805279379"/>
                    </a:ext>
                  </a:extLst>
                </a:gridCol>
                <a:gridCol w="2287879">
                  <a:extLst>
                    <a:ext uri="{9D8B030D-6E8A-4147-A177-3AD203B41FA5}">
                      <a16:colId xmlns:a16="http://schemas.microsoft.com/office/drawing/2014/main" val="97772109"/>
                    </a:ext>
                  </a:extLst>
                </a:gridCol>
              </a:tblGrid>
              <a:tr h="938051">
                <a:tc>
                  <a:txBody>
                    <a:bodyPr/>
                    <a:lstStyle/>
                    <a:p>
                      <a:r>
                        <a:rPr lang="en-US" sz="1800" dirty="0"/>
                        <a:t>Country</a:t>
                      </a:r>
                    </a:p>
                  </a:txBody>
                  <a:tcPr/>
                </a:tc>
                <a:tc>
                  <a:txBody>
                    <a:bodyPr/>
                    <a:lstStyle/>
                    <a:p>
                      <a:r>
                        <a:rPr lang="en-US" sz="2800" dirty="0"/>
                        <a:t>Inputs to</a:t>
                      </a:r>
                      <a:r>
                        <a:rPr lang="en-US" sz="2800" baseline="0" dirty="0"/>
                        <a:t> make wine</a:t>
                      </a:r>
                      <a:endParaRPr lang="en-US" sz="2800" dirty="0"/>
                    </a:p>
                  </a:txBody>
                  <a:tcPr/>
                </a:tc>
                <a:tc>
                  <a:txBody>
                    <a:bodyPr/>
                    <a:lstStyle/>
                    <a:p>
                      <a:r>
                        <a:rPr lang="en-US" sz="2800" dirty="0"/>
                        <a:t>Inputs</a:t>
                      </a:r>
                      <a:r>
                        <a:rPr lang="en-US" sz="2800" baseline="0" dirty="0"/>
                        <a:t> to</a:t>
                      </a:r>
                      <a:r>
                        <a:rPr lang="en-US" sz="2800" dirty="0"/>
                        <a:t> make</a:t>
                      </a:r>
                      <a:r>
                        <a:rPr lang="en-US" sz="2800" baseline="0" dirty="0"/>
                        <a:t> c</a:t>
                      </a:r>
                      <a:r>
                        <a:rPr lang="en-US" sz="2800" dirty="0"/>
                        <a:t>heese</a:t>
                      </a:r>
                    </a:p>
                  </a:txBody>
                  <a:tcPr/>
                </a:tc>
                <a:extLst>
                  <a:ext uri="{0D108BD9-81ED-4DB2-BD59-A6C34878D82A}">
                    <a16:rowId xmlns:a16="http://schemas.microsoft.com/office/drawing/2014/main" val="3020585653"/>
                  </a:ext>
                </a:extLst>
              </a:tr>
              <a:tr h="535212">
                <a:tc>
                  <a:txBody>
                    <a:bodyPr/>
                    <a:lstStyle/>
                    <a:p>
                      <a:r>
                        <a:rPr lang="en-US" sz="2800" dirty="0" err="1"/>
                        <a:t>Aus</a:t>
                      </a:r>
                      <a:endParaRPr lang="en-US" sz="2800" dirty="0"/>
                    </a:p>
                  </a:txBody>
                  <a:tcPr/>
                </a:tc>
                <a:tc>
                  <a:txBody>
                    <a:bodyPr/>
                    <a:lstStyle/>
                    <a:p>
                      <a:r>
                        <a:rPr lang="en-US" sz="2800" dirty="0"/>
                        <a:t>4</a:t>
                      </a:r>
                      <a:r>
                        <a:rPr lang="en-US" sz="2800" baseline="0" dirty="0"/>
                        <a:t> </a:t>
                      </a:r>
                      <a:r>
                        <a:rPr lang="en-US" sz="2800" baseline="0" dirty="0" err="1"/>
                        <a:t>hrs</a:t>
                      </a:r>
                      <a:endParaRPr lang="en-US" sz="2800" dirty="0"/>
                    </a:p>
                  </a:txBody>
                  <a:tcPr/>
                </a:tc>
                <a:tc>
                  <a:txBody>
                    <a:bodyPr/>
                    <a:lstStyle/>
                    <a:p>
                      <a:r>
                        <a:rPr lang="en-US" sz="2800" dirty="0"/>
                        <a:t>4</a:t>
                      </a:r>
                      <a:r>
                        <a:rPr lang="en-US" sz="2800" baseline="0" dirty="0"/>
                        <a:t> </a:t>
                      </a:r>
                      <a:r>
                        <a:rPr lang="en-US" sz="2800" baseline="0" dirty="0" err="1"/>
                        <a:t>hrs</a:t>
                      </a:r>
                      <a:endParaRPr lang="en-US" sz="2800" dirty="0"/>
                    </a:p>
                  </a:txBody>
                  <a:tcPr/>
                </a:tc>
                <a:extLst>
                  <a:ext uri="{0D108BD9-81ED-4DB2-BD59-A6C34878D82A}">
                    <a16:rowId xmlns:a16="http://schemas.microsoft.com/office/drawing/2014/main" val="2337945067"/>
                  </a:ext>
                </a:extLst>
              </a:tr>
              <a:tr h="535212">
                <a:tc>
                  <a:txBody>
                    <a:bodyPr/>
                    <a:lstStyle/>
                    <a:p>
                      <a:r>
                        <a:rPr lang="en-US" sz="2800" dirty="0"/>
                        <a:t>Fra</a:t>
                      </a:r>
                    </a:p>
                  </a:txBody>
                  <a:tcPr/>
                </a:tc>
                <a:tc>
                  <a:txBody>
                    <a:bodyPr/>
                    <a:lstStyle/>
                    <a:p>
                      <a:r>
                        <a:rPr lang="en-US" sz="2800" dirty="0"/>
                        <a:t>5 </a:t>
                      </a:r>
                      <a:r>
                        <a:rPr lang="en-US" sz="2800" dirty="0" err="1"/>
                        <a:t>hrs</a:t>
                      </a:r>
                      <a:endParaRPr lang="en-US" sz="2800" dirty="0"/>
                    </a:p>
                  </a:txBody>
                  <a:tcPr/>
                </a:tc>
                <a:tc>
                  <a:txBody>
                    <a:bodyPr/>
                    <a:lstStyle/>
                    <a:p>
                      <a:r>
                        <a:rPr lang="en-US" sz="2800" dirty="0"/>
                        <a:t>3</a:t>
                      </a:r>
                      <a:r>
                        <a:rPr lang="en-US" sz="2800" baseline="0" dirty="0"/>
                        <a:t> </a:t>
                      </a:r>
                      <a:r>
                        <a:rPr lang="en-US" sz="2800" baseline="0" dirty="0" err="1"/>
                        <a:t>hrs</a:t>
                      </a:r>
                      <a:endParaRPr lang="en-US" sz="2800" dirty="0"/>
                    </a:p>
                  </a:txBody>
                  <a:tcPr/>
                </a:tc>
                <a:extLst>
                  <a:ext uri="{0D108BD9-81ED-4DB2-BD59-A6C34878D82A}">
                    <a16:rowId xmlns:a16="http://schemas.microsoft.com/office/drawing/2014/main" val="2674372135"/>
                  </a:ext>
                </a:extLst>
              </a:tr>
            </a:tbl>
          </a:graphicData>
        </a:graphic>
      </p:graphicFrame>
      <p:graphicFrame>
        <p:nvGraphicFramePr>
          <p:cNvPr id="7" name="Table 6"/>
          <p:cNvGraphicFramePr>
            <a:graphicFrameLocks noGrp="1"/>
          </p:cNvGraphicFramePr>
          <p:nvPr/>
        </p:nvGraphicFramePr>
        <p:xfrm>
          <a:off x="6317671" y="1180099"/>
          <a:ext cx="5142575" cy="1876907"/>
        </p:xfrm>
        <a:graphic>
          <a:graphicData uri="http://schemas.openxmlformats.org/drawingml/2006/table">
            <a:tbl>
              <a:tblPr firstRow="1" bandRow="1">
                <a:tableStyleId>{69CF1AB2-1976-4502-BF36-3FF5EA218861}</a:tableStyleId>
              </a:tblPr>
              <a:tblGrid>
                <a:gridCol w="834767">
                  <a:extLst>
                    <a:ext uri="{9D8B030D-6E8A-4147-A177-3AD203B41FA5}">
                      <a16:colId xmlns:a16="http://schemas.microsoft.com/office/drawing/2014/main" val="2890567931"/>
                    </a:ext>
                  </a:extLst>
                </a:gridCol>
                <a:gridCol w="2019929">
                  <a:extLst>
                    <a:ext uri="{9D8B030D-6E8A-4147-A177-3AD203B41FA5}">
                      <a16:colId xmlns:a16="http://schemas.microsoft.com/office/drawing/2014/main" val="1037531458"/>
                    </a:ext>
                  </a:extLst>
                </a:gridCol>
                <a:gridCol w="2287879">
                  <a:extLst>
                    <a:ext uri="{9D8B030D-6E8A-4147-A177-3AD203B41FA5}">
                      <a16:colId xmlns:a16="http://schemas.microsoft.com/office/drawing/2014/main" val="1417324413"/>
                    </a:ext>
                  </a:extLst>
                </a:gridCol>
              </a:tblGrid>
              <a:tr h="840587">
                <a:tc>
                  <a:txBody>
                    <a:bodyPr/>
                    <a:lstStyle/>
                    <a:p>
                      <a:r>
                        <a:rPr lang="en-US" sz="1800" dirty="0"/>
                        <a:t>Country</a:t>
                      </a:r>
                    </a:p>
                  </a:txBody>
                  <a:tcPr/>
                </a:tc>
                <a:tc>
                  <a:txBody>
                    <a:bodyPr/>
                    <a:lstStyle/>
                    <a:p>
                      <a:r>
                        <a:rPr lang="en-US" sz="2800" baseline="0" dirty="0"/>
                        <a:t>wine</a:t>
                      </a:r>
                      <a:endParaRPr lang="en-US" sz="2800" dirty="0"/>
                    </a:p>
                  </a:txBody>
                  <a:tcPr/>
                </a:tc>
                <a:tc>
                  <a:txBody>
                    <a:bodyPr/>
                    <a:lstStyle/>
                    <a:p>
                      <a:r>
                        <a:rPr lang="en-US" sz="2800" baseline="0" dirty="0"/>
                        <a:t>c</a:t>
                      </a:r>
                      <a:r>
                        <a:rPr lang="en-US" sz="2800" dirty="0"/>
                        <a:t>heese</a:t>
                      </a:r>
                    </a:p>
                  </a:txBody>
                  <a:tcPr/>
                </a:tc>
                <a:extLst>
                  <a:ext uri="{0D108BD9-81ED-4DB2-BD59-A6C34878D82A}">
                    <a16:rowId xmlns:a16="http://schemas.microsoft.com/office/drawing/2014/main" val="1855242060"/>
                  </a:ext>
                </a:extLst>
              </a:tr>
              <a:tr h="479603">
                <a:tc>
                  <a:txBody>
                    <a:bodyPr/>
                    <a:lstStyle/>
                    <a:p>
                      <a:r>
                        <a:rPr lang="en-US" sz="2800" dirty="0" err="1"/>
                        <a:t>Aus</a:t>
                      </a:r>
                      <a:endParaRPr lang="en-US" sz="2800" dirty="0"/>
                    </a:p>
                  </a:txBody>
                  <a:tcPr/>
                </a:tc>
                <a:tc>
                  <a:txBody>
                    <a:bodyPr/>
                    <a:lstStyle/>
                    <a:p>
                      <a:r>
                        <a:rPr lang="en-US" sz="2800" dirty="0"/>
                        <a:t>4</a:t>
                      </a:r>
                    </a:p>
                  </a:txBody>
                  <a:tcPr/>
                </a:tc>
                <a:tc>
                  <a:txBody>
                    <a:bodyPr/>
                    <a:lstStyle/>
                    <a:p>
                      <a:r>
                        <a:rPr lang="en-US" sz="2800" dirty="0"/>
                        <a:t>4</a:t>
                      </a:r>
                    </a:p>
                  </a:txBody>
                  <a:tcPr/>
                </a:tc>
                <a:extLst>
                  <a:ext uri="{0D108BD9-81ED-4DB2-BD59-A6C34878D82A}">
                    <a16:rowId xmlns:a16="http://schemas.microsoft.com/office/drawing/2014/main" val="2717421325"/>
                  </a:ext>
                </a:extLst>
              </a:tr>
              <a:tr h="479603">
                <a:tc>
                  <a:txBody>
                    <a:bodyPr/>
                    <a:lstStyle/>
                    <a:p>
                      <a:r>
                        <a:rPr lang="en-US" sz="2800" dirty="0"/>
                        <a:t>Fra</a:t>
                      </a:r>
                    </a:p>
                  </a:txBody>
                  <a:tcPr/>
                </a:tc>
                <a:tc>
                  <a:txBody>
                    <a:bodyPr/>
                    <a:lstStyle/>
                    <a:p>
                      <a:r>
                        <a:rPr lang="en-US" sz="2800" dirty="0"/>
                        <a:t>5</a:t>
                      </a:r>
                    </a:p>
                  </a:txBody>
                  <a:tcPr/>
                </a:tc>
                <a:tc>
                  <a:txBody>
                    <a:bodyPr/>
                    <a:lstStyle/>
                    <a:p>
                      <a:r>
                        <a:rPr lang="en-US" sz="2800" dirty="0"/>
                        <a:t>3</a:t>
                      </a:r>
                    </a:p>
                  </a:txBody>
                  <a:tcPr/>
                </a:tc>
                <a:extLst>
                  <a:ext uri="{0D108BD9-81ED-4DB2-BD59-A6C34878D82A}">
                    <a16:rowId xmlns:a16="http://schemas.microsoft.com/office/drawing/2014/main" val="1116881651"/>
                  </a:ext>
                </a:extLst>
              </a:tr>
            </a:tbl>
          </a:graphicData>
        </a:graphic>
      </p:graphicFrame>
      <p:sp>
        <p:nvSpPr>
          <p:cNvPr id="8" name="TextBox 7"/>
          <p:cNvSpPr txBox="1"/>
          <p:nvPr/>
        </p:nvSpPr>
        <p:spPr>
          <a:xfrm>
            <a:off x="6400800" y="5988371"/>
            <a:ext cx="5059446" cy="646331"/>
          </a:xfrm>
          <a:prstGeom prst="rect">
            <a:avLst/>
          </a:prstGeom>
          <a:noFill/>
        </p:spPr>
        <p:txBody>
          <a:bodyPr wrap="square" rtlCol="0">
            <a:spAutoFit/>
          </a:bodyPr>
          <a:lstStyle/>
          <a:p>
            <a:r>
              <a:rPr lang="en-US" dirty="0"/>
              <a:t>Australia has comparative advantage in </a:t>
            </a:r>
            <a:r>
              <a:rPr lang="en-US" b="1" u="sng" dirty="0"/>
              <a:t>wine</a:t>
            </a:r>
            <a:r>
              <a:rPr lang="en-US" dirty="0"/>
              <a:t>. France has comparative advantage in </a:t>
            </a:r>
            <a:r>
              <a:rPr lang="en-US" b="1" u="sng" dirty="0"/>
              <a:t>cheese</a:t>
            </a:r>
            <a:r>
              <a:rPr lang="en-US" dirty="0"/>
              <a:t>. </a:t>
            </a:r>
          </a:p>
        </p:txBody>
      </p:sp>
      <p:sp>
        <p:nvSpPr>
          <p:cNvPr id="9" name="TextBox 8"/>
          <p:cNvSpPr txBox="1"/>
          <p:nvPr/>
        </p:nvSpPr>
        <p:spPr>
          <a:xfrm>
            <a:off x="6165037" y="3042408"/>
            <a:ext cx="5295209" cy="923330"/>
          </a:xfrm>
          <a:prstGeom prst="rect">
            <a:avLst/>
          </a:prstGeom>
          <a:noFill/>
        </p:spPr>
        <p:txBody>
          <a:bodyPr wrap="square" rtlCol="0">
            <a:spAutoFit/>
          </a:bodyPr>
          <a:lstStyle/>
          <a:p>
            <a:r>
              <a:rPr lang="en-US" dirty="0"/>
              <a:t>Australia has comparative advantage in </a:t>
            </a:r>
            <a:r>
              <a:rPr lang="en-US" b="1" u="sng" dirty="0"/>
              <a:t>cheese</a:t>
            </a:r>
            <a:r>
              <a:rPr lang="en-US" dirty="0"/>
              <a:t>. France has comparative advantage in </a:t>
            </a:r>
            <a:r>
              <a:rPr lang="en-US" b="1" u="sng" dirty="0"/>
              <a:t>wine</a:t>
            </a:r>
            <a:r>
              <a:rPr lang="en-US" dirty="0"/>
              <a:t>. </a:t>
            </a:r>
          </a:p>
          <a:p>
            <a:endParaRPr lang="en-US" dirty="0"/>
          </a:p>
        </p:txBody>
      </p:sp>
      <p:sp>
        <p:nvSpPr>
          <p:cNvPr id="10" name="Oval 9"/>
          <p:cNvSpPr/>
          <p:nvPr/>
        </p:nvSpPr>
        <p:spPr>
          <a:xfrm>
            <a:off x="7832885" y="2543953"/>
            <a:ext cx="897774" cy="615142"/>
          </a:xfrm>
          <a:prstGeom prst="ellipse">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944385" y="5411552"/>
            <a:ext cx="897774" cy="615142"/>
          </a:xfrm>
          <a:prstGeom prst="ellipse">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109971" y="1914979"/>
            <a:ext cx="897774" cy="615142"/>
          </a:xfrm>
          <a:prstGeom prst="ellipse">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849883" y="4796410"/>
            <a:ext cx="897774" cy="615142"/>
          </a:xfrm>
          <a:prstGeom prst="ellipse">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11914" y="5464057"/>
            <a:ext cx="4916531"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Compared to an output question, the OC values and the comparative advantage countries will be the inverse.</a:t>
            </a:r>
          </a:p>
        </p:txBody>
      </p:sp>
      <p:sp>
        <p:nvSpPr>
          <p:cNvPr id="4" name="TextBox 3"/>
          <p:cNvSpPr txBox="1"/>
          <p:nvPr/>
        </p:nvSpPr>
        <p:spPr>
          <a:xfrm>
            <a:off x="8026655" y="970020"/>
            <a:ext cx="1834702" cy="369332"/>
          </a:xfrm>
          <a:prstGeom prst="rect">
            <a:avLst/>
          </a:prstGeom>
          <a:solidFill>
            <a:schemeClr val="accent1">
              <a:lumMod val="40000"/>
              <a:lumOff val="60000"/>
            </a:schemeClr>
          </a:solidFill>
        </p:spPr>
        <p:txBody>
          <a:bodyPr wrap="square" rtlCol="0">
            <a:spAutoFit/>
          </a:bodyPr>
          <a:lstStyle/>
          <a:p>
            <a:r>
              <a:rPr lang="en-US" dirty="0"/>
              <a:t>Output Question</a:t>
            </a:r>
          </a:p>
        </p:txBody>
      </p:sp>
      <p:sp>
        <p:nvSpPr>
          <p:cNvPr id="14" name="TextBox 13"/>
          <p:cNvSpPr txBox="1"/>
          <p:nvPr/>
        </p:nvSpPr>
        <p:spPr>
          <a:xfrm>
            <a:off x="7989402" y="3682195"/>
            <a:ext cx="1834702" cy="369332"/>
          </a:xfrm>
          <a:prstGeom prst="rect">
            <a:avLst/>
          </a:prstGeom>
          <a:solidFill>
            <a:schemeClr val="accent1">
              <a:lumMod val="40000"/>
              <a:lumOff val="60000"/>
            </a:schemeClr>
          </a:solidFill>
        </p:spPr>
        <p:txBody>
          <a:bodyPr wrap="square" rtlCol="0">
            <a:spAutoFit/>
          </a:bodyPr>
          <a:lstStyle/>
          <a:p>
            <a:r>
              <a:rPr lang="en-US" dirty="0"/>
              <a:t>Input Question</a:t>
            </a:r>
          </a:p>
        </p:txBody>
      </p:sp>
      <p:sp>
        <p:nvSpPr>
          <p:cNvPr id="17" name="Rectangle 16"/>
          <p:cNvSpPr/>
          <p:nvPr/>
        </p:nvSpPr>
        <p:spPr>
          <a:xfrm>
            <a:off x="9658878" y="2597074"/>
            <a:ext cx="476412" cy="369332"/>
          </a:xfrm>
          <a:prstGeom prst="rect">
            <a:avLst/>
          </a:prstGeom>
        </p:spPr>
        <p:txBody>
          <a:bodyPr wrap="none">
            <a:spAutoFit/>
          </a:bodyPr>
          <a:lstStyle/>
          <a:p>
            <a:r>
              <a:rPr lang="en-US" b="1" dirty="0">
                <a:solidFill>
                  <a:srgbClr val="7030A0"/>
                </a:solidFill>
              </a:rPr>
              <a:t>5/3</a:t>
            </a:r>
          </a:p>
        </p:txBody>
      </p:sp>
      <p:sp>
        <p:nvSpPr>
          <p:cNvPr id="18" name="Rectangle 17"/>
          <p:cNvSpPr/>
          <p:nvPr/>
        </p:nvSpPr>
        <p:spPr>
          <a:xfrm>
            <a:off x="8095716" y="2585645"/>
            <a:ext cx="476412" cy="369332"/>
          </a:xfrm>
          <a:prstGeom prst="rect">
            <a:avLst/>
          </a:prstGeom>
        </p:spPr>
        <p:txBody>
          <a:bodyPr wrap="none">
            <a:spAutoFit/>
          </a:bodyPr>
          <a:lstStyle/>
          <a:p>
            <a:r>
              <a:rPr lang="en-US" b="1" dirty="0">
                <a:solidFill>
                  <a:srgbClr val="7030A0"/>
                </a:solidFill>
              </a:rPr>
              <a:t>3/5</a:t>
            </a:r>
          </a:p>
        </p:txBody>
      </p:sp>
      <p:sp>
        <p:nvSpPr>
          <p:cNvPr id="19" name="Rectangle 18"/>
          <p:cNvSpPr/>
          <p:nvPr/>
        </p:nvSpPr>
        <p:spPr>
          <a:xfrm>
            <a:off x="7788449" y="2075015"/>
            <a:ext cx="827471" cy="369332"/>
          </a:xfrm>
          <a:prstGeom prst="rect">
            <a:avLst/>
          </a:prstGeom>
        </p:spPr>
        <p:txBody>
          <a:bodyPr wrap="none">
            <a:spAutoFit/>
          </a:bodyPr>
          <a:lstStyle/>
          <a:p>
            <a:r>
              <a:rPr lang="en-US" b="1" dirty="0">
                <a:solidFill>
                  <a:srgbClr val="7030A0"/>
                </a:solidFill>
              </a:rPr>
              <a:t>4/4 = 1</a:t>
            </a:r>
          </a:p>
        </p:txBody>
      </p:sp>
      <p:sp>
        <p:nvSpPr>
          <p:cNvPr id="20" name="Rectangle 19"/>
          <p:cNvSpPr/>
          <p:nvPr/>
        </p:nvSpPr>
        <p:spPr>
          <a:xfrm>
            <a:off x="10072556" y="2050964"/>
            <a:ext cx="827471" cy="369332"/>
          </a:xfrm>
          <a:prstGeom prst="rect">
            <a:avLst/>
          </a:prstGeom>
        </p:spPr>
        <p:txBody>
          <a:bodyPr wrap="none">
            <a:spAutoFit/>
          </a:bodyPr>
          <a:lstStyle/>
          <a:p>
            <a:r>
              <a:rPr lang="en-US" b="1" dirty="0">
                <a:solidFill>
                  <a:srgbClr val="7030A0"/>
                </a:solidFill>
              </a:rPr>
              <a:t>4/4 = 1</a:t>
            </a:r>
          </a:p>
        </p:txBody>
      </p:sp>
      <p:sp>
        <p:nvSpPr>
          <p:cNvPr id="21" name="Rectangle 20"/>
          <p:cNvSpPr/>
          <p:nvPr/>
        </p:nvSpPr>
        <p:spPr>
          <a:xfrm>
            <a:off x="8048149" y="5396240"/>
            <a:ext cx="476412" cy="369332"/>
          </a:xfrm>
          <a:prstGeom prst="rect">
            <a:avLst/>
          </a:prstGeom>
        </p:spPr>
        <p:txBody>
          <a:bodyPr wrap="none">
            <a:spAutoFit/>
          </a:bodyPr>
          <a:lstStyle/>
          <a:p>
            <a:r>
              <a:rPr lang="en-US" b="1" dirty="0">
                <a:solidFill>
                  <a:srgbClr val="7030A0"/>
                </a:solidFill>
              </a:rPr>
              <a:t>5/3</a:t>
            </a:r>
          </a:p>
        </p:txBody>
      </p:sp>
      <p:sp>
        <p:nvSpPr>
          <p:cNvPr id="22" name="Rectangle 21"/>
          <p:cNvSpPr/>
          <p:nvPr/>
        </p:nvSpPr>
        <p:spPr>
          <a:xfrm>
            <a:off x="10058356" y="5484128"/>
            <a:ext cx="476412" cy="369332"/>
          </a:xfrm>
          <a:prstGeom prst="rect">
            <a:avLst/>
          </a:prstGeom>
        </p:spPr>
        <p:txBody>
          <a:bodyPr wrap="none">
            <a:spAutoFit/>
          </a:bodyPr>
          <a:lstStyle/>
          <a:p>
            <a:r>
              <a:rPr lang="en-US" b="1" dirty="0">
                <a:solidFill>
                  <a:srgbClr val="7030A0"/>
                </a:solidFill>
              </a:rPr>
              <a:t>3/5</a:t>
            </a:r>
          </a:p>
        </p:txBody>
      </p:sp>
      <p:sp>
        <p:nvSpPr>
          <p:cNvPr id="23" name="Rectangle 22"/>
          <p:cNvSpPr/>
          <p:nvPr/>
        </p:nvSpPr>
        <p:spPr>
          <a:xfrm>
            <a:off x="7920186" y="4925703"/>
            <a:ext cx="827471" cy="369332"/>
          </a:xfrm>
          <a:prstGeom prst="rect">
            <a:avLst/>
          </a:prstGeom>
        </p:spPr>
        <p:txBody>
          <a:bodyPr wrap="none">
            <a:spAutoFit/>
          </a:bodyPr>
          <a:lstStyle/>
          <a:p>
            <a:r>
              <a:rPr lang="en-US" b="1" dirty="0">
                <a:solidFill>
                  <a:srgbClr val="7030A0"/>
                </a:solidFill>
              </a:rPr>
              <a:t>4/4 = 1</a:t>
            </a:r>
          </a:p>
        </p:txBody>
      </p:sp>
      <p:sp>
        <p:nvSpPr>
          <p:cNvPr id="24" name="Rectangle 23"/>
          <p:cNvSpPr/>
          <p:nvPr/>
        </p:nvSpPr>
        <p:spPr>
          <a:xfrm>
            <a:off x="10014688" y="4919315"/>
            <a:ext cx="827471" cy="369332"/>
          </a:xfrm>
          <a:prstGeom prst="rect">
            <a:avLst/>
          </a:prstGeom>
        </p:spPr>
        <p:txBody>
          <a:bodyPr wrap="none">
            <a:spAutoFit/>
          </a:bodyPr>
          <a:lstStyle/>
          <a:p>
            <a:r>
              <a:rPr lang="en-US" b="1" dirty="0">
                <a:solidFill>
                  <a:srgbClr val="7030A0"/>
                </a:solidFill>
              </a:rPr>
              <a:t>4/4 = 1</a:t>
            </a:r>
          </a:p>
        </p:txBody>
      </p:sp>
    </p:spTree>
    <p:extLst>
      <p:ext uri="{BB962C8B-B14F-4D97-AF65-F5344CB8AC3E}">
        <p14:creationId xmlns:p14="http://schemas.microsoft.com/office/powerpoint/2010/main" val="325847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777318" y="365125"/>
            <a:ext cx="2707341" cy="2772790"/>
          </a:xfrm>
        </p:spPr>
        <p:txBody>
          <a:bodyPr>
            <a:normAutofit fontScale="92500" lnSpcReduction="20000"/>
          </a:bodyPr>
          <a:lstStyle/>
          <a:p>
            <a:pPr marL="0" indent="0">
              <a:buNone/>
            </a:pPr>
            <a:r>
              <a:rPr lang="en-US" b="1" u="sng" dirty="0">
                <a:solidFill>
                  <a:srgbClr val="FF0000"/>
                </a:solidFill>
              </a:rPr>
              <a:t>Output Question</a:t>
            </a:r>
          </a:p>
          <a:p>
            <a:r>
              <a:rPr lang="en-US" dirty="0">
                <a:solidFill>
                  <a:srgbClr val="FF0000"/>
                </a:solidFill>
              </a:rPr>
              <a:t>Abs Advantage: China for both</a:t>
            </a:r>
          </a:p>
          <a:p>
            <a:r>
              <a:rPr lang="en-US" dirty="0">
                <a:solidFill>
                  <a:srgbClr val="FF0000"/>
                </a:solidFill>
              </a:rPr>
              <a:t>Comparative Advantage: China: Wood, South Korea: Steel</a:t>
            </a:r>
          </a:p>
        </p:txBody>
      </p:sp>
      <p:graphicFrame>
        <p:nvGraphicFramePr>
          <p:cNvPr id="4" name="Content Placeholder 3"/>
          <p:cNvGraphicFramePr>
            <a:graphicFrameLocks/>
          </p:cNvGraphicFramePr>
          <p:nvPr>
            <p:extLst>
              <p:ext uri="{D42A27DB-BD31-4B8C-83A1-F6EECF244321}">
                <p14:modId xmlns:p14="http://schemas.microsoft.com/office/powerpoint/2010/main" val="1877397124"/>
              </p:ext>
            </p:extLst>
          </p:nvPr>
        </p:nvGraphicFramePr>
        <p:xfrm>
          <a:off x="286871" y="2362088"/>
          <a:ext cx="4168587" cy="2418143"/>
        </p:xfrm>
        <a:graphic>
          <a:graphicData uri="http://schemas.openxmlformats.org/drawingml/2006/table">
            <a:tbl>
              <a:tblPr firstRow="1" bandRow="1">
                <a:tableStyleId>{69CF1AB2-1976-4502-BF36-3FF5EA218861}</a:tableStyleId>
              </a:tblPr>
              <a:tblGrid>
                <a:gridCol w="1515035">
                  <a:extLst>
                    <a:ext uri="{9D8B030D-6E8A-4147-A177-3AD203B41FA5}">
                      <a16:colId xmlns:a16="http://schemas.microsoft.com/office/drawing/2014/main" val="4008590712"/>
                    </a:ext>
                  </a:extLst>
                </a:gridCol>
                <a:gridCol w="1093694">
                  <a:extLst>
                    <a:ext uri="{9D8B030D-6E8A-4147-A177-3AD203B41FA5}">
                      <a16:colId xmlns:a16="http://schemas.microsoft.com/office/drawing/2014/main" val="2805279379"/>
                    </a:ext>
                  </a:extLst>
                </a:gridCol>
                <a:gridCol w="1559858">
                  <a:extLst>
                    <a:ext uri="{9D8B030D-6E8A-4147-A177-3AD203B41FA5}">
                      <a16:colId xmlns:a16="http://schemas.microsoft.com/office/drawing/2014/main" val="97772109"/>
                    </a:ext>
                  </a:extLst>
                </a:gridCol>
              </a:tblGrid>
              <a:tr h="938051">
                <a:tc>
                  <a:txBody>
                    <a:bodyPr/>
                    <a:lstStyle/>
                    <a:p>
                      <a:r>
                        <a:rPr lang="en-US" sz="1800" dirty="0"/>
                        <a:t>Country</a:t>
                      </a:r>
                    </a:p>
                  </a:txBody>
                  <a:tcPr/>
                </a:tc>
                <a:tc>
                  <a:txBody>
                    <a:bodyPr/>
                    <a:lstStyle/>
                    <a:p>
                      <a:r>
                        <a:rPr lang="en-US" sz="2800" dirty="0"/>
                        <a:t>Wood</a:t>
                      </a:r>
                    </a:p>
                  </a:txBody>
                  <a:tcPr/>
                </a:tc>
                <a:tc>
                  <a:txBody>
                    <a:bodyPr/>
                    <a:lstStyle/>
                    <a:p>
                      <a:r>
                        <a:rPr lang="en-US" sz="2800" dirty="0"/>
                        <a:t>Steel</a:t>
                      </a:r>
                    </a:p>
                  </a:txBody>
                  <a:tcPr/>
                </a:tc>
                <a:extLst>
                  <a:ext uri="{0D108BD9-81ED-4DB2-BD59-A6C34878D82A}">
                    <a16:rowId xmlns:a16="http://schemas.microsoft.com/office/drawing/2014/main" val="3020585653"/>
                  </a:ext>
                </a:extLst>
              </a:tr>
              <a:tr h="535212">
                <a:tc>
                  <a:txBody>
                    <a:bodyPr/>
                    <a:lstStyle/>
                    <a:p>
                      <a:r>
                        <a:rPr lang="en-US" sz="2800" dirty="0"/>
                        <a:t>China</a:t>
                      </a:r>
                    </a:p>
                  </a:txBody>
                  <a:tcPr/>
                </a:tc>
                <a:tc>
                  <a:txBody>
                    <a:bodyPr/>
                    <a:lstStyle/>
                    <a:p>
                      <a:r>
                        <a:rPr lang="en-US" sz="2800" dirty="0"/>
                        <a:t>10</a:t>
                      </a:r>
                    </a:p>
                  </a:txBody>
                  <a:tcPr/>
                </a:tc>
                <a:tc>
                  <a:txBody>
                    <a:bodyPr/>
                    <a:lstStyle/>
                    <a:p>
                      <a:r>
                        <a:rPr lang="en-US" sz="2800" dirty="0"/>
                        <a:t>10</a:t>
                      </a:r>
                    </a:p>
                  </a:txBody>
                  <a:tcPr/>
                </a:tc>
                <a:extLst>
                  <a:ext uri="{0D108BD9-81ED-4DB2-BD59-A6C34878D82A}">
                    <a16:rowId xmlns:a16="http://schemas.microsoft.com/office/drawing/2014/main" val="2337945067"/>
                  </a:ext>
                </a:extLst>
              </a:tr>
              <a:tr h="535212">
                <a:tc>
                  <a:txBody>
                    <a:bodyPr/>
                    <a:lstStyle/>
                    <a:p>
                      <a:r>
                        <a:rPr lang="en-US" sz="2800" dirty="0"/>
                        <a:t>South Korea</a:t>
                      </a:r>
                    </a:p>
                  </a:txBody>
                  <a:tcPr/>
                </a:tc>
                <a:tc>
                  <a:txBody>
                    <a:bodyPr/>
                    <a:lstStyle/>
                    <a:p>
                      <a:r>
                        <a:rPr lang="en-US" sz="2800" dirty="0"/>
                        <a:t>2</a:t>
                      </a:r>
                    </a:p>
                  </a:txBody>
                  <a:tcPr/>
                </a:tc>
                <a:tc>
                  <a:txBody>
                    <a:bodyPr/>
                    <a:lstStyle/>
                    <a:p>
                      <a:r>
                        <a:rPr lang="en-US" sz="2800" dirty="0"/>
                        <a:t>8</a:t>
                      </a:r>
                    </a:p>
                  </a:txBody>
                  <a:tcPr/>
                </a:tc>
                <a:extLst>
                  <a:ext uri="{0D108BD9-81ED-4DB2-BD59-A6C34878D82A}">
                    <a16:rowId xmlns:a16="http://schemas.microsoft.com/office/drawing/2014/main" val="2674372135"/>
                  </a:ext>
                </a:extLst>
              </a:tr>
            </a:tbl>
          </a:graphicData>
        </a:graphic>
      </p:graphicFrame>
      <p:sp>
        <p:nvSpPr>
          <p:cNvPr id="5" name="Right Arrow 4"/>
          <p:cNvSpPr/>
          <p:nvPr/>
        </p:nvSpPr>
        <p:spPr>
          <a:xfrm rot="19663928">
            <a:off x="4661647" y="1541929"/>
            <a:ext cx="1909483" cy="1030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673722">
            <a:off x="4664127" y="3524703"/>
            <a:ext cx="1909483" cy="1030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6974542" y="3296584"/>
            <a:ext cx="2590799" cy="277279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u="sng" dirty="0">
                <a:solidFill>
                  <a:srgbClr val="FF0000"/>
                </a:solidFill>
              </a:rPr>
              <a:t>Input Question</a:t>
            </a:r>
          </a:p>
          <a:p>
            <a:r>
              <a:rPr lang="en-US" dirty="0">
                <a:solidFill>
                  <a:srgbClr val="FF0000"/>
                </a:solidFill>
              </a:rPr>
              <a:t>Abs Advantage: Korea for both</a:t>
            </a:r>
          </a:p>
          <a:p>
            <a:r>
              <a:rPr lang="en-US" dirty="0">
                <a:solidFill>
                  <a:srgbClr val="FF0000"/>
                </a:solidFill>
              </a:rPr>
              <a:t>Comparative Advantage: China: Steel, South Korea: Wood</a:t>
            </a:r>
          </a:p>
        </p:txBody>
      </p:sp>
      <p:sp>
        <p:nvSpPr>
          <p:cNvPr id="8" name="TextBox 7"/>
          <p:cNvSpPr txBox="1"/>
          <p:nvPr/>
        </p:nvSpPr>
        <p:spPr>
          <a:xfrm>
            <a:off x="618565" y="4849906"/>
            <a:ext cx="3630706" cy="1477328"/>
          </a:xfrm>
          <a:prstGeom prst="rect">
            <a:avLst/>
          </a:prstGeom>
          <a:noFill/>
        </p:spPr>
        <p:txBody>
          <a:bodyPr wrap="square" rtlCol="0">
            <a:spAutoFit/>
          </a:bodyPr>
          <a:lstStyle/>
          <a:p>
            <a:r>
              <a:rPr lang="en-US" dirty="0"/>
              <a:t>Using the numbers from the table, find the absolute and comparative advantage for both countries, first for an output question and then for an input question.</a:t>
            </a:r>
          </a:p>
        </p:txBody>
      </p:sp>
      <p:graphicFrame>
        <p:nvGraphicFramePr>
          <p:cNvPr id="9" name="Table 8"/>
          <p:cNvGraphicFramePr>
            <a:graphicFrameLocks noGrp="1"/>
          </p:cNvGraphicFramePr>
          <p:nvPr>
            <p:extLst>
              <p:ext uri="{D42A27DB-BD31-4B8C-83A1-F6EECF244321}">
                <p14:modId xmlns:p14="http://schemas.microsoft.com/office/powerpoint/2010/main" val="161866069"/>
              </p:ext>
            </p:extLst>
          </p:nvPr>
        </p:nvGraphicFramePr>
        <p:xfrm>
          <a:off x="9484659" y="807021"/>
          <a:ext cx="2124634" cy="1341120"/>
        </p:xfrm>
        <a:graphic>
          <a:graphicData uri="http://schemas.openxmlformats.org/drawingml/2006/table">
            <a:tbl>
              <a:tblPr firstRow="1" bandRow="1">
                <a:tableStyleId>{69CF1AB2-1976-4502-BF36-3FF5EA218861}</a:tableStyleId>
              </a:tblPr>
              <a:tblGrid>
                <a:gridCol w="772179">
                  <a:extLst>
                    <a:ext uri="{9D8B030D-6E8A-4147-A177-3AD203B41FA5}">
                      <a16:colId xmlns:a16="http://schemas.microsoft.com/office/drawing/2014/main" val="3689866148"/>
                    </a:ext>
                  </a:extLst>
                </a:gridCol>
                <a:gridCol w="557431">
                  <a:extLst>
                    <a:ext uri="{9D8B030D-6E8A-4147-A177-3AD203B41FA5}">
                      <a16:colId xmlns:a16="http://schemas.microsoft.com/office/drawing/2014/main" val="2471323989"/>
                    </a:ext>
                  </a:extLst>
                </a:gridCol>
                <a:gridCol w="795024">
                  <a:extLst>
                    <a:ext uri="{9D8B030D-6E8A-4147-A177-3AD203B41FA5}">
                      <a16:colId xmlns:a16="http://schemas.microsoft.com/office/drawing/2014/main" val="1736691480"/>
                    </a:ext>
                  </a:extLst>
                </a:gridCol>
              </a:tblGrid>
              <a:tr h="452755">
                <a:tc>
                  <a:txBody>
                    <a:bodyPr/>
                    <a:lstStyle/>
                    <a:p>
                      <a:r>
                        <a:rPr lang="en-US" sz="1050" dirty="0">
                          <a:solidFill>
                            <a:srgbClr val="FF0000"/>
                          </a:solidFill>
                        </a:rPr>
                        <a:t>Country</a:t>
                      </a:r>
                    </a:p>
                  </a:txBody>
                  <a:tcPr/>
                </a:tc>
                <a:tc>
                  <a:txBody>
                    <a:bodyPr/>
                    <a:lstStyle/>
                    <a:p>
                      <a:r>
                        <a:rPr lang="en-US" sz="1400" dirty="0">
                          <a:solidFill>
                            <a:srgbClr val="FF0000"/>
                          </a:solidFill>
                        </a:rPr>
                        <a:t>Wood</a:t>
                      </a:r>
                    </a:p>
                  </a:txBody>
                  <a:tcPr/>
                </a:tc>
                <a:tc>
                  <a:txBody>
                    <a:bodyPr/>
                    <a:lstStyle/>
                    <a:p>
                      <a:r>
                        <a:rPr lang="en-US" sz="1400" dirty="0">
                          <a:solidFill>
                            <a:srgbClr val="FF0000"/>
                          </a:solidFill>
                        </a:rPr>
                        <a:t>Steel</a:t>
                      </a:r>
                    </a:p>
                  </a:txBody>
                  <a:tcPr/>
                </a:tc>
                <a:extLst>
                  <a:ext uri="{0D108BD9-81ED-4DB2-BD59-A6C34878D82A}">
                    <a16:rowId xmlns:a16="http://schemas.microsoft.com/office/drawing/2014/main" val="1269900435"/>
                  </a:ext>
                </a:extLst>
              </a:tr>
              <a:tr h="258323">
                <a:tc>
                  <a:txBody>
                    <a:bodyPr/>
                    <a:lstStyle/>
                    <a:p>
                      <a:r>
                        <a:rPr lang="en-US" sz="1400" dirty="0">
                          <a:solidFill>
                            <a:srgbClr val="FF0000"/>
                          </a:solidFill>
                        </a:rPr>
                        <a:t>China</a:t>
                      </a:r>
                    </a:p>
                  </a:txBody>
                  <a:tcPr/>
                </a:tc>
                <a:tc>
                  <a:txBody>
                    <a:bodyPr/>
                    <a:lstStyle/>
                    <a:p>
                      <a:r>
                        <a:rPr lang="en-US" sz="1400" dirty="0">
                          <a:solidFill>
                            <a:srgbClr val="FF0000"/>
                          </a:solidFill>
                        </a:rPr>
                        <a:t>1/1</a:t>
                      </a:r>
                    </a:p>
                  </a:txBody>
                  <a:tcPr/>
                </a:tc>
                <a:tc>
                  <a:txBody>
                    <a:bodyPr/>
                    <a:lstStyle/>
                    <a:p>
                      <a:r>
                        <a:rPr lang="en-US" sz="1400" dirty="0">
                          <a:solidFill>
                            <a:srgbClr val="FF0000"/>
                          </a:solidFill>
                        </a:rPr>
                        <a:t>1/1</a:t>
                      </a:r>
                    </a:p>
                  </a:txBody>
                  <a:tcPr/>
                </a:tc>
                <a:extLst>
                  <a:ext uri="{0D108BD9-81ED-4DB2-BD59-A6C34878D82A}">
                    <a16:rowId xmlns:a16="http://schemas.microsoft.com/office/drawing/2014/main" val="1936529600"/>
                  </a:ext>
                </a:extLst>
              </a:tr>
              <a:tr h="456052">
                <a:tc>
                  <a:txBody>
                    <a:bodyPr/>
                    <a:lstStyle/>
                    <a:p>
                      <a:r>
                        <a:rPr lang="en-US" sz="1400" dirty="0">
                          <a:solidFill>
                            <a:srgbClr val="FF0000"/>
                          </a:solidFill>
                        </a:rPr>
                        <a:t>South Korea</a:t>
                      </a:r>
                    </a:p>
                  </a:txBody>
                  <a:tcPr/>
                </a:tc>
                <a:tc>
                  <a:txBody>
                    <a:bodyPr/>
                    <a:lstStyle/>
                    <a:p>
                      <a:r>
                        <a:rPr lang="en-US" sz="1400" dirty="0">
                          <a:solidFill>
                            <a:srgbClr val="FF0000"/>
                          </a:solidFill>
                        </a:rPr>
                        <a:t>8/2</a:t>
                      </a:r>
                    </a:p>
                  </a:txBody>
                  <a:tcPr/>
                </a:tc>
                <a:tc>
                  <a:txBody>
                    <a:bodyPr/>
                    <a:lstStyle/>
                    <a:p>
                      <a:r>
                        <a:rPr lang="en-US" sz="1400" dirty="0">
                          <a:solidFill>
                            <a:srgbClr val="FF0000"/>
                          </a:solidFill>
                        </a:rPr>
                        <a:t>2/8</a:t>
                      </a:r>
                    </a:p>
                  </a:txBody>
                  <a:tcPr/>
                </a:tc>
                <a:extLst>
                  <a:ext uri="{0D108BD9-81ED-4DB2-BD59-A6C34878D82A}">
                    <a16:rowId xmlns:a16="http://schemas.microsoft.com/office/drawing/2014/main" val="1197638003"/>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348409821"/>
              </p:ext>
            </p:extLst>
          </p:nvPr>
        </p:nvGraphicFramePr>
        <p:xfrm>
          <a:off x="9628734" y="3711585"/>
          <a:ext cx="2124634" cy="1341120"/>
        </p:xfrm>
        <a:graphic>
          <a:graphicData uri="http://schemas.openxmlformats.org/drawingml/2006/table">
            <a:tbl>
              <a:tblPr firstRow="1" bandRow="1">
                <a:tableStyleId>{69CF1AB2-1976-4502-BF36-3FF5EA218861}</a:tableStyleId>
              </a:tblPr>
              <a:tblGrid>
                <a:gridCol w="772179">
                  <a:extLst>
                    <a:ext uri="{9D8B030D-6E8A-4147-A177-3AD203B41FA5}">
                      <a16:colId xmlns:a16="http://schemas.microsoft.com/office/drawing/2014/main" val="3689866148"/>
                    </a:ext>
                  </a:extLst>
                </a:gridCol>
                <a:gridCol w="557431">
                  <a:extLst>
                    <a:ext uri="{9D8B030D-6E8A-4147-A177-3AD203B41FA5}">
                      <a16:colId xmlns:a16="http://schemas.microsoft.com/office/drawing/2014/main" val="2471323989"/>
                    </a:ext>
                  </a:extLst>
                </a:gridCol>
                <a:gridCol w="795024">
                  <a:extLst>
                    <a:ext uri="{9D8B030D-6E8A-4147-A177-3AD203B41FA5}">
                      <a16:colId xmlns:a16="http://schemas.microsoft.com/office/drawing/2014/main" val="1736691480"/>
                    </a:ext>
                  </a:extLst>
                </a:gridCol>
              </a:tblGrid>
              <a:tr h="452755">
                <a:tc>
                  <a:txBody>
                    <a:bodyPr/>
                    <a:lstStyle/>
                    <a:p>
                      <a:r>
                        <a:rPr lang="en-US" sz="1050" dirty="0">
                          <a:solidFill>
                            <a:srgbClr val="FF0000"/>
                          </a:solidFill>
                        </a:rPr>
                        <a:t>Country</a:t>
                      </a:r>
                    </a:p>
                  </a:txBody>
                  <a:tcPr/>
                </a:tc>
                <a:tc>
                  <a:txBody>
                    <a:bodyPr/>
                    <a:lstStyle/>
                    <a:p>
                      <a:r>
                        <a:rPr lang="en-US" sz="1400" dirty="0">
                          <a:solidFill>
                            <a:srgbClr val="FF0000"/>
                          </a:solidFill>
                        </a:rPr>
                        <a:t>Wood</a:t>
                      </a:r>
                    </a:p>
                  </a:txBody>
                  <a:tcPr/>
                </a:tc>
                <a:tc>
                  <a:txBody>
                    <a:bodyPr/>
                    <a:lstStyle/>
                    <a:p>
                      <a:r>
                        <a:rPr lang="en-US" sz="1400" dirty="0">
                          <a:solidFill>
                            <a:srgbClr val="FF0000"/>
                          </a:solidFill>
                        </a:rPr>
                        <a:t>Steel</a:t>
                      </a:r>
                    </a:p>
                  </a:txBody>
                  <a:tcPr/>
                </a:tc>
                <a:extLst>
                  <a:ext uri="{0D108BD9-81ED-4DB2-BD59-A6C34878D82A}">
                    <a16:rowId xmlns:a16="http://schemas.microsoft.com/office/drawing/2014/main" val="1269900435"/>
                  </a:ext>
                </a:extLst>
              </a:tr>
              <a:tr h="258323">
                <a:tc>
                  <a:txBody>
                    <a:bodyPr/>
                    <a:lstStyle/>
                    <a:p>
                      <a:r>
                        <a:rPr lang="en-US" sz="1400" dirty="0">
                          <a:solidFill>
                            <a:srgbClr val="FF0000"/>
                          </a:solidFill>
                        </a:rPr>
                        <a:t>China</a:t>
                      </a:r>
                    </a:p>
                  </a:txBody>
                  <a:tcPr/>
                </a:tc>
                <a:tc>
                  <a:txBody>
                    <a:bodyPr/>
                    <a:lstStyle/>
                    <a:p>
                      <a:r>
                        <a:rPr lang="en-US" sz="1400" dirty="0">
                          <a:solidFill>
                            <a:srgbClr val="FF0000"/>
                          </a:solidFill>
                        </a:rPr>
                        <a:t>1/1</a:t>
                      </a:r>
                    </a:p>
                  </a:txBody>
                  <a:tcPr/>
                </a:tc>
                <a:tc>
                  <a:txBody>
                    <a:bodyPr/>
                    <a:lstStyle/>
                    <a:p>
                      <a:r>
                        <a:rPr lang="en-US" sz="1400" dirty="0">
                          <a:solidFill>
                            <a:srgbClr val="FF0000"/>
                          </a:solidFill>
                        </a:rPr>
                        <a:t>1/1</a:t>
                      </a:r>
                    </a:p>
                  </a:txBody>
                  <a:tcPr/>
                </a:tc>
                <a:extLst>
                  <a:ext uri="{0D108BD9-81ED-4DB2-BD59-A6C34878D82A}">
                    <a16:rowId xmlns:a16="http://schemas.microsoft.com/office/drawing/2014/main" val="1936529600"/>
                  </a:ext>
                </a:extLst>
              </a:tr>
              <a:tr h="456052">
                <a:tc>
                  <a:txBody>
                    <a:bodyPr/>
                    <a:lstStyle/>
                    <a:p>
                      <a:r>
                        <a:rPr lang="en-US" sz="1400" dirty="0">
                          <a:solidFill>
                            <a:srgbClr val="FF0000"/>
                          </a:solidFill>
                        </a:rPr>
                        <a:t>South Korea</a:t>
                      </a:r>
                    </a:p>
                  </a:txBody>
                  <a:tcPr/>
                </a:tc>
                <a:tc>
                  <a:txBody>
                    <a:bodyPr/>
                    <a:lstStyle/>
                    <a:p>
                      <a:r>
                        <a:rPr lang="en-US" sz="1400" dirty="0">
                          <a:solidFill>
                            <a:srgbClr val="FF0000"/>
                          </a:solidFill>
                        </a:rPr>
                        <a:t>2/8</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rPr>
                        <a:t>8/2</a:t>
                      </a:r>
                    </a:p>
                    <a:p>
                      <a:endParaRPr lang="en-US" sz="1400" dirty="0">
                        <a:solidFill>
                          <a:srgbClr val="FF0000"/>
                        </a:solidFill>
                      </a:endParaRPr>
                    </a:p>
                  </a:txBody>
                  <a:tcPr/>
                </a:tc>
                <a:extLst>
                  <a:ext uri="{0D108BD9-81ED-4DB2-BD59-A6C34878D82A}">
                    <a16:rowId xmlns:a16="http://schemas.microsoft.com/office/drawing/2014/main" val="1197638003"/>
                  </a:ext>
                </a:extLst>
              </a:tr>
            </a:tbl>
          </a:graphicData>
        </a:graphic>
      </p:graphicFrame>
      <p:sp>
        <p:nvSpPr>
          <p:cNvPr id="11" name="Oval 10"/>
          <p:cNvSpPr/>
          <p:nvPr/>
        </p:nvSpPr>
        <p:spPr>
          <a:xfrm>
            <a:off x="10037393" y="1056021"/>
            <a:ext cx="897774" cy="615142"/>
          </a:xfrm>
          <a:prstGeom prst="ellipse">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711519" y="1517442"/>
            <a:ext cx="897774" cy="615142"/>
          </a:xfrm>
          <a:prstGeom prst="ellipse">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0098089" y="4472660"/>
            <a:ext cx="897774" cy="615142"/>
          </a:xfrm>
          <a:prstGeom prst="ellipse">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0785460" y="4040173"/>
            <a:ext cx="897774" cy="615142"/>
          </a:xfrm>
          <a:prstGeom prst="ellipse">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1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animBg="1"/>
      <p:bldP spid="12" grpId="0" animBg="1"/>
      <p:bldP spid="13" grpId="0" animBg="1"/>
      <p:bldP spid="14"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777319" y="365125"/>
            <a:ext cx="3057604" cy="2772790"/>
          </a:xfrm>
        </p:spPr>
        <p:txBody>
          <a:bodyPr>
            <a:normAutofit fontScale="85000" lnSpcReduction="10000"/>
          </a:bodyPr>
          <a:lstStyle/>
          <a:p>
            <a:pPr marL="0" indent="0">
              <a:buNone/>
            </a:pPr>
            <a:r>
              <a:rPr lang="en-US" b="1" u="sng" dirty="0">
                <a:solidFill>
                  <a:srgbClr val="FF0000"/>
                </a:solidFill>
              </a:rPr>
              <a:t>Output Question</a:t>
            </a:r>
          </a:p>
          <a:p>
            <a:r>
              <a:rPr lang="en-US" dirty="0">
                <a:solidFill>
                  <a:srgbClr val="FF0000"/>
                </a:solidFill>
              </a:rPr>
              <a:t>Abs Advantage: India for tea, Colombia for Coffee</a:t>
            </a:r>
          </a:p>
          <a:p>
            <a:r>
              <a:rPr lang="en-US" dirty="0">
                <a:solidFill>
                  <a:srgbClr val="FF0000"/>
                </a:solidFill>
              </a:rPr>
              <a:t>Comparative Advantage: India for Tea, Colombia for coffee</a:t>
            </a:r>
          </a:p>
          <a:p>
            <a:pPr marL="0" indent="0">
              <a:buNone/>
            </a:pPr>
            <a:endParaRPr lang="en-US" b="1" u="sng" dirty="0">
              <a:solidFill>
                <a:srgbClr val="FF0000"/>
              </a:solidFill>
            </a:endParaRPr>
          </a:p>
        </p:txBody>
      </p:sp>
      <p:graphicFrame>
        <p:nvGraphicFramePr>
          <p:cNvPr id="4" name="Content Placeholder 3"/>
          <p:cNvGraphicFramePr>
            <a:graphicFrameLocks/>
          </p:cNvGraphicFramePr>
          <p:nvPr>
            <p:extLst>
              <p:ext uri="{D42A27DB-BD31-4B8C-83A1-F6EECF244321}">
                <p14:modId xmlns:p14="http://schemas.microsoft.com/office/powerpoint/2010/main" val="3669939449"/>
              </p:ext>
            </p:extLst>
          </p:nvPr>
        </p:nvGraphicFramePr>
        <p:xfrm>
          <a:off x="286871" y="2362088"/>
          <a:ext cx="4168587" cy="2418143"/>
        </p:xfrm>
        <a:graphic>
          <a:graphicData uri="http://schemas.openxmlformats.org/drawingml/2006/table">
            <a:tbl>
              <a:tblPr firstRow="1" bandRow="1">
                <a:tableStyleId>{69CF1AB2-1976-4502-BF36-3FF5EA218861}</a:tableStyleId>
              </a:tblPr>
              <a:tblGrid>
                <a:gridCol w="1515035">
                  <a:extLst>
                    <a:ext uri="{9D8B030D-6E8A-4147-A177-3AD203B41FA5}">
                      <a16:colId xmlns:a16="http://schemas.microsoft.com/office/drawing/2014/main" val="4008590712"/>
                    </a:ext>
                  </a:extLst>
                </a:gridCol>
                <a:gridCol w="1093694">
                  <a:extLst>
                    <a:ext uri="{9D8B030D-6E8A-4147-A177-3AD203B41FA5}">
                      <a16:colId xmlns:a16="http://schemas.microsoft.com/office/drawing/2014/main" val="2805279379"/>
                    </a:ext>
                  </a:extLst>
                </a:gridCol>
                <a:gridCol w="1559858">
                  <a:extLst>
                    <a:ext uri="{9D8B030D-6E8A-4147-A177-3AD203B41FA5}">
                      <a16:colId xmlns:a16="http://schemas.microsoft.com/office/drawing/2014/main" val="97772109"/>
                    </a:ext>
                  </a:extLst>
                </a:gridCol>
              </a:tblGrid>
              <a:tr h="938051">
                <a:tc>
                  <a:txBody>
                    <a:bodyPr/>
                    <a:lstStyle/>
                    <a:p>
                      <a:r>
                        <a:rPr lang="en-US" sz="1800" dirty="0"/>
                        <a:t>Country</a:t>
                      </a:r>
                    </a:p>
                  </a:txBody>
                  <a:tcPr/>
                </a:tc>
                <a:tc>
                  <a:txBody>
                    <a:bodyPr/>
                    <a:lstStyle/>
                    <a:p>
                      <a:r>
                        <a:rPr lang="en-US" sz="2800" dirty="0"/>
                        <a:t>Tea</a:t>
                      </a:r>
                    </a:p>
                  </a:txBody>
                  <a:tcPr/>
                </a:tc>
                <a:tc>
                  <a:txBody>
                    <a:bodyPr/>
                    <a:lstStyle/>
                    <a:p>
                      <a:r>
                        <a:rPr lang="en-US" sz="2800" dirty="0"/>
                        <a:t>Coffee</a:t>
                      </a:r>
                    </a:p>
                  </a:txBody>
                  <a:tcPr/>
                </a:tc>
                <a:extLst>
                  <a:ext uri="{0D108BD9-81ED-4DB2-BD59-A6C34878D82A}">
                    <a16:rowId xmlns:a16="http://schemas.microsoft.com/office/drawing/2014/main" val="3020585653"/>
                  </a:ext>
                </a:extLst>
              </a:tr>
              <a:tr h="535212">
                <a:tc>
                  <a:txBody>
                    <a:bodyPr/>
                    <a:lstStyle/>
                    <a:p>
                      <a:r>
                        <a:rPr lang="en-US" sz="2800" dirty="0"/>
                        <a:t>India</a:t>
                      </a:r>
                    </a:p>
                  </a:txBody>
                  <a:tcPr/>
                </a:tc>
                <a:tc>
                  <a:txBody>
                    <a:bodyPr/>
                    <a:lstStyle/>
                    <a:p>
                      <a:r>
                        <a:rPr lang="en-US" sz="2800" dirty="0"/>
                        <a:t>9</a:t>
                      </a:r>
                    </a:p>
                  </a:txBody>
                  <a:tcPr/>
                </a:tc>
                <a:tc>
                  <a:txBody>
                    <a:bodyPr/>
                    <a:lstStyle/>
                    <a:p>
                      <a:r>
                        <a:rPr lang="en-US" sz="2800" dirty="0"/>
                        <a:t>4</a:t>
                      </a:r>
                    </a:p>
                  </a:txBody>
                  <a:tcPr/>
                </a:tc>
                <a:extLst>
                  <a:ext uri="{0D108BD9-81ED-4DB2-BD59-A6C34878D82A}">
                    <a16:rowId xmlns:a16="http://schemas.microsoft.com/office/drawing/2014/main" val="2337945067"/>
                  </a:ext>
                </a:extLst>
              </a:tr>
              <a:tr h="535212">
                <a:tc>
                  <a:txBody>
                    <a:bodyPr/>
                    <a:lstStyle/>
                    <a:p>
                      <a:r>
                        <a:rPr lang="en-US" sz="2800" dirty="0"/>
                        <a:t>Colombia</a:t>
                      </a:r>
                    </a:p>
                  </a:txBody>
                  <a:tcPr/>
                </a:tc>
                <a:tc>
                  <a:txBody>
                    <a:bodyPr/>
                    <a:lstStyle/>
                    <a:p>
                      <a:r>
                        <a:rPr lang="en-US" sz="2800" dirty="0"/>
                        <a:t>3</a:t>
                      </a:r>
                    </a:p>
                  </a:txBody>
                  <a:tcPr/>
                </a:tc>
                <a:tc>
                  <a:txBody>
                    <a:bodyPr/>
                    <a:lstStyle/>
                    <a:p>
                      <a:r>
                        <a:rPr lang="en-US" sz="2800" dirty="0"/>
                        <a:t>12</a:t>
                      </a:r>
                    </a:p>
                  </a:txBody>
                  <a:tcPr/>
                </a:tc>
                <a:extLst>
                  <a:ext uri="{0D108BD9-81ED-4DB2-BD59-A6C34878D82A}">
                    <a16:rowId xmlns:a16="http://schemas.microsoft.com/office/drawing/2014/main" val="2674372135"/>
                  </a:ext>
                </a:extLst>
              </a:tr>
            </a:tbl>
          </a:graphicData>
        </a:graphic>
      </p:graphicFrame>
      <p:sp>
        <p:nvSpPr>
          <p:cNvPr id="5" name="Right Arrow 4"/>
          <p:cNvSpPr/>
          <p:nvPr/>
        </p:nvSpPr>
        <p:spPr>
          <a:xfrm rot="19663928">
            <a:off x="4661647" y="1541929"/>
            <a:ext cx="1909483" cy="1030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673722">
            <a:off x="4664127" y="3524703"/>
            <a:ext cx="1909483" cy="1030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6974543" y="3296584"/>
            <a:ext cx="2860380" cy="277279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u="sng" dirty="0">
                <a:solidFill>
                  <a:srgbClr val="FF0000"/>
                </a:solidFill>
              </a:rPr>
              <a:t>Input Question</a:t>
            </a:r>
          </a:p>
          <a:p>
            <a:r>
              <a:rPr lang="en-US" dirty="0">
                <a:solidFill>
                  <a:srgbClr val="FF0000"/>
                </a:solidFill>
              </a:rPr>
              <a:t>Abs Advantage: Colombia for tea, India for Coffee</a:t>
            </a:r>
          </a:p>
          <a:p>
            <a:r>
              <a:rPr lang="en-US" dirty="0">
                <a:solidFill>
                  <a:srgbClr val="FF0000"/>
                </a:solidFill>
              </a:rPr>
              <a:t>Comparative Advantage: India for coffee, Colombia for tea</a:t>
            </a:r>
          </a:p>
          <a:p>
            <a:pPr marL="0" indent="0">
              <a:buNone/>
            </a:pPr>
            <a:endParaRPr lang="en-US" b="1" u="sng" dirty="0">
              <a:solidFill>
                <a:srgbClr val="FF0000"/>
              </a:solidFill>
            </a:endParaRPr>
          </a:p>
        </p:txBody>
      </p:sp>
      <p:sp>
        <p:nvSpPr>
          <p:cNvPr id="8" name="TextBox 7"/>
          <p:cNvSpPr txBox="1"/>
          <p:nvPr/>
        </p:nvSpPr>
        <p:spPr>
          <a:xfrm>
            <a:off x="618565" y="4849906"/>
            <a:ext cx="3630706" cy="1477328"/>
          </a:xfrm>
          <a:prstGeom prst="rect">
            <a:avLst/>
          </a:prstGeom>
          <a:noFill/>
        </p:spPr>
        <p:txBody>
          <a:bodyPr wrap="square" rtlCol="0">
            <a:spAutoFit/>
          </a:bodyPr>
          <a:lstStyle/>
          <a:p>
            <a:r>
              <a:rPr lang="en-US" dirty="0"/>
              <a:t>Using the numbers from the table, find the absolute and comparative advantage for both countries, first for an output question and then for an input question.</a:t>
            </a:r>
          </a:p>
        </p:txBody>
      </p:sp>
      <p:graphicFrame>
        <p:nvGraphicFramePr>
          <p:cNvPr id="9" name="Table 8"/>
          <p:cNvGraphicFramePr>
            <a:graphicFrameLocks noGrp="1"/>
          </p:cNvGraphicFramePr>
          <p:nvPr>
            <p:extLst>
              <p:ext uri="{D42A27DB-BD31-4B8C-83A1-F6EECF244321}">
                <p14:modId xmlns:p14="http://schemas.microsoft.com/office/powerpoint/2010/main" val="2253391744"/>
              </p:ext>
            </p:extLst>
          </p:nvPr>
        </p:nvGraphicFramePr>
        <p:xfrm>
          <a:off x="9834922" y="3879897"/>
          <a:ext cx="2124634" cy="1275715"/>
        </p:xfrm>
        <a:graphic>
          <a:graphicData uri="http://schemas.openxmlformats.org/drawingml/2006/table">
            <a:tbl>
              <a:tblPr firstRow="1" bandRow="1">
                <a:tableStyleId>{69CF1AB2-1976-4502-BF36-3FF5EA218861}</a:tableStyleId>
              </a:tblPr>
              <a:tblGrid>
                <a:gridCol w="772179">
                  <a:extLst>
                    <a:ext uri="{9D8B030D-6E8A-4147-A177-3AD203B41FA5}">
                      <a16:colId xmlns:a16="http://schemas.microsoft.com/office/drawing/2014/main" val="3689866148"/>
                    </a:ext>
                  </a:extLst>
                </a:gridCol>
                <a:gridCol w="557431">
                  <a:extLst>
                    <a:ext uri="{9D8B030D-6E8A-4147-A177-3AD203B41FA5}">
                      <a16:colId xmlns:a16="http://schemas.microsoft.com/office/drawing/2014/main" val="2471323989"/>
                    </a:ext>
                  </a:extLst>
                </a:gridCol>
                <a:gridCol w="795024">
                  <a:extLst>
                    <a:ext uri="{9D8B030D-6E8A-4147-A177-3AD203B41FA5}">
                      <a16:colId xmlns:a16="http://schemas.microsoft.com/office/drawing/2014/main" val="1736691480"/>
                    </a:ext>
                  </a:extLst>
                </a:gridCol>
              </a:tblGrid>
              <a:tr h="452755">
                <a:tc>
                  <a:txBody>
                    <a:bodyPr/>
                    <a:lstStyle/>
                    <a:p>
                      <a:r>
                        <a:rPr lang="en-US" sz="1050" dirty="0">
                          <a:solidFill>
                            <a:srgbClr val="FF0000"/>
                          </a:solidFill>
                        </a:rPr>
                        <a:t>Country</a:t>
                      </a:r>
                    </a:p>
                  </a:txBody>
                  <a:tcPr/>
                </a:tc>
                <a:tc>
                  <a:txBody>
                    <a:bodyPr/>
                    <a:lstStyle/>
                    <a:p>
                      <a:r>
                        <a:rPr lang="en-US" sz="1400" dirty="0">
                          <a:solidFill>
                            <a:srgbClr val="FF0000"/>
                          </a:solidFill>
                        </a:rPr>
                        <a:t>Tea</a:t>
                      </a:r>
                    </a:p>
                  </a:txBody>
                  <a:tcPr/>
                </a:tc>
                <a:tc>
                  <a:txBody>
                    <a:bodyPr/>
                    <a:lstStyle/>
                    <a:p>
                      <a:r>
                        <a:rPr lang="en-US" sz="1400" dirty="0">
                          <a:solidFill>
                            <a:srgbClr val="FF0000"/>
                          </a:solidFill>
                        </a:rPr>
                        <a:t>Coffee</a:t>
                      </a:r>
                    </a:p>
                  </a:txBody>
                  <a:tcPr/>
                </a:tc>
                <a:extLst>
                  <a:ext uri="{0D108BD9-81ED-4DB2-BD59-A6C34878D82A}">
                    <a16:rowId xmlns:a16="http://schemas.microsoft.com/office/drawing/2014/main" val="1269900435"/>
                  </a:ext>
                </a:extLst>
              </a:tr>
              <a:tr h="258323">
                <a:tc>
                  <a:txBody>
                    <a:bodyPr/>
                    <a:lstStyle/>
                    <a:p>
                      <a:r>
                        <a:rPr lang="en-US" sz="1400" dirty="0">
                          <a:solidFill>
                            <a:srgbClr val="FF0000"/>
                          </a:solidFill>
                        </a:rPr>
                        <a:t>India</a:t>
                      </a:r>
                    </a:p>
                  </a:txBody>
                  <a:tcPr/>
                </a:tc>
                <a:tc>
                  <a:txBody>
                    <a:bodyPr/>
                    <a:lstStyle/>
                    <a:p>
                      <a:r>
                        <a:rPr lang="en-US" sz="1400" dirty="0">
                          <a:solidFill>
                            <a:srgbClr val="FF0000"/>
                          </a:solidFill>
                        </a:rPr>
                        <a:t>9/4</a:t>
                      </a:r>
                    </a:p>
                  </a:txBody>
                  <a:tcPr/>
                </a:tc>
                <a:tc>
                  <a:txBody>
                    <a:bodyPr/>
                    <a:lstStyle/>
                    <a:p>
                      <a:r>
                        <a:rPr lang="en-US" sz="1400" dirty="0">
                          <a:solidFill>
                            <a:srgbClr val="FF0000"/>
                          </a:solidFill>
                        </a:rPr>
                        <a:t>4/9</a:t>
                      </a:r>
                    </a:p>
                  </a:txBody>
                  <a:tcPr/>
                </a:tc>
                <a:extLst>
                  <a:ext uri="{0D108BD9-81ED-4DB2-BD59-A6C34878D82A}">
                    <a16:rowId xmlns:a16="http://schemas.microsoft.com/office/drawing/2014/main" val="1936529600"/>
                  </a:ext>
                </a:extLst>
              </a:tr>
              <a:tr h="456052">
                <a:tc>
                  <a:txBody>
                    <a:bodyPr/>
                    <a:lstStyle/>
                    <a:p>
                      <a:r>
                        <a:rPr lang="en-US" sz="1400" dirty="0">
                          <a:solidFill>
                            <a:srgbClr val="FF0000"/>
                          </a:solidFill>
                        </a:rPr>
                        <a:t>Colombia</a:t>
                      </a:r>
                    </a:p>
                  </a:txBody>
                  <a:tcPr/>
                </a:tc>
                <a:tc>
                  <a:txBody>
                    <a:bodyPr/>
                    <a:lstStyle/>
                    <a:p>
                      <a:r>
                        <a:rPr lang="en-US" sz="1400" dirty="0">
                          <a:solidFill>
                            <a:srgbClr val="FF0000"/>
                          </a:solidFill>
                        </a:rPr>
                        <a:t>3/12 = 1/4</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rPr>
                        <a:t>4</a:t>
                      </a:r>
                    </a:p>
                    <a:p>
                      <a:endParaRPr lang="en-US" sz="1400" dirty="0">
                        <a:solidFill>
                          <a:srgbClr val="FF0000"/>
                        </a:solidFill>
                      </a:endParaRPr>
                    </a:p>
                  </a:txBody>
                  <a:tcPr/>
                </a:tc>
                <a:extLst>
                  <a:ext uri="{0D108BD9-81ED-4DB2-BD59-A6C34878D82A}">
                    <a16:rowId xmlns:a16="http://schemas.microsoft.com/office/drawing/2014/main" val="1197638003"/>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099287220"/>
              </p:ext>
            </p:extLst>
          </p:nvPr>
        </p:nvGraphicFramePr>
        <p:xfrm>
          <a:off x="9834922" y="1027906"/>
          <a:ext cx="2124634" cy="1275715"/>
        </p:xfrm>
        <a:graphic>
          <a:graphicData uri="http://schemas.openxmlformats.org/drawingml/2006/table">
            <a:tbl>
              <a:tblPr firstRow="1" bandRow="1">
                <a:tableStyleId>{69CF1AB2-1976-4502-BF36-3FF5EA218861}</a:tableStyleId>
              </a:tblPr>
              <a:tblGrid>
                <a:gridCol w="772179">
                  <a:extLst>
                    <a:ext uri="{9D8B030D-6E8A-4147-A177-3AD203B41FA5}">
                      <a16:colId xmlns:a16="http://schemas.microsoft.com/office/drawing/2014/main" val="3689866148"/>
                    </a:ext>
                  </a:extLst>
                </a:gridCol>
                <a:gridCol w="557431">
                  <a:extLst>
                    <a:ext uri="{9D8B030D-6E8A-4147-A177-3AD203B41FA5}">
                      <a16:colId xmlns:a16="http://schemas.microsoft.com/office/drawing/2014/main" val="2471323989"/>
                    </a:ext>
                  </a:extLst>
                </a:gridCol>
                <a:gridCol w="795024">
                  <a:extLst>
                    <a:ext uri="{9D8B030D-6E8A-4147-A177-3AD203B41FA5}">
                      <a16:colId xmlns:a16="http://schemas.microsoft.com/office/drawing/2014/main" val="1736691480"/>
                    </a:ext>
                  </a:extLst>
                </a:gridCol>
              </a:tblGrid>
              <a:tr h="452755">
                <a:tc>
                  <a:txBody>
                    <a:bodyPr/>
                    <a:lstStyle/>
                    <a:p>
                      <a:r>
                        <a:rPr lang="en-US" sz="1050" dirty="0">
                          <a:solidFill>
                            <a:srgbClr val="FF0000"/>
                          </a:solidFill>
                        </a:rPr>
                        <a:t>Country</a:t>
                      </a:r>
                    </a:p>
                  </a:txBody>
                  <a:tcPr/>
                </a:tc>
                <a:tc>
                  <a:txBody>
                    <a:bodyPr/>
                    <a:lstStyle/>
                    <a:p>
                      <a:r>
                        <a:rPr lang="en-US" sz="1400" dirty="0">
                          <a:solidFill>
                            <a:srgbClr val="FF0000"/>
                          </a:solidFill>
                        </a:rPr>
                        <a:t>Tea</a:t>
                      </a:r>
                    </a:p>
                  </a:txBody>
                  <a:tcPr/>
                </a:tc>
                <a:tc>
                  <a:txBody>
                    <a:bodyPr/>
                    <a:lstStyle/>
                    <a:p>
                      <a:r>
                        <a:rPr lang="en-US" sz="1400" dirty="0">
                          <a:solidFill>
                            <a:srgbClr val="FF0000"/>
                          </a:solidFill>
                        </a:rPr>
                        <a:t>Coffee</a:t>
                      </a:r>
                    </a:p>
                  </a:txBody>
                  <a:tcPr/>
                </a:tc>
                <a:extLst>
                  <a:ext uri="{0D108BD9-81ED-4DB2-BD59-A6C34878D82A}">
                    <a16:rowId xmlns:a16="http://schemas.microsoft.com/office/drawing/2014/main" val="1269900435"/>
                  </a:ext>
                </a:extLst>
              </a:tr>
              <a:tr h="258323">
                <a:tc>
                  <a:txBody>
                    <a:bodyPr/>
                    <a:lstStyle/>
                    <a:p>
                      <a:r>
                        <a:rPr lang="en-US" sz="1400" dirty="0">
                          <a:solidFill>
                            <a:srgbClr val="FF0000"/>
                          </a:solidFill>
                        </a:rPr>
                        <a:t>India</a:t>
                      </a:r>
                    </a:p>
                  </a:txBody>
                  <a:tcPr/>
                </a:tc>
                <a:tc>
                  <a:txBody>
                    <a:bodyPr/>
                    <a:lstStyle/>
                    <a:p>
                      <a:r>
                        <a:rPr lang="en-US" sz="1400" dirty="0">
                          <a:solidFill>
                            <a:srgbClr val="FF0000"/>
                          </a:solidFill>
                        </a:rPr>
                        <a:t>4/9</a:t>
                      </a:r>
                    </a:p>
                  </a:txBody>
                  <a:tcPr/>
                </a:tc>
                <a:tc>
                  <a:txBody>
                    <a:bodyPr/>
                    <a:lstStyle/>
                    <a:p>
                      <a:r>
                        <a:rPr lang="en-US" sz="1400" dirty="0">
                          <a:solidFill>
                            <a:srgbClr val="FF0000"/>
                          </a:solidFill>
                        </a:rPr>
                        <a:t>9/4</a:t>
                      </a:r>
                    </a:p>
                  </a:txBody>
                  <a:tcPr/>
                </a:tc>
                <a:extLst>
                  <a:ext uri="{0D108BD9-81ED-4DB2-BD59-A6C34878D82A}">
                    <a16:rowId xmlns:a16="http://schemas.microsoft.com/office/drawing/2014/main" val="1936529600"/>
                  </a:ext>
                </a:extLst>
              </a:tr>
              <a:tr h="456052">
                <a:tc>
                  <a:txBody>
                    <a:bodyPr/>
                    <a:lstStyle/>
                    <a:p>
                      <a:r>
                        <a:rPr lang="en-US" sz="1400" dirty="0">
                          <a:solidFill>
                            <a:srgbClr val="FF0000"/>
                          </a:solidFill>
                        </a:rPr>
                        <a:t>Colombia</a:t>
                      </a:r>
                    </a:p>
                  </a:txBody>
                  <a:tcPr/>
                </a:tc>
                <a:tc>
                  <a:txBody>
                    <a:bodyPr/>
                    <a:lstStyle/>
                    <a:p>
                      <a:r>
                        <a:rPr lang="en-US" sz="1400" dirty="0">
                          <a:solidFill>
                            <a:srgbClr val="FF0000"/>
                          </a:solidFill>
                        </a:rPr>
                        <a:t>12/3 = 4</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rPr>
                        <a:t>1/4</a:t>
                      </a:r>
                    </a:p>
                    <a:p>
                      <a:endParaRPr lang="en-US" sz="1400" dirty="0">
                        <a:solidFill>
                          <a:srgbClr val="FF0000"/>
                        </a:solidFill>
                      </a:endParaRPr>
                    </a:p>
                  </a:txBody>
                  <a:tcPr/>
                </a:tc>
                <a:extLst>
                  <a:ext uri="{0D108BD9-81ED-4DB2-BD59-A6C34878D82A}">
                    <a16:rowId xmlns:a16="http://schemas.microsoft.com/office/drawing/2014/main" val="1197638003"/>
                  </a:ext>
                </a:extLst>
              </a:tr>
            </a:tbl>
          </a:graphicData>
        </a:graphic>
      </p:graphicFrame>
      <p:sp>
        <p:nvSpPr>
          <p:cNvPr id="11" name="Oval 10"/>
          <p:cNvSpPr/>
          <p:nvPr/>
        </p:nvSpPr>
        <p:spPr>
          <a:xfrm>
            <a:off x="10471584" y="1333024"/>
            <a:ext cx="710120" cy="468398"/>
          </a:xfrm>
          <a:prstGeom prst="ellipse">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1108245" y="1717191"/>
            <a:ext cx="710120" cy="468398"/>
          </a:xfrm>
          <a:prstGeom prst="ellipse">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1131134" y="4152147"/>
            <a:ext cx="710120" cy="468398"/>
          </a:xfrm>
          <a:prstGeom prst="ellipse">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0471584" y="4609028"/>
            <a:ext cx="710120" cy="468398"/>
          </a:xfrm>
          <a:prstGeom prst="ellipse">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14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172132"/>
            <a:ext cx="10515600" cy="1325563"/>
          </a:xfrm>
        </p:spPr>
        <p:txBody>
          <a:bodyPr/>
          <a:lstStyle/>
          <a:p>
            <a:r>
              <a:rPr lang="en-US" dirty="0"/>
              <a:t>Terms of Trade</a:t>
            </a:r>
          </a:p>
        </p:txBody>
      </p:sp>
      <p:sp>
        <p:nvSpPr>
          <p:cNvPr id="3" name="Content Placeholder 2"/>
          <p:cNvSpPr>
            <a:spLocks noGrp="1"/>
          </p:cNvSpPr>
          <p:nvPr>
            <p:ph idx="1"/>
          </p:nvPr>
        </p:nvSpPr>
        <p:spPr>
          <a:xfrm>
            <a:off x="460237" y="1333414"/>
            <a:ext cx="5626167" cy="4941431"/>
          </a:xfrm>
        </p:spPr>
        <p:txBody>
          <a:bodyPr>
            <a:normAutofit fontScale="92500" lnSpcReduction="10000"/>
          </a:bodyPr>
          <a:lstStyle/>
          <a:p>
            <a:r>
              <a:rPr lang="en-US" dirty="0"/>
              <a:t>We have already talked about how comparative advantage can help us make </a:t>
            </a:r>
            <a:r>
              <a:rPr lang="en-US" dirty="0">
                <a:solidFill>
                  <a:srgbClr val="00B0F0"/>
                </a:solidFill>
              </a:rPr>
              <a:t>gains from trade</a:t>
            </a:r>
            <a:r>
              <a:rPr lang="en-US" dirty="0"/>
              <a:t>. </a:t>
            </a:r>
          </a:p>
          <a:p>
            <a:pPr lvl="1"/>
            <a:r>
              <a:rPr lang="en-US" dirty="0"/>
              <a:t>However, gains from trade </a:t>
            </a:r>
            <a:r>
              <a:rPr lang="en-US" dirty="0">
                <a:solidFill>
                  <a:srgbClr val="00B0F0"/>
                </a:solidFill>
              </a:rPr>
              <a:t>can only happen when the prices are not too imbalanced</a:t>
            </a:r>
            <a:r>
              <a:rPr lang="en-US" dirty="0"/>
              <a:t>!</a:t>
            </a:r>
          </a:p>
          <a:p>
            <a:r>
              <a:rPr lang="en-US" dirty="0"/>
              <a:t>Mathematically we can define the </a:t>
            </a:r>
            <a:r>
              <a:rPr lang="en-US" dirty="0">
                <a:solidFill>
                  <a:srgbClr val="00B0F0"/>
                </a:solidFill>
              </a:rPr>
              <a:t>terms of trade</a:t>
            </a:r>
            <a:r>
              <a:rPr lang="en-US" dirty="0"/>
              <a:t>. </a:t>
            </a:r>
            <a:r>
              <a:rPr lang="en-US" dirty="0" err="1"/>
              <a:t>Ie</a:t>
            </a:r>
            <a:r>
              <a:rPr lang="en-US" dirty="0"/>
              <a:t>. the </a:t>
            </a:r>
            <a:r>
              <a:rPr lang="en-US" dirty="0">
                <a:solidFill>
                  <a:srgbClr val="00B0F0"/>
                </a:solidFill>
              </a:rPr>
              <a:t>prices that are acceptable for each country</a:t>
            </a:r>
            <a:r>
              <a:rPr lang="en-US" dirty="0"/>
              <a:t>. </a:t>
            </a:r>
          </a:p>
          <a:p>
            <a:pPr lvl="1"/>
            <a:r>
              <a:rPr lang="en-US" dirty="0"/>
              <a:t>There is a range of prices that will benefit both the seller and the buyer of the good.</a:t>
            </a:r>
          </a:p>
          <a:p>
            <a:pPr lvl="1"/>
            <a:r>
              <a:rPr lang="en-US" dirty="0"/>
              <a:t>Remember, that we have now calculated who produces what based on the comparative advantage.</a:t>
            </a:r>
          </a:p>
        </p:txBody>
      </p:sp>
      <p:pic>
        <p:nvPicPr>
          <p:cNvPr id="4" name="Picture 3"/>
          <p:cNvPicPr>
            <a:picLocks noChangeAspect="1"/>
          </p:cNvPicPr>
          <p:nvPr/>
        </p:nvPicPr>
        <p:blipFill>
          <a:blip r:embed="rId2"/>
          <a:stretch>
            <a:fillRect/>
          </a:stretch>
        </p:blipFill>
        <p:spPr>
          <a:xfrm>
            <a:off x="8438594" y="687918"/>
            <a:ext cx="3244285" cy="2047724"/>
          </a:xfrm>
          <a:prstGeom prst="rect">
            <a:avLst/>
          </a:prstGeom>
        </p:spPr>
      </p:pic>
      <p:sp>
        <p:nvSpPr>
          <p:cNvPr id="5" name="TextBox 4"/>
          <p:cNvSpPr txBox="1"/>
          <p:nvPr/>
        </p:nvSpPr>
        <p:spPr>
          <a:xfrm>
            <a:off x="6758260" y="2948086"/>
            <a:ext cx="4940300" cy="2308324"/>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US" sz="2400" dirty="0"/>
              <a:t>If the price is too high, the buyer won’t be happy.</a:t>
            </a:r>
          </a:p>
          <a:p>
            <a:pPr marL="285750" indent="-285750">
              <a:buFont typeface="Arial" panose="020B0604020202020204" pitchFamily="34" charset="0"/>
              <a:buChar char="•"/>
            </a:pPr>
            <a:r>
              <a:rPr lang="en-US" sz="2400" dirty="0"/>
              <a:t>If the price is too low, the seller won’t be happy. </a:t>
            </a:r>
          </a:p>
          <a:p>
            <a:pPr marL="285750" indent="-285750">
              <a:buFont typeface="Arial" panose="020B0604020202020204" pitchFamily="34" charset="0"/>
              <a:buChar char="•"/>
            </a:pPr>
            <a:r>
              <a:rPr lang="en-US" sz="2400" dirty="0"/>
              <a:t>At the right price, both the buyer AND seller will be happy.</a:t>
            </a:r>
            <a:endParaRPr lang="en-US" dirty="0"/>
          </a:p>
        </p:txBody>
      </p:sp>
      <p:sp>
        <p:nvSpPr>
          <p:cNvPr id="6" name="TextBox 5"/>
          <p:cNvSpPr txBox="1"/>
          <p:nvPr/>
        </p:nvSpPr>
        <p:spPr>
          <a:xfrm>
            <a:off x="6946900" y="5551626"/>
            <a:ext cx="4851400" cy="923330"/>
          </a:xfrm>
          <a:prstGeom prst="rect">
            <a:avLst/>
          </a:prstGeom>
          <a:solidFill>
            <a:srgbClr val="FFFF00"/>
          </a:solidFill>
        </p:spPr>
        <p:txBody>
          <a:bodyPr wrap="square" rtlCol="0">
            <a:spAutoFit/>
          </a:bodyPr>
          <a:lstStyle/>
          <a:p>
            <a:r>
              <a:rPr lang="en-US" dirty="0">
                <a:solidFill>
                  <a:srgbClr val="FF0000"/>
                </a:solidFill>
              </a:rPr>
              <a:t>Summary </a:t>
            </a:r>
          </a:p>
          <a:p>
            <a:r>
              <a:rPr lang="en-US" dirty="0">
                <a:solidFill>
                  <a:srgbClr val="FF0000"/>
                </a:solidFill>
              </a:rPr>
              <a:t>Terms of trade is the price that allows for gains from trade and makes buyers and sellers happy.</a:t>
            </a:r>
          </a:p>
        </p:txBody>
      </p:sp>
      <p:pic>
        <p:nvPicPr>
          <p:cNvPr id="7" name="Picture 6"/>
          <p:cNvPicPr>
            <a:picLocks noChangeAspect="1"/>
          </p:cNvPicPr>
          <p:nvPr/>
        </p:nvPicPr>
        <p:blipFill>
          <a:blip r:embed="rId3"/>
          <a:stretch>
            <a:fillRect/>
          </a:stretch>
        </p:blipFill>
        <p:spPr>
          <a:xfrm>
            <a:off x="10284359" y="-21860"/>
            <a:ext cx="1400836" cy="758099"/>
          </a:xfrm>
          <a:prstGeom prst="rect">
            <a:avLst/>
          </a:prstGeom>
        </p:spPr>
      </p:pic>
      <p:pic>
        <p:nvPicPr>
          <p:cNvPr id="8" name="Picture 7"/>
          <p:cNvPicPr>
            <a:picLocks noChangeAspect="1"/>
          </p:cNvPicPr>
          <p:nvPr/>
        </p:nvPicPr>
        <p:blipFill>
          <a:blip r:embed="rId4"/>
          <a:stretch>
            <a:fillRect/>
          </a:stretch>
        </p:blipFill>
        <p:spPr>
          <a:xfrm>
            <a:off x="10366838" y="1911881"/>
            <a:ext cx="1987897" cy="906533"/>
          </a:xfrm>
          <a:prstGeom prst="rect">
            <a:avLst/>
          </a:prstGeom>
        </p:spPr>
      </p:pic>
      <p:pic>
        <p:nvPicPr>
          <p:cNvPr id="10" name="Picture 9"/>
          <p:cNvPicPr>
            <a:picLocks noChangeAspect="1"/>
          </p:cNvPicPr>
          <p:nvPr/>
        </p:nvPicPr>
        <p:blipFill>
          <a:blip r:embed="rId5"/>
          <a:stretch>
            <a:fillRect/>
          </a:stretch>
        </p:blipFill>
        <p:spPr>
          <a:xfrm>
            <a:off x="5673863" y="412544"/>
            <a:ext cx="2546073" cy="1930209"/>
          </a:xfrm>
          <a:prstGeom prst="rect">
            <a:avLst/>
          </a:prstGeom>
        </p:spPr>
      </p:pic>
      <p:pic>
        <p:nvPicPr>
          <p:cNvPr id="11" name="Picture 10"/>
          <p:cNvPicPr>
            <a:picLocks noChangeAspect="1"/>
          </p:cNvPicPr>
          <p:nvPr/>
        </p:nvPicPr>
        <p:blipFill>
          <a:blip r:embed="rId6"/>
          <a:stretch>
            <a:fillRect/>
          </a:stretch>
        </p:blipFill>
        <p:spPr>
          <a:xfrm>
            <a:off x="8174777" y="129510"/>
            <a:ext cx="2107266" cy="955197"/>
          </a:xfrm>
          <a:prstGeom prst="rect">
            <a:avLst/>
          </a:prstGeom>
        </p:spPr>
      </p:pic>
    </p:spTree>
    <p:extLst>
      <p:ext uri="{BB962C8B-B14F-4D97-AF65-F5344CB8AC3E}">
        <p14:creationId xmlns:p14="http://schemas.microsoft.com/office/powerpoint/2010/main" val="2152721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 Exam Format</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58422" y="1646873"/>
            <a:ext cx="10710213" cy="4402112"/>
          </a:xfrm>
          <a:prstGeom prst="rect">
            <a:avLst/>
          </a:prstGeom>
        </p:spPr>
      </p:pic>
      <p:sp>
        <p:nvSpPr>
          <p:cNvPr id="5" name="TextBox 4"/>
          <p:cNvSpPr txBox="1"/>
          <p:nvPr/>
        </p:nvSpPr>
        <p:spPr>
          <a:xfrm>
            <a:off x="5540188" y="815788"/>
            <a:ext cx="3164541" cy="369332"/>
          </a:xfrm>
          <a:prstGeom prst="rect">
            <a:avLst/>
          </a:prstGeom>
          <a:noFill/>
        </p:spPr>
        <p:txBody>
          <a:bodyPr wrap="square" rtlCol="0">
            <a:spAutoFit/>
          </a:bodyPr>
          <a:lstStyle/>
          <a:p>
            <a:r>
              <a:rPr lang="en-US" dirty="0"/>
              <a:t>Same as AP Macro!</a:t>
            </a:r>
          </a:p>
        </p:txBody>
      </p:sp>
    </p:spTree>
    <p:extLst>
      <p:ext uri="{BB962C8B-B14F-4D97-AF65-F5344CB8AC3E}">
        <p14:creationId xmlns:p14="http://schemas.microsoft.com/office/powerpoint/2010/main" val="89786801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375" y="0"/>
            <a:ext cx="10515600" cy="1325563"/>
          </a:xfrm>
        </p:spPr>
        <p:txBody>
          <a:bodyPr/>
          <a:lstStyle/>
          <a:p>
            <a:r>
              <a:rPr lang="en-US" dirty="0"/>
              <a:t>Terms of Trade Calculation</a:t>
            </a:r>
          </a:p>
        </p:txBody>
      </p:sp>
      <p:sp>
        <p:nvSpPr>
          <p:cNvPr id="5" name="Content Placeholder 4"/>
          <p:cNvSpPr>
            <a:spLocks noGrp="1"/>
          </p:cNvSpPr>
          <p:nvPr>
            <p:ph idx="1"/>
          </p:nvPr>
        </p:nvSpPr>
        <p:spPr>
          <a:xfrm>
            <a:off x="316145" y="932329"/>
            <a:ext cx="7559581" cy="4361363"/>
          </a:xfrm>
        </p:spPr>
        <p:txBody>
          <a:bodyPr>
            <a:normAutofit/>
          </a:bodyPr>
          <a:lstStyle/>
          <a:p>
            <a:r>
              <a:rPr lang="en-US" sz="2000" dirty="0"/>
              <a:t>Suppose we have already calculated the OCs and determined the comparative advantage. </a:t>
            </a:r>
            <a:r>
              <a:rPr lang="en-US" sz="2000" dirty="0">
                <a:solidFill>
                  <a:srgbClr val="00B0F0"/>
                </a:solidFill>
              </a:rPr>
              <a:t>Uzbekistan is making the capital goods </a:t>
            </a:r>
            <a:r>
              <a:rPr lang="en-US" sz="2000" dirty="0"/>
              <a:t>in this case and therefore is the </a:t>
            </a:r>
            <a:r>
              <a:rPr lang="en-US" sz="2000" dirty="0">
                <a:solidFill>
                  <a:srgbClr val="00B0F0"/>
                </a:solidFill>
              </a:rPr>
              <a:t>seller</a:t>
            </a:r>
            <a:r>
              <a:rPr lang="en-US" sz="2000" dirty="0"/>
              <a:t> and </a:t>
            </a:r>
            <a:r>
              <a:rPr lang="en-US" sz="2000" dirty="0">
                <a:solidFill>
                  <a:srgbClr val="00B050"/>
                </a:solidFill>
              </a:rPr>
              <a:t>Pakistan is the buyer</a:t>
            </a:r>
            <a:r>
              <a:rPr lang="en-US" sz="2000" dirty="0"/>
              <a:t>.</a:t>
            </a:r>
          </a:p>
          <a:p>
            <a:endParaRPr lang="en-US" dirty="0"/>
          </a:p>
          <a:p>
            <a:endParaRPr lang="en-US" dirty="0"/>
          </a:p>
        </p:txBody>
      </p:sp>
      <p:graphicFrame>
        <p:nvGraphicFramePr>
          <p:cNvPr id="6" name="Content Placeholder 3"/>
          <p:cNvGraphicFramePr>
            <a:graphicFrameLocks/>
          </p:cNvGraphicFramePr>
          <p:nvPr>
            <p:extLst>
              <p:ext uri="{D42A27DB-BD31-4B8C-83A1-F6EECF244321}">
                <p14:modId xmlns:p14="http://schemas.microsoft.com/office/powerpoint/2010/main" val="3499044934"/>
              </p:ext>
            </p:extLst>
          </p:nvPr>
        </p:nvGraphicFramePr>
        <p:xfrm>
          <a:off x="8077199" y="161977"/>
          <a:ext cx="3933984" cy="1535756"/>
        </p:xfrm>
        <a:graphic>
          <a:graphicData uri="http://schemas.openxmlformats.org/drawingml/2006/table">
            <a:tbl>
              <a:tblPr firstRow="1" bandRow="1">
                <a:tableStyleId>{D7AC3CCA-C797-4891-BE02-D94E43425B78}</a:tableStyleId>
              </a:tblPr>
              <a:tblGrid>
                <a:gridCol w="1311328">
                  <a:extLst>
                    <a:ext uri="{9D8B030D-6E8A-4147-A177-3AD203B41FA5}">
                      <a16:colId xmlns:a16="http://schemas.microsoft.com/office/drawing/2014/main" val="363246006"/>
                    </a:ext>
                  </a:extLst>
                </a:gridCol>
                <a:gridCol w="1311328">
                  <a:extLst>
                    <a:ext uri="{9D8B030D-6E8A-4147-A177-3AD203B41FA5}">
                      <a16:colId xmlns:a16="http://schemas.microsoft.com/office/drawing/2014/main" val="2955730739"/>
                    </a:ext>
                  </a:extLst>
                </a:gridCol>
                <a:gridCol w="1311328">
                  <a:extLst>
                    <a:ext uri="{9D8B030D-6E8A-4147-A177-3AD203B41FA5}">
                      <a16:colId xmlns:a16="http://schemas.microsoft.com/office/drawing/2014/main" val="1949478972"/>
                    </a:ext>
                  </a:extLst>
                </a:gridCol>
              </a:tblGrid>
              <a:tr h="547545">
                <a:tc>
                  <a:txBody>
                    <a:bodyPr/>
                    <a:lstStyle/>
                    <a:p>
                      <a:endParaRPr lang="en-US" dirty="0"/>
                    </a:p>
                  </a:txBody>
                  <a:tcPr/>
                </a:tc>
                <a:tc>
                  <a:txBody>
                    <a:bodyPr/>
                    <a:lstStyle/>
                    <a:p>
                      <a:r>
                        <a:rPr lang="en-US" dirty="0"/>
                        <a:t>Capital Goods</a:t>
                      </a:r>
                    </a:p>
                  </a:txBody>
                  <a:tcPr/>
                </a:tc>
                <a:tc>
                  <a:txBody>
                    <a:bodyPr/>
                    <a:lstStyle/>
                    <a:p>
                      <a:r>
                        <a:rPr lang="en-US" dirty="0"/>
                        <a:t>Consumer Goods</a:t>
                      </a:r>
                    </a:p>
                  </a:txBody>
                  <a:tcPr/>
                </a:tc>
                <a:extLst>
                  <a:ext uri="{0D108BD9-81ED-4DB2-BD59-A6C34878D82A}">
                    <a16:rowId xmlns:a16="http://schemas.microsoft.com/office/drawing/2014/main" val="719787739"/>
                  </a:ext>
                </a:extLst>
              </a:tr>
              <a:tr h="447838">
                <a:tc>
                  <a:txBody>
                    <a:bodyPr/>
                    <a:lstStyle/>
                    <a:p>
                      <a:r>
                        <a:rPr lang="en-US" dirty="0"/>
                        <a:t>Pakistan</a:t>
                      </a:r>
                    </a:p>
                  </a:txBody>
                  <a:tcPr/>
                </a:tc>
                <a:tc>
                  <a:txBody>
                    <a:bodyPr/>
                    <a:lstStyle/>
                    <a:p>
                      <a:r>
                        <a:rPr lang="en-US" dirty="0"/>
                        <a:t>OC = 2/3</a:t>
                      </a:r>
                    </a:p>
                  </a:txBody>
                  <a:tcPr/>
                </a:tc>
                <a:tc>
                  <a:txBody>
                    <a:bodyPr/>
                    <a:lstStyle/>
                    <a:p>
                      <a:r>
                        <a:rPr lang="en-US" dirty="0"/>
                        <a:t>OC=3/2</a:t>
                      </a:r>
                    </a:p>
                  </a:txBody>
                  <a:tcPr/>
                </a:tc>
                <a:extLst>
                  <a:ext uri="{0D108BD9-81ED-4DB2-BD59-A6C34878D82A}">
                    <a16:rowId xmlns:a16="http://schemas.microsoft.com/office/drawing/2014/main" val="4039317640"/>
                  </a:ext>
                </a:extLst>
              </a:tr>
              <a:tr h="447838">
                <a:tc>
                  <a:txBody>
                    <a:bodyPr/>
                    <a:lstStyle/>
                    <a:p>
                      <a:r>
                        <a:rPr lang="en-US" dirty="0"/>
                        <a:t>Uzbekistan</a:t>
                      </a:r>
                    </a:p>
                  </a:txBody>
                  <a:tcPr/>
                </a:tc>
                <a:tc>
                  <a:txBody>
                    <a:bodyPr/>
                    <a:lstStyle/>
                    <a:p>
                      <a:r>
                        <a:rPr lang="en-US" dirty="0"/>
                        <a:t>OC</a:t>
                      </a:r>
                      <a:r>
                        <a:rPr lang="en-US" baseline="0" dirty="0"/>
                        <a:t> = 1/4</a:t>
                      </a:r>
                      <a:endParaRPr lang="en-US" dirty="0"/>
                    </a:p>
                  </a:txBody>
                  <a:tcPr/>
                </a:tc>
                <a:tc>
                  <a:txBody>
                    <a:bodyPr/>
                    <a:lstStyle/>
                    <a:p>
                      <a:r>
                        <a:rPr lang="en-US" dirty="0"/>
                        <a:t>OC = 4/1</a:t>
                      </a:r>
                    </a:p>
                  </a:txBody>
                  <a:tcPr/>
                </a:tc>
                <a:extLst>
                  <a:ext uri="{0D108BD9-81ED-4DB2-BD59-A6C34878D82A}">
                    <a16:rowId xmlns:a16="http://schemas.microsoft.com/office/drawing/2014/main" val="11204800"/>
                  </a:ext>
                </a:extLst>
              </a:tr>
            </a:tbl>
          </a:graphicData>
        </a:graphic>
      </p:graphicFrame>
      <p:sp>
        <p:nvSpPr>
          <p:cNvPr id="7" name="TextBox 6"/>
          <p:cNvSpPr txBox="1"/>
          <p:nvPr/>
        </p:nvSpPr>
        <p:spPr>
          <a:xfrm>
            <a:off x="9251712" y="2846320"/>
            <a:ext cx="2759471" cy="3077766"/>
          </a:xfrm>
          <a:prstGeom prst="rect">
            <a:avLst/>
          </a:prstGeom>
          <a:noFill/>
        </p:spPr>
        <p:txBody>
          <a:bodyPr wrap="square" rtlCol="0">
            <a:spAutoFit/>
          </a:bodyPr>
          <a:lstStyle/>
          <a:p>
            <a:r>
              <a:rPr lang="en-US" sz="1600" dirty="0"/>
              <a:t>Note: </a:t>
            </a:r>
          </a:p>
          <a:p>
            <a:pPr marL="285750" indent="-285750">
              <a:buFont typeface="Arial" panose="020B0604020202020204" pitchFamily="34" charset="0"/>
              <a:buChar char="•"/>
            </a:pPr>
            <a:r>
              <a:rPr lang="en-US" sz="1600" dirty="0"/>
              <a:t>because we don’t have $, all prices are expressed in terms of the OTHER good. </a:t>
            </a:r>
            <a:r>
              <a:rPr lang="en-US" sz="1600" dirty="0" err="1"/>
              <a:t>Ie</a:t>
            </a:r>
            <a:r>
              <a:rPr lang="en-US" sz="1600" dirty="0"/>
              <a:t>. 1 capital good costs 2/3 consumer good </a:t>
            </a:r>
          </a:p>
          <a:p>
            <a:pPr marL="285750" indent="-285750">
              <a:buFont typeface="Arial" panose="020B0604020202020204" pitchFamily="34" charset="0"/>
              <a:buChar char="•"/>
            </a:pPr>
            <a:r>
              <a:rPr lang="en-US" sz="1600" dirty="0"/>
              <a:t>In defining the terms of trade equation, put the seller on the left, and 1 of whichever good in the middle </a:t>
            </a:r>
          </a:p>
          <a:p>
            <a:pPr marL="285750" indent="-285750">
              <a:buFont typeface="Arial" panose="020B0604020202020204" pitchFamily="34" charset="0"/>
              <a:buChar char="•"/>
            </a:pPr>
            <a:endParaRPr lang="en-US" dirty="0"/>
          </a:p>
        </p:txBody>
      </p:sp>
      <p:sp>
        <p:nvSpPr>
          <p:cNvPr id="3" name="Freeform 2"/>
          <p:cNvSpPr/>
          <p:nvPr/>
        </p:nvSpPr>
        <p:spPr>
          <a:xfrm>
            <a:off x="9384187" y="496389"/>
            <a:ext cx="1110344" cy="1334269"/>
          </a:xfrm>
          <a:custGeom>
            <a:avLst/>
            <a:gdLst>
              <a:gd name="connsiteX0" fmla="*/ 1380066 w 1388533"/>
              <a:gd name="connsiteY0" fmla="*/ 499533 h 1727200"/>
              <a:gd name="connsiteX1" fmla="*/ 1346200 w 1388533"/>
              <a:gd name="connsiteY1" fmla="*/ 270933 h 1727200"/>
              <a:gd name="connsiteX2" fmla="*/ 1329266 w 1388533"/>
              <a:gd name="connsiteY2" fmla="*/ 228600 h 1727200"/>
              <a:gd name="connsiteX3" fmla="*/ 1303866 w 1388533"/>
              <a:gd name="connsiteY3" fmla="*/ 211666 h 1727200"/>
              <a:gd name="connsiteX4" fmla="*/ 1253066 w 1388533"/>
              <a:gd name="connsiteY4" fmla="*/ 143933 h 1727200"/>
              <a:gd name="connsiteX5" fmla="*/ 1219200 w 1388533"/>
              <a:gd name="connsiteY5" fmla="*/ 118533 h 1727200"/>
              <a:gd name="connsiteX6" fmla="*/ 1168400 w 1388533"/>
              <a:gd name="connsiteY6" fmla="*/ 101600 h 1727200"/>
              <a:gd name="connsiteX7" fmla="*/ 1143000 w 1388533"/>
              <a:gd name="connsiteY7" fmla="*/ 93133 h 1727200"/>
              <a:gd name="connsiteX8" fmla="*/ 1083733 w 1388533"/>
              <a:gd name="connsiteY8" fmla="*/ 67733 h 1727200"/>
              <a:gd name="connsiteX9" fmla="*/ 1058333 w 1388533"/>
              <a:gd name="connsiteY9" fmla="*/ 50800 h 1727200"/>
              <a:gd name="connsiteX10" fmla="*/ 990600 w 1388533"/>
              <a:gd name="connsiteY10" fmla="*/ 33866 h 1727200"/>
              <a:gd name="connsiteX11" fmla="*/ 821266 w 1388533"/>
              <a:gd name="connsiteY11" fmla="*/ 0 h 1727200"/>
              <a:gd name="connsiteX12" fmla="*/ 330200 w 1388533"/>
              <a:gd name="connsiteY12" fmla="*/ 8466 h 1727200"/>
              <a:gd name="connsiteX13" fmla="*/ 304800 w 1388533"/>
              <a:gd name="connsiteY13" fmla="*/ 16933 h 1727200"/>
              <a:gd name="connsiteX14" fmla="*/ 270933 w 1388533"/>
              <a:gd name="connsiteY14" fmla="*/ 25400 h 1727200"/>
              <a:gd name="connsiteX15" fmla="*/ 237066 w 1388533"/>
              <a:gd name="connsiteY15" fmla="*/ 42333 h 1727200"/>
              <a:gd name="connsiteX16" fmla="*/ 186266 w 1388533"/>
              <a:gd name="connsiteY16" fmla="*/ 93133 h 1727200"/>
              <a:gd name="connsiteX17" fmla="*/ 160866 w 1388533"/>
              <a:gd name="connsiteY17" fmla="*/ 135466 h 1727200"/>
              <a:gd name="connsiteX18" fmla="*/ 143933 w 1388533"/>
              <a:gd name="connsiteY18" fmla="*/ 169333 h 1727200"/>
              <a:gd name="connsiteX19" fmla="*/ 127000 w 1388533"/>
              <a:gd name="connsiteY19" fmla="*/ 194733 h 1727200"/>
              <a:gd name="connsiteX20" fmla="*/ 118533 w 1388533"/>
              <a:gd name="connsiteY20" fmla="*/ 228600 h 1727200"/>
              <a:gd name="connsiteX21" fmla="*/ 93133 w 1388533"/>
              <a:gd name="connsiteY21" fmla="*/ 279400 h 1727200"/>
              <a:gd name="connsiteX22" fmla="*/ 76200 w 1388533"/>
              <a:gd name="connsiteY22" fmla="*/ 347133 h 1727200"/>
              <a:gd name="connsiteX23" fmla="*/ 67733 w 1388533"/>
              <a:gd name="connsiteY23" fmla="*/ 372533 h 1727200"/>
              <a:gd name="connsiteX24" fmla="*/ 50800 w 1388533"/>
              <a:gd name="connsiteY24" fmla="*/ 397933 h 1727200"/>
              <a:gd name="connsiteX25" fmla="*/ 33866 w 1388533"/>
              <a:gd name="connsiteY25" fmla="*/ 457200 h 1727200"/>
              <a:gd name="connsiteX26" fmla="*/ 16933 w 1388533"/>
              <a:gd name="connsiteY26" fmla="*/ 491066 h 1727200"/>
              <a:gd name="connsiteX27" fmla="*/ 8466 w 1388533"/>
              <a:gd name="connsiteY27" fmla="*/ 541866 h 1727200"/>
              <a:gd name="connsiteX28" fmla="*/ 0 w 1388533"/>
              <a:gd name="connsiteY28" fmla="*/ 584200 h 1727200"/>
              <a:gd name="connsiteX29" fmla="*/ 8466 w 1388533"/>
              <a:gd name="connsiteY29" fmla="*/ 1032933 h 1727200"/>
              <a:gd name="connsiteX30" fmla="*/ 25400 w 1388533"/>
              <a:gd name="connsiteY30" fmla="*/ 1066800 h 1727200"/>
              <a:gd name="connsiteX31" fmla="*/ 50800 w 1388533"/>
              <a:gd name="connsiteY31" fmla="*/ 1143000 h 1727200"/>
              <a:gd name="connsiteX32" fmla="*/ 67733 w 1388533"/>
              <a:gd name="connsiteY32" fmla="*/ 1176866 h 1727200"/>
              <a:gd name="connsiteX33" fmla="*/ 76200 w 1388533"/>
              <a:gd name="connsiteY33" fmla="*/ 1202266 h 1727200"/>
              <a:gd name="connsiteX34" fmla="*/ 93133 w 1388533"/>
              <a:gd name="connsiteY34" fmla="*/ 1227666 h 1727200"/>
              <a:gd name="connsiteX35" fmla="*/ 110066 w 1388533"/>
              <a:gd name="connsiteY35" fmla="*/ 1278466 h 1727200"/>
              <a:gd name="connsiteX36" fmla="*/ 118533 w 1388533"/>
              <a:gd name="connsiteY36" fmla="*/ 1303866 h 1727200"/>
              <a:gd name="connsiteX37" fmla="*/ 135466 w 1388533"/>
              <a:gd name="connsiteY37" fmla="*/ 1329266 h 1727200"/>
              <a:gd name="connsiteX38" fmla="*/ 160866 w 1388533"/>
              <a:gd name="connsiteY38" fmla="*/ 1388533 h 1727200"/>
              <a:gd name="connsiteX39" fmla="*/ 177800 w 1388533"/>
              <a:gd name="connsiteY39" fmla="*/ 1439333 h 1727200"/>
              <a:gd name="connsiteX40" fmla="*/ 203200 w 1388533"/>
              <a:gd name="connsiteY40" fmla="*/ 1464733 h 1727200"/>
              <a:gd name="connsiteX41" fmla="*/ 245533 w 1388533"/>
              <a:gd name="connsiteY41" fmla="*/ 1515533 h 1727200"/>
              <a:gd name="connsiteX42" fmla="*/ 270933 w 1388533"/>
              <a:gd name="connsiteY42" fmla="*/ 1524000 h 1727200"/>
              <a:gd name="connsiteX43" fmla="*/ 330200 w 1388533"/>
              <a:gd name="connsiteY43" fmla="*/ 1549400 h 1727200"/>
              <a:gd name="connsiteX44" fmla="*/ 381000 w 1388533"/>
              <a:gd name="connsiteY44" fmla="*/ 1583266 h 1727200"/>
              <a:gd name="connsiteX45" fmla="*/ 457200 w 1388533"/>
              <a:gd name="connsiteY45" fmla="*/ 1608666 h 1727200"/>
              <a:gd name="connsiteX46" fmla="*/ 474133 w 1388533"/>
              <a:gd name="connsiteY46" fmla="*/ 1625600 h 1727200"/>
              <a:gd name="connsiteX47" fmla="*/ 533400 w 1388533"/>
              <a:gd name="connsiteY47" fmla="*/ 1642533 h 1727200"/>
              <a:gd name="connsiteX48" fmla="*/ 567266 w 1388533"/>
              <a:gd name="connsiteY48" fmla="*/ 1667933 h 1727200"/>
              <a:gd name="connsiteX49" fmla="*/ 668866 w 1388533"/>
              <a:gd name="connsiteY49" fmla="*/ 1684866 h 1727200"/>
              <a:gd name="connsiteX50" fmla="*/ 719666 w 1388533"/>
              <a:gd name="connsiteY50" fmla="*/ 1710266 h 1727200"/>
              <a:gd name="connsiteX51" fmla="*/ 821266 w 1388533"/>
              <a:gd name="connsiteY51" fmla="*/ 1727200 h 1727200"/>
              <a:gd name="connsiteX52" fmla="*/ 1083733 w 1388533"/>
              <a:gd name="connsiteY52" fmla="*/ 1701800 h 1727200"/>
              <a:gd name="connsiteX53" fmla="*/ 1109133 w 1388533"/>
              <a:gd name="connsiteY53" fmla="*/ 1693333 h 1727200"/>
              <a:gd name="connsiteX54" fmla="*/ 1143000 w 1388533"/>
              <a:gd name="connsiteY54" fmla="*/ 1684866 h 1727200"/>
              <a:gd name="connsiteX55" fmla="*/ 1202266 w 1388533"/>
              <a:gd name="connsiteY55" fmla="*/ 1642533 h 1727200"/>
              <a:gd name="connsiteX56" fmla="*/ 1219200 w 1388533"/>
              <a:gd name="connsiteY56" fmla="*/ 1625600 h 1727200"/>
              <a:gd name="connsiteX57" fmla="*/ 1244600 w 1388533"/>
              <a:gd name="connsiteY57" fmla="*/ 1608666 h 1727200"/>
              <a:gd name="connsiteX58" fmla="*/ 1303866 w 1388533"/>
              <a:gd name="connsiteY58" fmla="*/ 1540933 h 1727200"/>
              <a:gd name="connsiteX59" fmla="*/ 1312333 w 1388533"/>
              <a:gd name="connsiteY59" fmla="*/ 1507066 h 1727200"/>
              <a:gd name="connsiteX60" fmla="*/ 1329266 w 1388533"/>
              <a:gd name="connsiteY60" fmla="*/ 1456266 h 1727200"/>
              <a:gd name="connsiteX61" fmla="*/ 1354666 w 1388533"/>
              <a:gd name="connsiteY61" fmla="*/ 1346200 h 1727200"/>
              <a:gd name="connsiteX62" fmla="*/ 1363133 w 1388533"/>
              <a:gd name="connsiteY62" fmla="*/ 1227666 h 1727200"/>
              <a:gd name="connsiteX63" fmla="*/ 1371600 w 1388533"/>
              <a:gd name="connsiteY63" fmla="*/ 1159933 h 1727200"/>
              <a:gd name="connsiteX64" fmla="*/ 1388533 w 1388533"/>
              <a:gd name="connsiteY64" fmla="*/ 914400 h 1727200"/>
              <a:gd name="connsiteX65" fmla="*/ 1380066 w 1388533"/>
              <a:gd name="connsiteY65" fmla="*/ 499533 h 172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88533" h="1727200">
                <a:moveTo>
                  <a:pt x="1380066" y="499533"/>
                </a:moveTo>
                <a:cubicBezTo>
                  <a:pt x="1373011" y="392289"/>
                  <a:pt x="1369779" y="329877"/>
                  <a:pt x="1346200" y="270933"/>
                </a:cubicBezTo>
                <a:cubicBezTo>
                  <a:pt x="1340555" y="256822"/>
                  <a:pt x="1338100" y="240967"/>
                  <a:pt x="1329266" y="228600"/>
                </a:cubicBezTo>
                <a:cubicBezTo>
                  <a:pt x="1323351" y="220320"/>
                  <a:pt x="1312333" y="217311"/>
                  <a:pt x="1303866" y="211666"/>
                </a:cubicBezTo>
                <a:cubicBezTo>
                  <a:pt x="1285530" y="184162"/>
                  <a:pt x="1276563" y="163513"/>
                  <a:pt x="1253066" y="143933"/>
                </a:cubicBezTo>
                <a:cubicBezTo>
                  <a:pt x="1242226" y="134899"/>
                  <a:pt x="1231821" y="124844"/>
                  <a:pt x="1219200" y="118533"/>
                </a:cubicBezTo>
                <a:cubicBezTo>
                  <a:pt x="1203235" y="110551"/>
                  <a:pt x="1185333" y="107244"/>
                  <a:pt x="1168400" y="101600"/>
                </a:cubicBezTo>
                <a:cubicBezTo>
                  <a:pt x="1159933" y="98778"/>
                  <a:pt x="1150426" y="98083"/>
                  <a:pt x="1143000" y="93133"/>
                </a:cubicBezTo>
                <a:cubicBezTo>
                  <a:pt x="1107918" y="69745"/>
                  <a:pt x="1127472" y="78668"/>
                  <a:pt x="1083733" y="67733"/>
                </a:cubicBezTo>
                <a:cubicBezTo>
                  <a:pt x="1075266" y="62089"/>
                  <a:pt x="1067434" y="55351"/>
                  <a:pt x="1058333" y="50800"/>
                </a:cubicBezTo>
                <a:cubicBezTo>
                  <a:pt x="1039644" y="41456"/>
                  <a:pt x="1008850" y="38160"/>
                  <a:pt x="990600" y="33866"/>
                </a:cubicBezTo>
                <a:cubicBezTo>
                  <a:pt x="850441" y="887"/>
                  <a:pt x="934384" y="14139"/>
                  <a:pt x="821266" y="0"/>
                </a:cubicBezTo>
                <a:lnTo>
                  <a:pt x="330200" y="8466"/>
                </a:lnTo>
                <a:cubicBezTo>
                  <a:pt x="321280" y="8758"/>
                  <a:pt x="313381" y="14481"/>
                  <a:pt x="304800" y="16933"/>
                </a:cubicBezTo>
                <a:cubicBezTo>
                  <a:pt x="293611" y="20130"/>
                  <a:pt x="281829" y="21314"/>
                  <a:pt x="270933" y="25400"/>
                </a:cubicBezTo>
                <a:cubicBezTo>
                  <a:pt x="259115" y="29832"/>
                  <a:pt x="248355" y="36689"/>
                  <a:pt x="237066" y="42333"/>
                </a:cubicBezTo>
                <a:cubicBezTo>
                  <a:pt x="220133" y="59266"/>
                  <a:pt x="193838" y="70414"/>
                  <a:pt x="186266" y="93133"/>
                </a:cubicBezTo>
                <a:cubicBezTo>
                  <a:pt x="175276" y="126106"/>
                  <a:pt x="184111" y="112223"/>
                  <a:pt x="160866" y="135466"/>
                </a:cubicBezTo>
                <a:cubicBezTo>
                  <a:pt x="155222" y="146755"/>
                  <a:pt x="150195" y="158374"/>
                  <a:pt x="143933" y="169333"/>
                </a:cubicBezTo>
                <a:cubicBezTo>
                  <a:pt x="138885" y="178168"/>
                  <a:pt x="131008" y="185380"/>
                  <a:pt x="127000" y="194733"/>
                </a:cubicBezTo>
                <a:cubicBezTo>
                  <a:pt x="122416" y="205429"/>
                  <a:pt x="122855" y="217796"/>
                  <a:pt x="118533" y="228600"/>
                </a:cubicBezTo>
                <a:cubicBezTo>
                  <a:pt x="111502" y="246178"/>
                  <a:pt x="99501" y="261571"/>
                  <a:pt x="93133" y="279400"/>
                </a:cubicBezTo>
                <a:cubicBezTo>
                  <a:pt x="85306" y="301317"/>
                  <a:pt x="83560" y="325055"/>
                  <a:pt x="76200" y="347133"/>
                </a:cubicBezTo>
                <a:cubicBezTo>
                  <a:pt x="73378" y="355600"/>
                  <a:pt x="71724" y="364551"/>
                  <a:pt x="67733" y="372533"/>
                </a:cubicBezTo>
                <a:cubicBezTo>
                  <a:pt x="63182" y="381634"/>
                  <a:pt x="56444" y="389466"/>
                  <a:pt x="50800" y="397933"/>
                </a:cubicBezTo>
                <a:cubicBezTo>
                  <a:pt x="46503" y="415121"/>
                  <a:pt x="41155" y="440194"/>
                  <a:pt x="33866" y="457200"/>
                </a:cubicBezTo>
                <a:cubicBezTo>
                  <a:pt x="28894" y="468801"/>
                  <a:pt x="22577" y="479777"/>
                  <a:pt x="16933" y="491066"/>
                </a:cubicBezTo>
                <a:cubicBezTo>
                  <a:pt x="14111" y="507999"/>
                  <a:pt x="11537" y="524976"/>
                  <a:pt x="8466" y="541866"/>
                </a:cubicBezTo>
                <a:cubicBezTo>
                  <a:pt x="5892" y="556025"/>
                  <a:pt x="0" y="569809"/>
                  <a:pt x="0" y="584200"/>
                </a:cubicBezTo>
                <a:cubicBezTo>
                  <a:pt x="0" y="733804"/>
                  <a:pt x="603" y="883535"/>
                  <a:pt x="8466" y="1032933"/>
                </a:cubicBezTo>
                <a:cubicBezTo>
                  <a:pt x="9129" y="1045537"/>
                  <a:pt x="20274" y="1055266"/>
                  <a:pt x="25400" y="1066800"/>
                </a:cubicBezTo>
                <a:cubicBezTo>
                  <a:pt x="84687" y="1200195"/>
                  <a:pt x="9527" y="1032938"/>
                  <a:pt x="50800" y="1143000"/>
                </a:cubicBezTo>
                <a:cubicBezTo>
                  <a:pt x="55232" y="1154818"/>
                  <a:pt x="62761" y="1165265"/>
                  <a:pt x="67733" y="1176866"/>
                </a:cubicBezTo>
                <a:cubicBezTo>
                  <a:pt x="71249" y="1185069"/>
                  <a:pt x="72209" y="1194284"/>
                  <a:pt x="76200" y="1202266"/>
                </a:cubicBezTo>
                <a:cubicBezTo>
                  <a:pt x="80751" y="1211367"/>
                  <a:pt x="89000" y="1218367"/>
                  <a:pt x="93133" y="1227666"/>
                </a:cubicBezTo>
                <a:cubicBezTo>
                  <a:pt x="100382" y="1243977"/>
                  <a:pt x="104422" y="1261533"/>
                  <a:pt x="110066" y="1278466"/>
                </a:cubicBezTo>
                <a:cubicBezTo>
                  <a:pt x="112888" y="1286933"/>
                  <a:pt x="113583" y="1296440"/>
                  <a:pt x="118533" y="1303866"/>
                </a:cubicBezTo>
                <a:lnTo>
                  <a:pt x="135466" y="1329266"/>
                </a:lnTo>
                <a:cubicBezTo>
                  <a:pt x="157863" y="1418852"/>
                  <a:pt x="127455" y="1313359"/>
                  <a:pt x="160866" y="1388533"/>
                </a:cubicBezTo>
                <a:cubicBezTo>
                  <a:pt x="168115" y="1404844"/>
                  <a:pt x="165179" y="1426712"/>
                  <a:pt x="177800" y="1439333"/>
                </a:cubicBezTo>
                <a:cubicBezTo>
                  <a:pt x="186267" y="1447800"/>
                  <a:pt x="195535" y="1455535"/>
                  <a:pt x="203200" y="1464733"/>
                </a:cubicBezTo>
                <a:cubicBezTo>
                  <a:pt x="222724" y="1488162"/>
                  <a:pt x="217704" y="1496980"/>
                  <a:pt x="245533" y="1515533"/>
                </a:cubicBezTo>
                <a:cubicBezTo>
                  <a:pt x="252959" y="1520484"/>
                  <a:pt x="262951" y="1520009"/>
                  <a:pt x="270933" y="1524000"/>
                </a:cubicBezTo>
                <a:cubicBezTo>
                  <a:pt x="329402" y="1553235"/>
                  <a:pt x="259717" y="1531779"/>
                  <a:pt x="330200" y="1549400"/>
                </a:cubicBezTo>
                <a:cubicBezTo>
                  <a:pt x="347133" y="1560689"/>
                  <a:pt x="361693" y="1576830"/>
                  <a:pt x="381000" y="1583266"/>
                </a:cubicBezTo>
                <a:lnTo>
                  <a:pt x="457200" y="1608666"/>
                </a:lnTo>
                <a:cubicBezTo>
                  <a:pt x="462844" y="1614311"/>
                  <a:pt x="467288" y="1621493"/>
                  <a:pt x="474133" y="1625600"/>
                </a:cubicBezTo>
                <a:cubicBezTo>
                  <a:pt x="482806" y="1630804"/>
                  <a:pt x="527079" y="1640953"/>
                  <a:pt x="533400" y="1642533"/>
                </a:cubicBezTo>
                <a:cubicBezTo>
                  <a:pt x="544689" y="1651000"/>
                  <a:pt x="554371" y="1662202"/>
                  <a:pt x="567266" y="1667933"/>
                </a:cubicBezTo>
                <a:cubicBezTo>
                  <a:pt x="578997" y="1673147"/>
                  <a:pt x="664927" y="1684303"/>
                  <a:pt x="668866" y="1684866"/>
                </a:cubicBezTo>
                <a:cubicBezTo>
                  <a:pt x="685799" y="1693333"/>
                  <a:pt x="701425" y="1705199"/>
                  <a:pt x="719666" y="1710266"/>
                </a:cubicBezTo>
                <a:cubicBezTo>
                  <a:pt x="752747" y="1719455"/>
                  <a:pt x="821266" y="1727200"/>
                  <a:pt x="821266" y="1727200"/>
                </a:cubicBezTo>
                <a:cubicBezTo>
                  <a:pt x="908755" y="1718733"/>
                  <a:pt x="996437" y="1712070"/>
                  <a:pt x="1083733" y="1701800"/>
                </a:cubicBezTo>
                <a:cubicBezTo>
                  <a:pt x="1092597" y="1700757"/>
                  <a:pt x="1100552" y="1695785"/>
                  <a:pt x="1109133" y="1693333"/>
                </a:cubicBezTo>
                <a:cubicBezTo>
                  <a:pt x="1120322" y="1690136"/>
                  <a:pt x="1131711" y="1687688"/>
                  <a:pt x="1143000" y="1684866"/>
                </a:cubicBezTo>
                <a:cubicBezTo>
                  <a:pt x="1231523" y="1596343"/>
                  <a:pt x="1134693" y="1683076"/>
                  <a:pt x="1202266" y="1642533"/>
                </a:cubicBezTo>
                <a:cubicBezTo>
                  <a:pt x="1209111" y="1638426"/>
                  <a:pt x="1212967" y="1630587"/>
                  <a:pt x="1219200" y="1625600"/>
                </a:cubicBezTo>
                <a:cubicBezTo>
                  <a:pt x="1227146" y="1619243"/>
                  <a:pt x="1236942" y="1615367"/>
                  <a:pt x="1244600" y="1608666"/>
                </a:cubicBezTo>
                <a:cubicBezTo>
                  <a:pt x="1284224" y="1573995"/>
                  <a:pt x="1280914" y="1575362"/>
                  <a:pt x="1303866" y="1540933"/>
                </a:cubicBezTo>
                <a:cubicBezTo>
                  <a:pt x="1306688" y="1529644"/>
                  <a:pt x="1308989" y="1518212"/>
                  <a:pt x="1312333" y="1507066"/>
                </a:cubicBezTo>
                <a:cubicBezTo>
                  <a:pt x="1317462" y="1489969"/>
                  <a:pt x="1324937" y="1473582"/>
                  <a:pt x="1329266" y="1456266"/>
                </a:cubicBezTo>
                <a:cubicBezTo>
                  <a:pt x="1349690" y="1374572"/>
                  <a:pt x="1341636" y="1411354"/>
                  <a:pt x="1354666" y="1346200"/>
                </a:cubicBezTo>
                <a:cubicBezTo>
                  <a:pt x="1357488" y="1306689"/>
                  <a:pt x="1359547" y="1267115"/>
                  <a:pt x="1363133" y="1227666"/>
                </a:cubicBezTo>
                <a:cubicBezTo>
                  <a:pt x="1365193" y="1205006"/>
                  <a:pt x="1369761" y="1182612"/>
                  <a:pt x="1371600" y="1159933"/>
                </a:cubicBezTo>
                <a:cubicBezTo>
                  <a:pt x="1378230" y="1078163"/>
                  <a:pt x="1382889" y="996244"/>
                  <a:pt x="1388533" y="914400"/>
                </a:cubicBezTo>
                <a:cubicBezTo>
                  <a:pt x="1380006" y="513645"/>
                  <a:pt x="1387121" y="606777"/>
                  <a:pt x="1380066" y="499533"/>
                </a:cubicBezTo>
                <a:close/>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837790" y="5176094"/>
            <a:ext cx="6902824" cy="640584"/>
          </a:xfrm>
          <a:custGeom>
            <a:avLst/>
            <a:gdLst>
              <a:gd name="connsiteX0" fmla="*/ 1380066 w 1388533"/>
              <a:gd name="connsiteY0" fmla="*/ 499533 h 1727200"/>
              <a:gd name="connsiteX1" fmla="*/ 1346200 w 1388533"/>
              <a:gd name="connsiteY1" fmla="*/ 270933 h 1727200"/>
              <a:gd name="connsiteX2" fmla="*/ 1329266 w 1388533"/>
              <a:gd name="connsiteY2" fmla="*/ 228600 h 1727200"/>
              <a:gd name="connsiteX3" fmla="*/ 1303866 w 1388533"/>
              <a:gd name="connsiteY3" fmla="*/ 211666 h 1727200"/>
              <a:gd name="connsiteX4" fmla="*/ 1253066 w 1388533"/>
              <a:gd name="connsiteY4" fmla="*/ 143933 h 1727200"/>
              <a:gd name="connsiteX5" fmla="*/ 1219200 w 1388533"/>
              <a:gd name="connsiteY5" fmla="*/ 118533 h 1727200"/>
              <a:gd name="connsiteX6" fmla="*/ 1168400 w 1388533"/>
              <a:gd name="connsiteY6" fmla="*/ 101600 h 1727200"/>
              <a:gd name="connsiteX7" fmla="*/ 1143000 w 1388533"/>
              <a:gd name="connsiteY7" fmla="*/ 93133 h 1727200"/>
              <a:gd name="connsiteX8" fmla="*/ 1083733 w 1388533"/>
              <a:gd name="connsiteY8" fmla="*/ 67733 h 1727200"/>
              <a:gd name="connsiteX9" fmla="*/ 1058333 w 1388533"/>
              <a:gd name="connsiteY9" fmla="*/ 50800 h 1727200"/>
              <a:gd name="connsiteX10" fmla="*/ 990600 w 1388533"/>
              <a:gd name="connsiteY10" fmla="*/ 33866 h 1727200"/>
              <a:gd name="connsiteX11" fmla="*/ 821266 w 1388533"/>
              <a:gd name="connsiteY11" fmla="*/ 0 h 1727200"/>
              <a:gd name="connsiteX12" fmla="*/ 330200 w 1388533"/>
              <a:gd name="connsiteY12" fmla="*/ 8466 h 1727200"/>
              <a:gd name="connsiteX13" fmla="*/ 304800 w 1388533"/>
              <a:gd name="connsiteY13" fmla="*/ 16933 h 1727200"/>
              <a:gd name="connsiteX14" fmla="*/ 270933 w 1388533"/>
              <a:gd name="connsiteY14" fmla="*/ 25400 h 1727200"/>
              <a:gd name="connsiteX15" fmla="*/ 237066 w 1388533"/>
              <a:gd name="connsiteY15" fmla="*/ 42333 h 1727200"/>
              <a:gd name="connsiteX16" fmla="*/ 186266 w 1388533"/>
              <a:gd name="connsiteY16" fmla="*/ 93133 h 1727200"/>
              <a:gd name="connsiteX17" fmla="*/ 160866 w 1388533"/>
              <a:gd name="connsiteY17" fmla="*/ 135466 h 1727200"/>
              <a:gd name="connsiteX18" fmla="*/ 143933 w 1388533"/>
              <a:gd name="connsiteY18" fmla="*/ 169333 h 1727200"/>
              <a:gd name="connsiteX19" fmla="*/ 127000 w 1388533"/>
              <a:gd name="connsiteY19" fmla="*/ 194733 h 1727200"/>
              <a:gd name="connsiteX20" fmla="*/ 118533 w 1388533"/>
              <a:gd name="connsiteY20" fmla="*/ 228600 h 1727200"/>
              <a:gd name="connsiteX21" fmla="*/ 93133 w 1388533"/>
              <a:gd name="connsiteY21" fmla="*/ 279400 h 1727200"/>
              <a:gd name="connsiteX22" fmla="*/ 76200 w 1388533"/>
              <a:gd name="connsiteY22" fmla="*/ 347133 h 1727200"/>
              <a:gd name="connsiteX23" fmla="*/ 67733 w 1388533"/>
              <a:gd name="connsiteY23" fmla="*/ 372533 h 1727200"/>
              <a:gd name="connsiteX24" fmla="*/ 50800 w 1388533"/>
              <a:gd name="connsiteY24" fmla="*/ 397933 h 1727200"/>
              <a:gd name="connsiteX25" fmla="*/ 33866 w 1388533"/>
              <a:gd name="connsiteY25" fmla="*/ 457200 h 1727200"/>
              <a:gd name="connsiteX26" fmla="*/ 16933 w 1388533"/>
              <a:gd name="connsiteY26" fmla="*/ 491066 h 1727200"/>
              <a:gd name="connsiteX27" fmla="*/ 8466 w 1388533"/>
              <a:gd name="connsiteY27" fmla="*/ 541866 h 1727200"/>
              <a:gd name="connsiteX28" fmla="*/ 0 w 1388533"/>
              <a:gd name="connsiteY28" fmla="*/ 584200 h 1727200"/>
              <a:gd name="connsiteX29" fmla="*/ 8466 w 1388533"/>
              <a:gd name="connsiteY29" fmla="*/ 1032933 h 1727200"/>
              <a:gd name="connsiteX30" fmla="*/ 25400 w 1388533"/>
              <a:gd name="connsiteY30" fmla="*/ 1066800 h 1727200"/>
              <a:gd name="connsiteX31" fmla="*/ 50800 w 1388533"/>
              <a:gd name="connsiteY31" fmla="*/ 1143000 h 1727200"/>
              <a:gd name="connsiteX32" fmla="*/ 67733 w 1388533"/>
              <a:gd name="connsiteY32" fmla="*/ 1176866 h 1727200"/>
              <a:gd name="connsiteX33" fmla="*/ 76200 w 1388533"/>
              <a:gd name="connsiteY33" fmla="*/ 1202266 h 1727200"/>
              <a:gd name="connsiteX34" fmla="*/ 93133 w 1388533"/>
              <a:gd name="connsiteY34" fmla="*/ 1227666 h 1727200"/>
              <a:gd name="connsiteX35" fmla="*/ 110066 w 1388533"/>
              <a:gd name="connsiteY35" fmla="*/ 1278466 h 1727200"/>
              <a:gd name="connsiteX36" fmla="*/ 118533 w 1388533"/>
              <a:gd name="connsiteY36" fmla="*/ 1303866 h 1727200"/>
              <a:gd name="connsiteX37" fmla="*/ 135466 w 1388533"/>
              <a:gd name="connsiteY37" fmla="*/ 1329266 h 1727200"/>
              <a:gd name="connsiteX38" fmla="*/ 160866 w 1388533"/>
              <a:gd name="connsiteY38" fmla="*/ 1388533 h 1727200"/>
              <a:gd name="connsiteX39" fmla="*/ 177800 w 1388533"/>
              <a:gd name="connsiteY39" fmla="*/ 1439333 h 1727200"/>
              <a:gd name="connsiteX40" fmla="*/ 203200 w 1388533"/>
              <a:gd name="connsiteY40" fmla="*/ 1464733 h 1727200"/>
              <a:gd name="connsiteX41" fmla="*/ 245533 w 1388533"/>
              <a:gd name="connsiteY41" fmla="*/ 1515533 h 1727200"/>
              <a:gd name="connsiteX42" fmla="*/ 270933 w 1388533"/>
              <a:gd name="connsiteY42" fmla="*/ 1524000 h 1727200"/>
              <a:gd name="connsiteX43" fmla="*/ 330200 w 1388533"/>
              <a:gd name="connsiteY43" fmla="*/ 1549400 h 1727200"/>
              <a:gd name="connsiteX44" fmla="*/ 381000 w 1388533"/>
              <a:gd name="connsiteY44" fmla="*/ 1583266 h 1727200"/>
              <a:gd name="connsiteX45" fmla="*/ 457200 w 1388533"/>
              <a:gd name="connsiteY45" fmla="*/ 1608666 h 1727200"/>
              <a:gd name="connsiteX46" fmla="*/ 474133 w 1388533"/>
              <a:gd name="connsiteY46" fmla="*/ 1625600 h 1727200"/>
              <a:gd name="connsiteX47" fmla="*/ 533400 w 1388533"/>
              <a:gd name="connsiteY47" fmla="*/ 1642533 h 1727200"/>
              <a:gd name="connsiteX48" fmla="*/ 567266 w 1388533"/>
              <a:gd name="connsiteY48" fmla="*/ 1667933 h 1727200"/>
              <a:gd name="connsiteX49" fmla="*/ 668866 w 1388533"/>
              <a:gd name="connsiteY49" fmla="*/ 1684866 h 1727200"/>
              <a:gd name="connsiteX50" fmla="*/ 719666 w 1388533"/>
              <a:gd name="connsiteY50" fmla="*/ 1710266 h 1727200"/>
              <a:gd name="connsiteX51" fmla="*/ 821266 w 1388533"/>
              <a:gd name="connsiteY51" fmla="*/ 1727200 h 1727200"/>
              <a:gd name="connsiteX52" fmla="*/ 1083733 w 1388533"/>
              <a:gd name="connsiteY52" fmla="*/ 1701800 h 1727200"/>
              <a:gd name="connsiteX53" fmla="*/ 1109133 w 1388533"/>
              <a:gd name="connsiteY53" fmla="*/ 1693333 h 1727200"/>
              <a:gd name="connsiteX54" fmla="*/ 1143000 w 1388533"/>
              <a:gd name="connsiteY54" fmla="*/ 1684866 h 1727200"/>
              <a:gd name="connsiteX55" fmla="*/ 1202266 w 1388533"/>
              <a:gd name="connsiteY55" fmla="*/ 1642533 h 1727200"/>
              <a:gd name="connsiteX56" fmla="*/ 1219200 w 1388533"/>
              <a:gd name="connsiteY56" fmla="*/ 1625600 h 1727200"/>
              <a:gd name="connsiteX57" fmla="*/ 1244600 w 1388533"/>
              <a:gd name="connsiteY57" fmla="*/ 1608666 h 1727200"/>
              <a:gd name="connsiteX58" fmla="*/ 1303866 w 1388533"/>
              <a:gd name="connsiteY58" fmla="*/ 1540933 h 1727200"/>
              <a:gd name="connsiteX59" fmla="*/ 1312333 w 1388533"/>
              <a:gd name="connsiteY59" fmla="*/ 1507066 h 1727200"/>
              <a:gd name="connsiteX60" fmla="*/ 1329266 w 1388533"/>
              <a:gd name="connsiteY60" fmla="*/ 1456266 h 1727200"/>
              <a:gd name="connsiteX61" fmla="*/ 1354666 w 1388533"/>
              <a:gd name="connsiteY61" fmla="*/ 1346200 h 1727200"/>
              <a:gd name="connsiteX62" fmla="*/ 1363133 w 1388533"/>
              <a:gd name="connsiteY62" fmla="*/ 1227666 h 1727200"/>
              <a:gd name="connsiteX63" fmla="*/ 1371600 w 1388533"/>
              <a:gd name="connsiteY63" fmla="*/ 1159933 h 1727200"/>
              <a:gd name="connsiteX64" fmla="*/ 1388533 w 1388533"/>
              <a:gd name="connsiteY64" fmla="*/ 914400 h 1727200"/>
              <a:gd name="connsiteX65" fmla="*/ 1380066 w 1388533"/>
              <a:gd name="connsiteY65" fmla="*/ 499533 h 172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88533" h="1727200">
                <a:moveTo>
                  <a:pt x="1380066" y="499533"/>
                </a:moveTo>
                <a:cubicBezTo>
                  <a:pt x="1373011" y="392289"/>
                  <a:pt x="1369779" y="329877"/>
                  <a:pt x="1346200" y="270933"/>
                </a:cubicBezTo>
                <a:cubicBezTo>
                  <a:pt x="1340555" y="256822"/>
                  <a:pt x="1338100" y="240967"/>
                  <a:pt x="1329266" y="228600"/>
                </a:cubicBezTo>
                <a:cubicBezTo>
                  <a:pt x="1323351" y="220320"/>
                  <a:pt x="1312333" y="217311"/>
                  <a:pt x="1303866" y="211666"/>
                </a:cubicBezTo>
                <a:cubicBezTo>
                  <a:pt x="1285530" y="184162"/>
                  <a:pt x="1276563" y="163513"/>
                  <a:pt x="1253066" y="143933"/>
                </a:cubicBezTo>
                <a:cubicBezTo>
                  <a:pt x="1242226" y="134899"/>
                  <a:pt x="1231821" y="124844"/>
                  <a:pt x="1219200" y="118533"/>
                </a:cubicBezTo>
                <a:cubicBezTo>
                  <a:pt x="1203235" y="110551"/>
                  <a:pt x="1185333" y="107244"/>
                  <a:pt x="1168400" y="101600"/>
                </a:cubicBezTo>
                <a:cubicBezTo>
                  <a:pt x="1159933" y="98778"/>
                  <a:pt x="1150426" y="98083"/>
                  <a:pt x="1143000" y="93133"/>
                </a:cubicBezTo>
                <a:cubicBezTo>
                  <a:pt x="1107918" y="69745"/>
                  <a:pt x="1127472" y="78668"/>
                  <a:pt x="1083733" y="67733"/>
                </a:cubicBezTo>
                <a:cubicBezTo>
                  <a:pt x="1075266" y="62089"/>
                  <a:pt x="1067434" y="55351"/>
                  <a:pt x="1058333" y="50800"/>
                </a:cubicBezTo>
                <a:cubicBezTo>
                  <a:pt x="1039644" y="41456"/>
                  <a:pt x="1008850" y="38160"/>
                  <a:pt x="990600" y="33866"/>
                </a:cubicBezTo>
                <a:cubicBezTo>
                  <a:pt x="850441" y="887"/>
                  <a:pt x="934384" y="14139"/>
                  <a:pt x="821266" y="0"/>
                </a:cubicBezTo>
                <a:lnTo>
                  <a:pt x="330200" y="8466"/>
                </a:lnTo>
                <a:cubicBezTo>
                  <a:pt x="321280" y="8758"/>
                  <a:pt x="313381" y="14481"/>
                  <a:pt x="304800" y="16933"/>
                </a:cubicBezTo>
                <a:cubicBezTo>
                  <a:pt x="293611" y="20130"/>
                  <a:pt x="281829" y="21314"/>
                  <a:pt x="270933" y="25400"/>
                </a:cubicBezTo>
                <a:cubicBezTo>
                  <a:pt x="259115" y="29832"/>
                  <a:pt x="248355" y="36689"/>
                  <a:pt x="237066" y="42333"/>
                </a:cubicBezTo>
                <a:cubicBezTo>
                  <a:pt x="220133" y="59266"/>
                  <a:pt x="193838" y="70414"/>
                  <a:pt x="186266" y="93133"/>
                </a:cubicBezTo>
                <a:cubicBezTo>
                  <a:pt x="175276" y="126106"/>
                  <a:pt x="184111" y="112223"/>
                  <a:pt x="160866" y="135466"/>
                </a:cubicBezTo>
                <a:cubicBezTo>
                  <a:pt x="155222" y="146755"/>
                  <a:pt x="150195" y="158374"/>
                  <a:pt x="143933" y="169333"/>
                </a:cubicBezTo>
                <a:cubicBezTo>
                  <a:pt x="138885" y="178168"/>
                  <a:pt x="131008" y="185380"/>
                  <a:pt x="127000" y="194733"/>
                </a:cubicBezTo>
                <a:cubicBezTo>
                  <a:pt x="122416" y="205429"/>
                  <a:pt x="122855" y="217796"/>
                  <a:pt x="118533" y="228600"/>
                </a:cubicBezTo>
                <a:cubicBezTo>
                  <a:pt x="111502" y="246178"/>
                  <a:pt x="99501" y="261571"/>
                  <a:pt x="93133" y="279400"/>
                </a:cubicBezTo>
                <a:cubicBezTo>
                  <a:pt x="85306" y="301317"/>
                  <a:pt x="83560" y="325055"/>
                  <a:pt x="76200" y="347133"/>
                </a:cubicBezTo>
                <a:cubicBezTo>
                  <a:pt x="73378" y="355600"/>
                  <a:pt x="71724" y="364551"/>
                  <a:pt x="67733" y="372533"/>
                </a:cubicBezTo>
                <a:cubicBezTo>
                  <a:pt x="63182" y="381634"/>
                  <a:pt x="56444" y="389466"/>
                  <a:pt x="50800" y="397933"/>
                </a:cubicBezTo>
                <a:cubicBezTo>
                  <a:pt x="46503" y="415121"/>
                  <a:pt x="41155" y="440194"/>
                  <a:pt x="33866" y="457200"/>
                </a:cubicBezTo>
                <a:cubicBezTo>
                  <a:pt x="28894" y="468801"/>
                  <a:pt x="22577" y="479777"/>
                  <a:pt x="16933" y="491066"/>
                </a:cubicBezTo>
                <a:cubicBezTo>
                  <a:pt x="14111" y="507999"/>
                  <a:pt x="11537" y="524976"/>
                  <a:pt x="8466" y="541866"/>
                </a:cubicBezTo>
                <a:cubicBezTo>
                  <a:pt x="5892" y="556025"/>
                  <a:pt x="0" y="569809"/>
                  <a:pt x="0" y="584200"/>
                </a:cubicBezTo>
                <a:cubicBezTo>
                  <a:pt x="0" y="733804"/>
                  <a:pt x="603" y="883535"/>
                  <a:pt x="8466" y="1032933"/>
                </a:cubicBezTo>
                <a:cubicBezTo>
                  <a:pt x="9129" y="1045537"/>
                  <a:pt x="20274" y="1055266"/>
                  <a:pt x="25400" y="1066800"/>
                </a:cubicBezTo>
                <a:cubicBezTo>
                  <a:pt x="84687" y="1200195"/>
                  <a:pt x="9527" y="1032938"/>
                  <a:pt x="50800" y="1143000"/>
                </a:cubicBezTo>
                <a:cubicBezTo>
                  <a:pt x="55232" y="1154818"/>
                  <a:pt x="62761" y="1165265"/>
                  <a:pt x="67733" y="1176866"/>
                </a:cubicBezTo>
                <a:cubicBezTo>
                  <a:pt x="71249" y="1185069"/>
                  <a:pt x="72209" y="1194284"/>
                  <a:pt x="76200" y="1202266"/>
                </a:cubicBezTo>
                <a:cubicBezTo>
                  <a:pt x="80751" y="1211367"/>
                  <a:pt x="89000" y="1218367"/>
                  <a:pt x="93133" y="1227666"/>
                </a:cubicBezTo>
                <a:cubicBezTo>
                  <a:pt x="100382" y="1243977"/>
                  <a:pt x="104422" y="1261533"/>
                  <a:pt x="110066" y="1278466"/>
                </a:cubicBezTo>
                <a:cubicBezTo>
                  <a:pt x="112888" y="1286933"/>
                  <a:pt x="113583" y="1296440"/>
                  <a:pt x="118533" y="1303866"/>
                </a:cubicBezTo>
                <a:lnTo>
                  <a:pt x="135466" y="1329266"/>
                </a:lnTo>
                <a:cubicBezTo>
                  <a:pt x="157863" y="1418852"/>
                  <a:pt x="127455" y="1313359"/>
                  <a:pt x="160866" y="1388533"/>
                </a:cubicBezTo>
                <a:cubicBezTo>
                  <a:pt x="168115" y="1404844"/>
                  <a:pt x="165179" y="1426712"/>
                  <a:pt x="177800" y="1439333"/>
                </a:cubicBezTo>
                <a:cubicBezTo>
                  <a:pt x="186267" y="1447800"/>
                  <a:pt x="195535" y="1455535"/>
                  <a:pt x="203200" y="1464733"/>
                </a:cubicBezTo>
                <a:cubicBezTo>
                  <a:pt x="222724" y="1488162"/>
                  <a:pt x="217704" y="1496980"/>
                  <a:pt x="245533" y="1515533"/>
                </a:cubicBezTo>
                <a:cubicBezTo>
                  <a:pt x="252959" y="1520484"/>
                  <a:pt x="262951" y="1520009"/>
                  <a:pt x="270933" y="1524000"/>
                </a:cubicBezTo>
                <a:cubicBezTo>
                  <a:pt x="329402" y="1553235"/>
                  <a:pt x="259717" y="1531779"/>
                  <a:pt x="330200" y="1549400"/>
                </a:cubicBezTo>
                <a:cubicBezTo>
                  <a:pt x="347133" y="1560689"/>
                  <a:pt x="361693" y="1576830"/>
                  <a:pt x="381000" y="1583266"/>
                </a:cubicBezTo>
                <a:lnTo>
                  <a:pt x="457200" y="1608666"/>
                </a:lnTo>
                <a:cubicBezTo>
                  <a:pt x="462844" y="1614311"/>
                  <a:pt x="467288" y="1621493"/>
                  <a:pt x="474133" y="1625600"/>
                </a:cubicBezTo>
                <a:cubicBezTo>
                  <a:pt x="482806" y="1630804"/>
                  <a:pt x="527079" y="1640953"/>
                  <a:pt x="533400" y="1642533"/>
                </a:cubicBezTo>
                <a:cubicBezTo>
                  <a:pt x="544689" y="1651000"/>
                  <a:pt x="554371" y="1662202"/>
                  <a:pt x="567266" y="1667933"/>
                </a:cubicBezTo>
                <a:cubicBezTo>
                  <a:pt x="578997" y="1673147"/>
                  <a:pt x="664927" y="1684303"/>
                  <a:pt x="668866" y="1684866"/>
                </a:cubicBezTo>
                <a:cubicBezTo>
                  <a:pt x="685799" y="1693333"/>
                  <a:pt x="701425" y="1705199"/>
                  <a:pt x="719666" y="1710266"/>
                </a:cubicBezTo>
                <a:cubicBezTo>
                  <a:pt x="752747" y="1719455"/>
                  <a:pt x="821266" y="1727200"/>
                  <a:pt x="821266" y="1727200"/>
                </a:cubicBezTo>
                <a:cubicBezTo>
                  <a:pt x="908755" y="1718733"/>
                  <a:pt x="996437" y="1712070"/>
                  <a:pt x="1083733" y="1701800"/>
                </a:cubicBezTo>
                <a:cubicBezTo>
                  <a:pt x="1092597" y="1700757"/>
                  <a:pt x="1100552" y="1695785"/>
                  <a:pt x="1109133" y="1693333"/>
                </a:cubicBezTo>
                <a:cubicBezTo>
                  <a:pt x="1120322" y="1690136"/>
                  <a:pt x="1131711" y="1687688"/>
                  <a:pt x="1143000" y="1684866"/>
                </a:cubicBezTo>
                <a:cubicBezTo>
                  <a:pt x="1231523" y="1596343"/>
                  <a:pt x="1134693" y="1683076"/>
                  <a:pt x="1202266" y="1642533"/>
                </a:cubicBezTo>
                <a:cubicBezTo>
                  <a:pt x="1209111" y="1638426"/>
                  <a:pt x="1212967" y="1630587"/>
                  <a:pt x="1219200" y="1625600"/>
                </a:cubicBezTo>
                <a:cubicBezTo>
                  <a:pt x="1227146" y="1619243"/>
                  <a:pt x="1236942" y="1615367"/>
                  <a:pt x="1244600" y="1608666"/>
                </a:cubicBezTo>
                <a:cubicBezTo>
                  <a:pt x="1284224" y="1573995"/>
                  <a:pt x="1280914" y="1575362"/>
                  <a:pt x="1303866" y="1540933"/>
                </a:cubicBezTo>
                <a:cubicBezTo>
                  <a:pt x="1306688" y="1529644"/>
                  <a:pt x="1308989" y="1518212"/>
                  <a:pt x="1312333" y="1507066"/>
                </a:cubicBezTo>
                <a:cubicBezTo>
                  <a:pt x="1317462" y="1489969"/>
                  <a:pt x="1324937" y="1473582"/>
                  <a:pt x="1329266" y="1456266"/>
                </a:cubicBezTo>
                <a:cubicBezTo>
                  <a:pt x="1349690" y="1374572"/>
                  <a:pt x="1341636" y="1411354"/>
                  <a:pt x="1354666" y="1346200"/>
                </a:cubicBezTo>
                <a:cubicBezTo>
                  <a:pt x="1357488" y="1306689"/>
                  <a:pt x="1359547" y="1267115"/>
                  <a:pt x="1363133" y="1227666"/>
                </a:cubicBezTo>
                <a:cubicBezTo>
                  <a:pt x="1365193" y="1205006"/>
                  <a:pt x="1369761" y="1182612"/>
                  <a:pt x="1371600" y="1159933"/>
                </a:cubicBezTo>
                <a:cubicBezTo>
                  <a:pt x="1378230" y="1078163"/>
                  <a:pt x="1382889" y="996244"/>
                  <a:pt x="1388533" y="914400"/>
                </a:cubicBezTo>
                <a:cubicBezTo>
                  <a:pt x="1380006" y="513645"/>
                  <a:pt x="1387121" y="606777"/>
                  <a:pt x="1380066" y="499533"/>
                </a:cubicBezTo>
                <a:close/>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050745" y="5911235"/>
            <a:ext cx="3650767" cy="923330"/>
          </a:xfrm>
          <a:prstGeom prst="rect">
            <a:avLst/>
          </a:prstGeom>
          <a:solidFill>
            <a:srgbClr val="FFFF00"/>
          </a:solidFill>
        </p:spPr>
        <p:txBody>
          <a:bodyPr wrap="square" rtlCol="0">
            <a:spAutoFit/>
          </a:bodyPr>
          <a:lstStyle/>
          <a:p>
            <a:r>
              <a:rPr lang="en-US" dirty="0">
                <a:solidFill>
                  <a:srgbClr val="FF0000"/>
                </a:solidFill>
              </a:rPr>
              <a:t>The range of acceptable prices is just between the lowest and highest OC of that good.</a:t>
            </a:r>
          </a:p>
        </p:txBody>
      </p:sp>
      <p:sp>
        <p:nvSpPr>
          <p:cNvPr id="8" name="Rectangle 7"/>
          <p:cNvSpPr/>
          <p:nvPr/>
        </p:nvSpPr>
        <p:spPr>
          <a:xfrm>
            <a:off x="1246892" y="1830658"/>
            <a:ext cx="2616896" cy="2554545"/>
          </a:xfrm>
          <a:prstGeom prst="rect">
            <a:avLst/>
          </a:prstGeom>
        </p:spPr>
        <p:txBody>
          <a:bodyPr wrap="square">
            <a:spAutoFit/>
          </a:bodyPr>
          <a:lstStyle/>
          <a:p>
            <a:r>
              <a:rPr lang="en-US" sz="2000" b="1" dirty="0"/>
              <a:t>From Uzbekistan (Seller)’s perspective:</a:t>
            </a:r>
          </a:p>
          <a:p>
            <a:pPr lvl="1"/>
            <a:r>
              <a:rPr lang="en-US" sz="2000" dirty="0">
                <a:solidFill>
                  <a:srgbClr val="FF0000"/>
                </a:solidFill>
              </a:rPr>
              <a:t>The cost of production is ¼ (of a consumer good) so they will be happy to </a:t>
            </a:r>
            <a:r>
              <a:rPr lang="en-US" sz="2000" b="1" dirty="0">
                <a:solidFill>
                  <a:srgbClr val="FF0000"/>
                </a:solidFill>
              </a:rPr>
              <a:t>sell for more than ¼.</a:t>
            </a:r>
          </a:p>
        </p:txBody>
      </p:sp>
      <p:sp>
        <p:nvSpPr>
          <p:cNvPr id="15" name="Rectangle 14"/>
          <p:cNvSpPr/>
          <p:nvPr/>
        </p:nvSpPr>
        <p:spPr>
          <a:xfrm>
            <a:off x="5509258" y="1888775"/>
            <a:ext cx="3206447" cy="2554545"/>
          </a:xfrm>
          <a:prstGeom prst="rect">
            <a:avLst/>
          </a:prstGeom>
        </p:spPr>
        <p:txBody>
          <a:bodyPr wrap="square">
            <a:spAutoFit/>
          </a:bodyPr>
          <a:lstStyle/>
          <a:p>
            <a:r>
              <a:rPr lang="en-US" sz="2000" b="1" dirty="0"/>
              <a:t>From Pakistan (Buyer)’s perspective:</a:t>
            </a:r>
          </a:p>
          <a:p>
            <a:pPr lvl="1"/>
            <a:r>
              <a:rPr lang="en-US" sz="2000" dirty="0">
                <a:solidFill>
                  <a:srgbClr val="FF0000"/>
                </a:solidFill>
              </a:rPr>
              <a:t>They currently pay 2/3 if they make the goods themselves in their own country. So they will want to </a:t>
            </a:r>
            <a:r>
              <a:rPr lang="en-US" sz="2000" b="1" dirty="0">
                <a:solidFill>
                  <a:srgbClr val="FF0000"/>
                </a:solidFill>
              </a:rPr>
              <a:t>buy for less than 2/3.</a:t>
            </a:r>
          </a:p>
        </p:txBody>
      </p:sp>
      <p:sp>
        <p:nvSpPr>
          <p:cNvPr id="16" name="Rectangle 15"/>
          <p:cNvSpPr/>
          <p:nvPr/>
        </p:nvSpPr>
        <p:spPr>
          <a:xfrm>
            <a:off x="1599791" y="4616349"/>
            <a:ext cx="6096000" cy="1200329"/>
          </a:xfrm>
          <a:prstGeom prst="rect">
            <a:avLst/>
          </a:prstGeom>
        </p:spPr>
        <p:txBody>
          <a:bodyPr>
            <a:spAutoFit/>
          </a:bodyPr>
          <a:lstStyle/>
          <a:p>
            <a:r>
              <a:rPr lang="en-US" dirty="0"/>
              <a:t>So, any price in between these two prices will benefit both buyer and seller.</a:t>
            </a:r>
          </a:p>
          <a:p>
            <a:pPr lvl="1"/>
            <a:r>
              <a:rPr lang="en-US" dirty="0">
                <a:solidFill>
                  <a:srgbClr val="FF0000"/>
                </a:solidFill>
              </a:rPr>
              <a:t>Therefore</a:t>
            </a:r>
            <a:r>
              <a:rPr lang="en-US" dirty="0"/>
              <a:t> </a:t>
            </a:r>
            <a:r>
              <a:rPr lang="en-US" dirty="0">
                <a:solidFill>
                  <a:srgbClr val="FF0000"/>
                </a:solidFill>
              </a:rPr>
              <a:t>¼ consumer good &lt; 1 capital good &lt; 2/3 consumer good</a:t>
            </a:r>
          </a:p>
        </p:txBody>
      </p:sp>
      <p:pic>
        <p:nvPicPr>
          <p:cNvPr id="19" name="Picture 18"/>
          <p:cNvPicPr>
            <a:picLocks noChangeAspect="1"/>
          </p:cNvPicPr>
          <p:nvPr/>
        </p:nvPicPr>
        <p:blipFill>
          <a:blip r:embed="rId2"/>
          <a:stretch>
            <a:fillRect/>
          </a:stretch>
        </p:blipFill>
        <p:spPr>
          <a:xfrm>
            <a:off x="0" y="2549824"/>
            <a:ext cx="1599791" cy="1101429"/>
          </a:xfrm>
          <a:prstGeom prst="rect">
            <a:avLst/>
          </a:prstGeom>
        </p:spPr>
      </p:pic>
      <p:pic>
        <p:nvPicPr>
          <p:cNvPr id="20" name="Picture 19"/>
          <p:cNvPicPr>
            <a:picLocks noChangeAspect="1"/>
          </p:cNvPicPr>
          <p:nvPr/>
        </p:nvPicPr>
        <p:blipFill>
          <a:blip r:embed="rId2"/>
          <a:stretch>
            <a:fillRect/>
          </a:stretch>
        </p:blipFill>
        <p:spPr>
          <a:xfrm>
            <a:off x="4312024" y="2620557"/>
            <a:ext cx="1596909" cy="1099445"/>
          </a:xfrm>
          <a:prstGeom prst="rect">
            <a:avLst/>
          </a:prstGeom>
        </p:spPr>
      </p:pic>
      <p:sp>
        <p:nvSpPr>
          <p:cNvPr id="21" name="Oval 20"/>
          <p:cNvSpPr/>
          <p:nvPr/>
        </p:nvSpPr>
        <p:spPr>
          <a:xfrm>
            <a:off x="51853" y="2474660"/>
            <a:ext cx="710120" cy="1000144"/>
          </a:xfrm>
          <a:prstGeom prst="ellipse">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154198" y="2653284"/>
            <a:ext cx="710120" cy="1000144"/>
          </a:xfrm>
          <a:prstGeom prst="ellipse">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a:stCxn id="3" idx="51"/>
            <a:endCxn id="9" idx="1"/>
          </p:cNvCxnSpPr>
          <p:nvPr/>
        </p:nvCxnSpPr>
        <p:spPr>
          <a:xfrm flipH="1">
            <a:off x="7530164" y="1830658"/>
            <a:ext cx="2510750" cy="344592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484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6"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375" y="0"/>
            <a:ext cx="10515600" cy="1325563"/>
          </a:xfrm>
        </p:spPr>
        <p:txBody>
          <a:bodyPr/>
          <a:lstStyle/>
          <a:p>
            <a:r>
              <a:rPr lang="en-US" dirty="0"/>
              <a:t>Terms of Trade Calculation</a:t>
            </a:r>
          </a:p>
        </p:txBody>
      </p:sp>
      <p:sp>
        <p:nvSpPr>
          <p:cNvPr id="5" name="Content Placeholder 4"/>
          <p:cNvSpPr>
            <a:spLocks noGrp="1"/>
          </p:cNvSpPr>
          <p:nvPr>
            <p:ph idx="1"/>
          </p:nvPr>
        </p:nvSpPr>
        <p:spPr>
          <a:xfrm>
            <a:off x="316145" y="932329"/>
            <a:ext cx="7559581" cy="4361363"/>
          </a:xfrm>
        </p:spPr>
        <p:txBody>
          <a:bodyPr>
            <a:normAutofit/>
          </a:bodyPr>
          <a:lstStyle/>
          <a:p>
            <a:r>
              <a:rPr lang="en-US" sz="2000" dirty="0"/>
              <a:t>Suppose we have already calculated the OCs and determined the comparative advantage. </a:t>
            </a:r>
            <a:r>
              <a:rPr lang="en-US" sz="2000" dirty="0">
                <a:solidFill>
                  <a:srgbClr val="00B0F0"/>
                </a:solidFill>
              </a:rPr>
              <a:t>Uzbekistan is making the capital goods </a:t>
            </a:r>
            <a:r>
              <a:rPr lang="en-US" sz="2000" dirty="0"/>
              <a:t>in this case and therefore is the </a:t>
            </a:r>
            <a:r>
              <a:rPr lang="en-US" sz="2000" dirty="0">
                <a:solidFill>
                  <a:srgbClr val="00B0F0"/>
                </a:solidFill>
              </a:rPr>
              <a:t>seller</a:t>
            </a:r>
            <a:r>
              <a:rPr lang="en-US" sz="2000" dirty="0"/>
              <a:t> and </a:t>
            </a:r>
            <a:r>
              <a:rPr lang="en-US" sz="2000" dirty="0">
                <a:solidFill>
                  <a:srgbClr val="00B050"/>
                </a:solidFill>
              </a:rPr>
              <a:t>Pakistan is the buyer</a:t>
            </a:r>
            <a:r>
              <a:rPr lang="en-US" sz="2000" dirty="0"/>
              <a:t>.</a:t>
            </a:r>
          </a:p>
          <a:p>
            <a:endParaRPr lang="en-US" dirty="0"/>
          </a:p>
          <a:p>
            <a:endParaRPr lang="en-US" dirty="0"/>
          </a:p>
        </p:txBody>
      </p:sp>
      <p:graphicFrame>
        <p:nvGraphicFramePr>
          <p:cNvPr id="6" name="Content Placeholder 3"/>
          <p:cNvGraphicFramePr>
            <a:graphicFrameLocks/>
          </p:cNvGraphicFramePr>
          <p:nvPr/>
        </p:nvGraphicFramePr>
        <p:xfrm>
          <a:off x="8077199" y="161977"/>
          <a:ext cx="3933984" cy="1535756"/>
        </p:xfrm>
        <a:graphic>
          <a:graphicData uri="http://schemas.openxmlformats.org/drawingml/2006/table">
            <a:tbl>
              <a:tblPr firstRow="1" bandRow="1">
                <a:tableStyleId>{D7AC3CCA-C797-4891-BE02-D94E43425B78}</a:tableStyleId>
              </a:tblPr>
              <a:tblGrid>
                <a:gridCol w="1311328">
                  <a:extLst>
                    <a:ext uri="{9D8B030D-6E8A-4147-A177-3AD203B41FA5}">
                      <a16:colId xmlns:a16="http://schemas.microsoft.com/office/drawing/2014/main" val="363246006"/>
                    </a:ext>
                  </a:extLst>
                </a:gridCol>
                <a:gridCol w="1311328">
                  <a:extLst>
                    <a:ext uri="{9D8B030D-6E8A-4147-A177-3AD203B41FA5}">
                      <a16:colId xmlns:a16="http://schemas.microsoft.com/office/drawing/2014/main" val="2955730739"/>
                    </a:ext>
                  </a:extLst>
                </a:gridCol>
                <a:gridCol w="1311328">
                  <a:extLst>
                    <a:ext uri="{9D8B030D-6E8A-4147-A177-3AD203B41FA5}">
                      <a16:colId xmlns:a16="http://schemas.microsoft.com/office/drawing/2014/main" val="1949478972"/>
                    </a:ext>
                  </a:extLst>
                </a:gridCol>
              </a:tblGrid>
              <a:tr h="547545">
                <a:tc>
                  <a:txBody>
                    <a:bodyPr/>
                    <a:lstStyle/>
                    <a:p>
                      <a:endParaRPr lang="en-US" dirty="0"/>
                    </a:p>
                  </a:txBody>
                  <a:tcPr/>
                </a:tc>
                <a:tc>
                  <a:txBody>
                    <a:bodyPr/>
                    <a:lstStyle/>
                    <a:p>
                      <a:r>
                        <a:rPr lang="en-US" dirty="0"/>
                        <a:t>Capital Goods</a:t>
                      </a:r>
                    </a:p>
                  </a:txBody>
                  <a:tcPr/>
                </a:tc>
                <a:tc>
                  <a:txBody>
                    <a:bodyPr/>
                    <a:lstStyle/>
                    <a:p>
                      <a:r>
                        <a:rPr lang="en-US" dirty="0"/>
                        <a:t>Consumer Goods</a:t>
                      </a:r>
                    </a:p>
                  </a:txBody>
                  <a:tcPr/>
                </a:tc>
                <a:extLst>
                  <a:ext uri="{0D108BD9-81ED-4DB2-BD59-A6C34878D82A}">
                    <a16:rowId xmlns:a16="http://schemas.microsoft.com/office/drawing/2014/main" val="719787739"/>
                  </a:ext>
                </a:extLst>
              </a:tr>
              <a:tr h="447838">
                <a:tc>
                  <a:txBody>
                    <a:bodyPr/>
                    <a:lstStyle/>
                    <a:p>
                      <a:r>
                        <a:rPr lang="en-US" dirty="0"/>
                        <a:t>Pakistan</a:t>
                      </a:r>
                    </a:p>
                  </a:txBody>
                  <a:tcPr/>
                </a:tc>
                <a:tc>
                  <a:txBody>
                    <a:bodyPr/>
                    <a:lstStyle/>
                    <a:p>
                      <a:r>
                        <a:rPr lang="en-US" dirty="0"/>
                        <a:t>OC = 2/3</a:t>
                      </a:r>
                    </a:p>
                  </a:txBody>
                  <a:tcPr/>
                </a:tc>
                <a:tc>
                  <a:txBody>
                    <a:bodyPr/>
                    <a:lstStyle/>
                    <a:p>
                      <a:r>
                        <a:rPr lang="en-US" dirty="0"/>
                        <a:t>OC=3/2</a:t>
                      </a:r>
                    </a:p>
                  </a:txBody>
                  <a:tcPr/>
                </a:tc>
                <a:extLst>
                  <a:ext uri="{0D108BD9-81ED-4DB2-BD59-A6C34878D82A}">
                    <a16:rowId xmlns:a16="http://schemas.microsoft.com/office/drawing/2014/main" val="4039317640"/>
                  </a:ext>
                </a:extLst>
              </a:tr>
              <a:tr h="447838">
                <a:tc>
                  <a:txBody>
                    <a:bodyPr/>
                    <a:lstStyle/>
                    <a:p>
                      <a:r>
                        <a:rPr lang="en-US" dirty="0"/>
                        <a:t>Uzbekistan</a:t>
                      </a:r>
                    </a:p>
                  </a:txBody>
                  <a:tcPr/>
                </a:tc>
                <a:tc>
                  <a:txBody>
                    <a:bodyPr/>
                    <a:lstStyle/>
                    <a:p>
                      <a:r>
                        <a:rPr lang="en-US" dirty="0"/>
                        <a:t>OC</a:t>
                      </a:r>
                      <a:r>
                        <a:rPr lang="en-US" baseline="0" dirty="0"/>
                        <a:t> = 1/4</a:t>
                      </a:r>
                      <a:endParaRPr lang="en-US" dirty="0"/>
                    </a:p>
                  </a:txBody>
                  <a:tcPr/>
                </a:tc>
                <a:tc>
                  <a:txBody>
                    <a:bodyPr/>
                    <a:lstStyle/>
                    <a:p>
                      <a:r>
                        <a:rPr lang="en-US" dirty="0"/>
                        <a:t>OC = 4/1</a:t>
                      </a:r>
                    </a:p>
                  </a:txBody>
                  <a:tcPr/>
                </a:tc>
                <a:extLst>
                  <a:ext uri="{0D108BD9-81ED-4DB2-BD59-A6C34878D82A}">
                    <a16:rowId xmlns:a16="http://schemas.microsoft.com/office/drawing/2014/main" val="11204800"/>
                  </a:ext>
                </a:extLst>
              </a:tr>
            </a:tbl>
          </a:graphicData>
        </a:graphic>
      </p:graphicFrame>
      <p:sp>
        <p:nvSpPr>
          <p:cNvPr id="3" name="Freeform 2"/>
          <p:cNvSpPr/>
          <p:nvPr/>
        </p:nvSpPr>
        <p:spPr>
          <a:xfrm>
            <a:off x="9384187" y="699247"/>
            <a:ext cx="1110344" cy="1131411"/>
          </a:xfrm>
          <a:custGeom>
            <a:avLst/>
            <a:gdLst>
              <a:gd name="connsiteX0" fmla="*/ 1380066 w 1388533"/>
              <a:gd name="connsiteY0" fmla="*/ 499533 h 1727200"/>
              <a:gd name="connsiteX1" fmla="*/ 1346200 w 1388533"/>
              <a:gd name="connsiteY1" fmla="*/ 270933 h 1727200"/>
              <a:gd name="connsiteX2" fmla="*/ 1329266 w 1388533"/>
              <a:gd name="connsiteY2" fmla="*/ 228600 h 1727200"/>
              <a:gd name="connsiteX3" fmla="*/ 1303866 w 1388533"/>
              <a:gd name="connsiteY3" fmla="*/ 211666 h 1727200"/>
              <a:gd name="connsiteX4" fmla="*/ 1253066 w 1388533"/>
              <a:gd name="connsiteY4" fmla="*/ 143933 h 1727200"/>
              <a:gd name="connsiteX5" fmla="*/ 1219200 w 1388533"/>
              <a:gd name="connsiteY5" fmla="*/ 118533 h 1727200"/>
              <a:gd name="connsiteX6" fmla="*/ 1168400 w 1388533"/>
              <a:gd name="connsiteY6" fmla="*/ 101600 h 1727200"/>
              <a:gd name="connsiteX7" fmla="*/ 1143000 w 1388533"/>
              <a:gd name="connsiteY7" fmla="*/ 93133 h 1727200"/>
              <a:gd name="connsiteX8" fmla="*/ 1083733 w 1388533"/>
              <a:gd name="connsiteY8" fmla="*/ 67733 h 1727200"/>
              <a:gd name="connsiteX9" fmla="*/ 1058333 w 1388533"/>
              <a:gd name="connsiteY9" fmla="*/ 50800 h 1727200"/>
              <a:gd name="connsiteX10" fmla="*/ 990600 w 1388533"/>
              <a:gd name="connsiteY10" fmla="*/ 33866 h 1727200"/>
              <a:gd name="connsiteX11" fmla="*/ 821266 w 1388533"/>
              <a:gd name="connsiteY11" fmla="*/ 0 h 1727200"/>
              <a:gd name="connsiteX12" fmla="*/ 330200 w 1388533"/>
              <a:gd name="connsiteY12" fmla="*/ 8466 h 1727200"/>
              <a:gd name="connsiteX13" fmla="*/ 304800 w 1388533"/>
              <a:gd name="connsiteY13" fmla="*/ 16933 h 1727200"/>
              <a:gd name="connsiteX14" fmla="*/ 270933 w 1388533"/>
              <a:gd name="connsiteY14" fmla="*/ 25400 h 1727200"/>
              <a:gd name="connsiteX15" fmla="*/ 237066 w 1388533"/>
              <a:gd name="connsiteY15" fmla="*/ 42333 h 1727200"/>
              <a:gd name="connsiteX16" fmla="*/ 186266 w 1388533"/>
              <a:gd name="connsiteY16" fmla="*/ 93133 h 1727200"/>
              <a:gd name="connsiteX17" fmla="*/ 160866 w 1388533"/>
              <a:gd name="connsiteY17" fmla="*/ 135466 h 1727200"/>
              <a:gd name="connsiteX18" fmla="*/ 143933 w 1388533"/>
              <a:gd name="connsiteY18" fmla="*/ 169333 h 1727200"/>
              <a:gd name="connsiteX19" fmla="*/ 127000 w 1388533"/>
              <a:gd name="connsiteY19" fmla="*/ 194733 h 1727200"/>
              <a:gd name="connsiteX20" fmla="*/ 118533 w 1388533"/>
              <a:gd name="connsiteY20" fmla="*/ 228600 h 1727200"/>
              <a:gd name="connsiteX21" fmla="*/ 93133 w 1388533"/>
              <a:gd name="connsiteY21" fmla="*/ 279400 h 1727200"/>
              <a:gd name="connsiteX22" fmla="*/ 76200 w 1388533"/>
              <a:gd name="connsiteY22" fmla="*/ 347133 h 1727200"/>
              <a:gd name="connsiteX23" fmla="*/ 67733 w 1388533"/>
              <a:gd name="connsiteY23" fmla="*/ 372533 h 1727200"/>
              <a:gd name="connsiteX24" fmla="*/ 50800 w 1388533"/>
              <a:gd name="connsiteY24" fmla="*/ 397933 h 1727200"/>
              <a:gd name="connsiteX25" fmla="*/ 33866 w 1388533"/>
              <a:gd name="connsiteY25" fmla="*/ 457200 h 1727200"/>
              <a:gd name="connsiteX26" fmla="*/ 16933 w 1388533"/>
              <a:gd name="connsiteY26" fmla="*/ 491066 h 1727200"/>
              <a:gd name="connsiteX27" fmla="*/ 8466 w 1388533"/>
              <a:gd name="connsiteY27" fmla="*/ 541866 h 1727200"/>
              <a:gd name="connsiteX28" fmla="*/ 0 w 1388533"/>
              <a:gd name="connsiteY28" fmla="*/ 584200 h 1727200"/>
              <a:gd name="connsiteX29" fmla="*/ 8466 w 1388533"/>
              <a:gd name="connsiteY29" fmla="*/ 1032933 h 1727200"/>
              <a:gd name="connsiteX30" fmla="*/ 25400 w 1388533"/>
              <a:gd name="connsiteY30" fmla="*/ 1066800 h 1727200"/>
              <a:gd name="connsiteX31" fmla="*/ 50800 w 1388533"/>
              <a:gd name="connsiteY31" fmla="*/ 1143000 h 1727200"/>
              <a:gd name="connsiteX32" fmla="*/ 67733 w 1388533"/>
              <a:gd name="connsiteY32" fmla="*/ 1176866 h 1727200"/>
              <a:gd name="connsiteX33" fmla="*/ 76200 w 1388533"/>
              <a:gd name="connsiteY33" fmla="*/ 1202266 h 1727200"/>
              <a:gd name="connsiteX34" fmla="*/ 93133 w 1388533"/>
              <a:gd name="connsiteY34" fmla="*/ 1227666 h 1727200"/>
              <a:gd name="connsiteX35" fmla="*/ 110066 w 1388533"/>
              <a:gd name="connsiteY35" fmla="*/ 1278466 h 1727200"/>
              <a:gd name="connsiteX36" fmla="*/ 118533 w 1388533"/>
              <a:gd name="connsiteY36" fmla="*/ 1303866 h 1727200"/>
              <a:gd name="connsiteX37" fmla="*/ 135466 w 1388533"/>
              <a:gd name="connsiteY37" fmla="*/ 1329266 h 1727200"/>
              <a:gd name="connsiteX38" fmla="*/ 160866 w 1388533"/>
              <a:gd name="connsiteY38" fmla="*/ 1388533 h 1727200"/>
              <a:gd name="connsiteX39" fmla="*/ 177800 w 1388533"/>
              <a:gd name="connsiteY39" fmla="*/ 1439333 h 1727200"/>
              <a:gd name="connsiteX40" fmla="*/ 203200 w 1388533"/>
              <a:gd name="connsiteY40" fmla="*/ 1464733 h 1727200"/>
              <a:gd name="connsiteX41" fmla="*/ 245533 w 1388533"/>
              <a:gd name="connsiteY41" fmla="*/ 1515533 h 1727200"/>
              <a:gd name="connsiteX42" fmla="*/ 270933 w 1388533"/>
              <a:gd name="connsiteY42" fmla="*/ 1524000 h 1727200"/>
              <a:gd name="connsiteX43" fmla="*/ 330200 w 1388533"/>
              <a:gd name="connsiteY43" fmla="*/ 1549400 h 1727200"/>
              <a:gd name="connsiteX44" fmla="*/ 381000 w 1388533"/>
              <a:gd name="connsiteY44" fmla="*/ 1583266 h 1727200"/>
              <a:gd name="connsiteX45" fmla="*/ 457200 w 1388533"/>
              <a:gd name="connsiteY45" fmla="*/ 1608666 h 1727200"/>
              <a:gd name="connsiteX46" fmla="*/ 474133 w 1388533"/>
              <a:gd name="connsiteY46" fmla="*/ 1625600 h 1727200"/>
              <a:gd name="connsiteX47" fmla="*/ 533400 w 1388533"/>
              <a:gd name="connsiteY47" fmla="*/ 1642533 h 1727200"/>
              <a:gd name="connsiteX48" fmla="*/ 567266 w 1388533"/>
              <a:gd name="connsiteY48" fmla="*/ 1667933 h 1727200"/>
              <a:gd name="connsiteX49" fmla="*/ 668866 w 1388533"/>
              <a:gd name="connsiteY49" fmla="*/ 1684866 h 1727200"/>
              <a:gd name="connsiteX50" fmla="*/ 719666 w 1388533"/>
              <a:gd name="connsiteY50" fmla="*/ 1710266 h 1727200"/>
              <a:gd name="connsiteX51" fmla="*/ 821266 w 1388533"/>
              <a:gd name="connsiteY51" fmla="*/ 1727200 h 1727200"/>
              <a:gd name="connsiteX52" fmla="*/ 1083733 w 1388533"/>
              <a:gd name="connsiteY52" fmla="*/ 1701800 h 1727200"/>
              <a:gd name="connsiteX53" fmla="*/ 1109133 w 1388533"/>
              <a:gd name="connsiteY53" fmla="*/ 1693333 h 1727200"/>
              <a:gd name="connsiteX54" fmla="*/ 1143000 w 1388533"/>
              <a:gd name="connsiteY54" fmla="*/ 1684866 h 1727200"/>
              <a:gd name="connsiteX55" fmla="*/ 1202266 w 1388533"/>
              <a:gd name="connsiteY55" fmla="*/ 1642533 h 1727200"/>
              <a:gd name="connsiteX56" fmla="*/ 1219200 w 1388533"/>
              <a:gd name="connsiteY56" fmla="*/ 1625600 h 1727200"/>
              <a:gd name="connsiteX57" fmla="*/ 1244600 w 1388533"/>
              <a:gd name="connsiteY57" fmla="*/ 1608666 h 1727200"/>
              <a:gd name="connsiteX58" fmla="*/ 1303866 w 1388533"/>
              <a:gd name="connsiteY58" fmla="*/ 1540933 h 1727200"/>
              <a:gd name="connsiteX59" fmla="*/ 1312333 w 1388533"/>
              <a:gd name="connsiteY59" fmla="*/ 1507066 h 1727200"/>
              <a:gd name="connsiteX60" fmla="*/ 1329266 w 1388533"/>
              <a:gd name="connsiteY60" fmla="*/ 1456266 h 1727200"/>
              <a:gd name="connsiteX61" fmla="*/ 1354666 w 1388533"/>
              <a:gd name="connsiteY61" fmla="*/ 1346200 h 1727200"/>
              <a:gd name="connsiteX62" fmla="*/ 1363133 w 1388533"/>
              <a:gd name="connsiteY62" fmla="*/ 1227666 h 1727200"/>
              <a:gd name="connsiteX63" fmla="*/ 1371600 w 1388533"/>
              <a:gd name="connsiteY63" fmla="*/ 1159933 h 1727200"/>
              <a:gd name="connsiteX64" fmla="*/ 1388533 w 1388533"/>
              <a:gd name="connsiteY64" fmla="*/ 914400 h 1727200"/>
              <a:gd name="connsiteX65" fmla="*/ 1380066 w 1388533"/>
              <a:gd name="connsiteY65" fmla="*/ 499533 h 172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88533" h="1727200">
                <a:moveTo>
                  <a:pt x="1380066" y="499533"/>
                </a:moveTo>
                <a:cubicBezTo>
                  <a:pt x="1373011" y="392289"/>
                  <a:pt x="1369779" y="329877"/>
                  <a:pt x="1346200" y="270933"/>
                </a:cubicBezTo>
                <a:cubicBezTo>
                  <a:pt x="1340555" y="256822"/>
                  <a:pt x="1338100" y="240967"/>
                  <a:pt x="1329266" y="228600"/>
                </a:cubicBezTo>
                <a:cubicBezTo>
                  <a:pt x="1323351" y="220320"/>
                  <a:pt x="1312333" y="217311"/>
                  <a:pt x="1303866" y="211666"/>
                </a:cubicBezTo>
                <a:cubicBezTo>
                  <a:pt x="1285530" y="184162"/>
                  <a:pt x="1276563" y="163513"/>
                  <a:pt x="1253066" y="143933"/>
                </a:cubicBezTo>
                <a:cubicBezTo>
                  <a:pt x="1242226" y="134899"/>
                  <a:pt x="1231821" y="124844"/>
                  <a:pt x="1219200" y="118533"/>
                </a:cubicBezTo>
                <a:cubicBezTo>
                  <a:pt x="1203235" y="110551"/>
                  <a:pt x="1185333" y="107244"/>
                  <a:pt x="1168400" y="101600"/>
                </a:cubicBezTo>
                <a:cubicBezTo>
                  <a:pt x="1159933" y="98778"/>
                  <a:pt x="1150426" y="98083"/>
                  <a:pt x="1143000" y="93133"/>
                </a:cubicBezTo>
                <a:cubicBezTo>
                  <a:pt x="1107918" y="69745"/>
                  <a:pt x="1127472" y="78668"/>
                  <a:pt x="1083733" y="67733"/>
                </a:cubicBezTo>
                <a:cubicBezTo>
                  <a:pt x="1075266" y="62089"/>
                  <a:pt x="1067434" y="55351"/>
                  <a:pt x="1058333" y="50800"/>
                </a:cubicBezTo>
                <a:cubicBezTo>
                  <a:pt x="1039644" y="41456"/>
                  <a:pt x="1008850" y="38160"/>
                  <a:pt x="990600" y="33866"/>
                </a:cubicBezTo>
                <a:cubicBezTo>
                  <a:pt x="850441" y="887"/>
                  <a:pt x="934384" y="14139"/>
                  <a:pt x="821266" y="0"/>
                </a:cubicBezTo>
                <a:lnTo>
                  <a:pt x="330200" y="8466"/>
                </a:lnTo>
                <a:cubicBezTo>
                  <a:pt x="321280" y="8758"/>
                  <a:pt x="313381" y="14481"/>
                  <a:pt x="304800" y="16933"/>
                </a:cubicBezTo>
                <a:cubicBezTo>
                  <a:pt x="293611" y="20130"/>
                  <a:pt x="281829" y="21314"/>
                  <a:pt x="270933" y="25400"/>
                </a:cubicBezTo>
                <a:cubicBezTo>
                  <a:pt x="259115" y="29832"/>
                  <a:pt x="248355" y="36689"/>
                  <a:pt x="237066" y="42333"/>
                </a:cubicBezTo>
                <a:cubicBezTo>
                  <a:pt x="220133" y="59266"/>
                  <a:pt x="193838" y="70414"/>
                  <a:pt x="186266" y="93133"/>
                </a:cubicBezTo>
                <a:cubicBezTo>
                  <a:pt x="175276" y="126106"/>
                  <a:pt x="184111" y="112223"/>
                  <a:pt x="160866" y="135466"/>
                </a:cubicBezTo>
                <a:cubicBezTo>
                  <a:pt x="155222" y="146755"/>
                  <a:pt x="150195" y="158374"/>
                  <a:pt x="143933" y="169333"/>
                </a:cubicBezTo>
                <a:cubicBezTo>
                  <a:pt x="138885" y="178168"/>
                  <a:pt x="131008" y="185380"/>
                  <a:pt x="127000" y="194733"/>
                </a:cubicBezTo>
                <a:cubicBezTo>
                  <a:pt x="122416" y="205429"/>
                  <a:pt x="122855" y="217796"/>
                  <a:pt x="118533" y="228600"/>
                </a:cubicBezTo>
                <a:cubicBezTo>
                  <a:pt x="111502" y="246178"/>
                  <a:pt x="99501" y="261571"/>
                  <a:pt x="93133" y="279400"/>
                </a:cubicBezTo>
                <a:cubicBezTo>
                  <a:pt x="85306" y="301317"/>
                  <a:pt x="83560" y="325055"/>
                  <a:pt x="76200" y="347133"/>
                </a:cubicBezTo>
                <a:cubicBezTo>
                  <a:pt x="73378" y="355600"/>
                  <a:pt x="71724" y="364551"/>
                  <a:pt x="67733" y="372533"/>
                </a:cubicBezTo>
                <a:cubicBezTo>
                  <a:pt x="63182" y="381634"/>
                  <a:pt x="56444" y="389466"/>
                  <a:pt x="50800" y="397933"/>
                </a:cubicBezTo>
                <a:cubicBezTo>
                  <a:pt x="46503" y="415121"/>
                  <a:pt x="41155" y="440194"/>
                  <a:pt x="33866" y="457200"/>
                </a:cubicBezTo>
                <a:cubicBezTo>
                  <a:pt x="28894" y="468801"/>
                  <a:pt x="22577" y="479777"/>
                  <a:pt x="16933" y="491066"/>
                </a:cubicBezTo>
                <a:cubicBezTo>
                  <a:pt x="14111" y="507999"/>
                  <a:pt x="11537" y="524976"/>
                  <a:pt x="8466" y="541866"/>
                </a:cubicBezTo>
                <a:cubicBezTo>
                  <a:pt x="5892" y="556025"/>
                  <a:pt x="0" y="569809"/>
                  <a:pt x="0" y="584200"/>
                </a:cubicBezTo>
                <a:cubicBezTo>
                  <a:pt x="0" y="733804"/>
                  <a:pt x="603" y="883535"/>
                  <a:pt x="8466" y="1032933"/>
                </a:cubicBezTo>
                <a:cubicBezTo>
                  <a:pt x="9129" y="1045537"/>
                  <a:pt x="20274" y="1055266"/>
                  <a:pt x="25400" y="1066800"/>
                </a:cubicBezTo>
                <a:cubicBezTo>
                  <a:pt x="84687" y="1200195"/>
                  <a:pt x="9527" y="1032938"/>
                  <a:pt x="50800" y="1143000"/>
                </a:cubicBezTo>
                <a:cubicBezTo>
                  <a:pt x="55232" y="1154818"/>
                  <a:pt x="62761" y="1165265"/>
                  <a:pt x="67733" y="1176866"/>
                </a:cubicBezTo>
                <a:cubicBezTo>
                  <a:pt x="71249" y="1185069"/>
                  <a:pt x="72209" y="1194284"/>
                  <a:pt x="76200" y="1202266"/>
                </a:cubicBezTo>
                <a:cubicBezTo>
                  <a:pt x="80751" y="1211367"/>
                  <a:pt x="89000" y="1218367"/>
                  <a:pt x="93133" y="1227666"/>
                </a:cubicBezTo>
                <a:cubicBezTo>
                  <a:pt x="100382" y="1243977"/>
                  <a:pt x="104422" y="1261533"/>
                  <a:pt x="110066" y="1278466"/>
                </a:cubicBezTo>
                <a:cubicBezTo>
                  <a:pt x="112888" y="1286933"/>
                  <a:pt x="113583" y="1296440"/>
                  <a:pt x="118533" y="1303866"/>
                </a:cubicBezTo>
                <a:lnTo>
                  <a:pt x="135466" y="1329266"/>
                </a:lnTo>
                <a:cubicBezTo>
                  <a:pt x="157863" y="1418852"/>
                  <a:pt x="127455" y="1313359"/>
                  <a:pt x="160866" y="1388533"/>
                </a:cubicBezTo>
                <a:cubicBezTo>
                  <a:pt x="168115" y="1404844"/>
                  <a:pt x="165179" y="1426712"/>
                  <a:pt x="177800" y="1439333"/>
                </a:cubicBezTo>
                <a:cubicBezTo>
                  <a:pt x="186267" y="1447800"/>
                  <a:pt x="195535" y="1455535"/>
                  <a:pt x="203200" y="1464733"/>
                </a:cubicBezTo>
                <a:cubicBezTo>
                  <a:pt x="222724" y="1488162"/>
                  <a:pt x="217704" y="1496980"/>
                  <a:pt x="245533" y="1515533"/>
                </a:cubicBezTo>
                <a:cubicBezTo>
                  <a:pt x="252959" y="1520484"/>
                  <a:pt x="262951" y="1520009"/>
                  <a:pt x="270933" y="1524000"/>
                </a:cubicBezTo>
                <a:cubicBezTo>
                  <a:pt x="329402" y="1553235"/>
                  <a:pt x="259717" y="1531779"/>
                  <a:pt x="330200" y="1549400"/>
                </a:cubicBezTo>
                <a:cubicBezTo>
                  <a:pt x="347133" y="1560689"/>
                  <a:pt x="361693" y="1576830"/>
                  <a:pt x="381000" y="1583266"/>
                </a:cubicBezTo>
                <a:lnTo>
                  <a:pt x="457200" y="1608666"/>
                </a:lnTo>
                <a:cubicBezTo>
                  <a:pt x="462844" y="1614311"/>
                  <a:pt x="467288" y="1621493"/>
                  <a:pt x="474133" y="1625600"/>
                </a:cubicBezTo>
                <a:cubicBezTo>
                  <a:pt x="482806" y="1630804"/>
                  <a:pt x="527079" y="1640953"/>
                  <a:pt x="533400" y="1642533"/>
                </a:cubicBezTo>
                <a:cubicBezTo>
                  <a:pt x="544689" y="1651000"/>
                  <a:pt x="554371" y="1662202"/>
                  <a:pt x="567266" y="1667933"/>
                </a:cubicBezTo>
                <a:cubicBezTo>
                  <a:pt x="578997" y="1673147"/>
                  <a:pt x="664927" y="1684303"/>
                  <a:pt x="668866" y="1684866"/>
                </a:cubicBezTo>
                <a:cubicBezTo>
                  <a:pt x="685799" y="1693333"/>
                  <a:pt x="701425" y="1705199"/>
                  <a:pt x="719666" y="1710266"/>
                </a:cubicBezTo>
                <a:cubicBezTo>
                  <a:pt x="752747" y="1719455"/>
                  <a:pt x="821266" y="1727200"/>
                  <a:pt x="821266" y="1727200"/>
                </a:cubicBezTo>
                <a:cubicBezTo>
                  <a:pt x="908755" y="1718733"/>
                  <a:pt x="996437" y="1712070"/>
                  <a:pt x="1083733" y="1701800"/>
                </a:cubicBezTo>
                <a:cubicBezTo>
                  <a:pt x="1092597" y="1700757"/>
                  <a:pt x="1100552" y="1695785"/>
                  <a:pt x="1109133" y="1693333"/>
                </a:cubicBezTo>
                <a:cubicBezTo>
                  <a:pt x="1120322" y="1690136"/>
                  <a:pt x="1131711" y="1687688"/>
                  <a:pt x="1143000" y="1684866"/>
                </a:cubicBezTo>
                <a:cubicBezTo>
                  <a:pt x="1231523" y="1596343"/>
                  <a:pt x="1134693" y="1683076"/>
                  <a:pt x="1202266" y="1642533"/>
                </a:cubicBezTo>
                <a:cubicBezTo>
                  <a:pt x="1209111" y="1638426"/>
                  <a:pt x="1212967" y="1630587"/>
                  <a:pt x="1219200" y="1625600"/>
                </a:cubicBezTo>
                <a:cubicBezTo>
                  <a:pt x="1227146" y="1619243"/>
                  <a:pt x="1236942" y="1615367"/>
                  <a:pt x="1244600" y="1608666"/>
                </a:cubicBezTo>
                <a:cubicBezTo>
                  <a:pt x="1284224" y="1573995"/>
                  <a:pt x="1280914" y="1575362"/>
                  <a:pt x="1303866" y="1540933"/>
                </a:cubicBezTo>
                <a:cubicBezTo>
                  <a:pt x="1306688" y="1529644"/>
                  <a:pt x="1308989" y="1518212"/>
                  <a:pt x="1312333" y="1507066"/>
                </a:cubicBezTo>
                <a:cubicBezTo>
                  <a:pt x="1317462" y="1489969"/>
                  <a:pt x="1324937" y="1473582"/>
                  <a:pt x="1329266" y="1456266"/>
                </a:cubicBezTo>
                <a:cubicBezTo>
                  <a:pt x="1349690" y="1374572"/>
                  <a:pt x="1341636" y="1411354"/>
                  <a:pt x="1354666" y="1346200"/>
                </a:cubicBezTo>
                <a:cubicBezTo>
                  <a:pt x="1357488" y="1306689"/>
                  <a:pt x="1359547" y="1267115"/>
                  <a:pt x="1363133" y="1227666"/>
                </a:cubicBezTo>
                <a:cubicBezTo>
                  <a:pt x="1365193" y="1205006"/>
                  <a:pt x="1369761" y="1182612"/>
                  <a:pt x="1371600" y="1159933"/>
                </a:cubicBezTo>
                <a:cubicBezTo>
                  <a:pt x="1378230" y="1078163"/>
                  <a:pt x="1382889" y="996244"/>
                  <a:pt x="1388533" y="914400"/>
                </a:cubicBezTo>
                <a:cubicBezTo>
                  <a:pt x="1380006" y="513645"/>
                  <a:pt x="1387121" y="606777"/>
                  <a:pt x="1380066" y="499533"/>
                </a:cubicBezTo>
                <a:close/>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82715" y="5176094"/>
            <a:ext cx="6902824" cy="640584"/>
          </a:xfrm>
          <a:custGeom>
            <a:avLst/>
            <a:gdLst>
              <a:gd name="connsiteX0" fmla="*/ 1380066 w 1388533"/>
              <a:gd name="connsiteY0" fmla="*/ 499533 h 1727200"/>
              <a:gd name="connsiteX1" fmla="*/ 1346200 w 1388533"/>
              <a:gd name="connsiteY1" fmla="*/ 270933 h 1727200"/>
              <a:gd name="connsiteX2" fmla="*/ 1329266 w 1388533"/>
              <a:gd name="connsiteY2" fmla="*/ 228600 h 1727200"/>
              <a:gd name="connsiteX3" fmla="*/ 1303866 w 1388533"/>
              <a:gd name="connsiteY3" fmla="*/ 211666 h 1727200"/>
              <a:gd name="connsiteX4" fmla="*/ 1253066 w 1388533"/>
              <a:gd name="connsiteY4" fmla="*/ 143933 h 1727200"/>
              <a:gd name="connsiteX5" fmla="*/ 1219200 w 1388533"/>
              <a:gd name="connsiteY5" fmla="*/ 118533 h 1727200"/>
              <a:gd name="connsiteX6" fmla="*/ 1168400 w 1388533"/>
              <a:gd name="connsiteY6" fmla="*/ 101600 h 1727200"/>
              <a:gd name="connsiteX7" fmla="*/ 1143000 w 1388533"/>
              <a:gd name="connsiteY7" fmla="*/ 93133 h 1727200"/>
              <a:gd name="connsiteX8" fmla="*/ 1083733 w 1388533"/>
              <a:gd name="connsiteY8" fmla="*/ 67733 h 1727200"/>
              <a:gd name="connsiteX9" fmla="*/ 1058333 w 1388533"/>
              <a:gd name="connsiteY9" fmla="*/ 50800 h 1727200"/>
              <a:gd name="connsiteX10" fmla="*/ 990600 w 1388533"/>
              <a:gd name="connsiteY10" fmla="*/ 33866 h 1727200"/>
              <a:gd name="connsiteX11" fmla="*/ 821266 w 1388533"/>
              <a:gd name="connsiteY11" fmla="*/ 0 h 1727200"/>
              <a:gd name="connsiteX12" fmla="*/ 330200 w 1388533"/>
              <a:gd name="connsiteY12" fmla="*/ 8466 h 1727200"/>
              <a:gd name="connsiteX13" fmla="*/ 304800 w 1388533"/>
              <a:gd name="connsiteY13" fmla="*/ 16933 h 1727200"/>
              <a:gd name="connsiteX14" fmla="*/ 270933 w 1388533"/>
              <a:gd name="connsiteY14" fmla="*/ 25400 h 1727200"/>
              <a:gd name="connsiteX15" fmla="*/ 237066 w 1388533"/>
              <a:gd name="connsiteY15" fmla="*/ 42333 h 1727200"/>
              <a:gd name="connsiteX16" fmla="*/ 186266 w 1388533"/>
              <a:gd name="connsiteY16" fmla="*/ 93133 h 1727200"/>
              <a:gd name="connsiteX17" fmla="*/ 160866 w 1388533"/>
              <a:gd name="connsiteY17" fmla="*/ 135466 h 1727200"/>
              <a:gd name="connsiteX18" fmla="*/ 143933 w 1388533"/>
              <a:gd name="connsiteY18" fmla="*/ 169333 h 1727200"/>
              <a:gd name="connsiteX19" fmla="*/ 127000 w 1388533"/>
              <a:gd name="connsiteY19" fmla="*/ 194733 h 1727200"/>
              <a:gd name="connsiteX20" fmla="*/ 118533 w 1388533"/>
              <a:gd name="connsiteY20" fmla="*/ 228600 h 1727200"/>
              <a:gd name="connsiteX21" fmla="*/ 93133 w 1388533"/>
              <a:gd name="connsiteY21" fmla="*/ 279400 h 1727200"/>
              <a:gd name="connsiteX22" fmla="*/ 76200 w 1388533"/>
              <a:gd name="connsiteY22" fmla="*/ 347133 h 1727200"/>
              <a:gd name="connsiteX23" fmla="*/ 67733 w 1388533"/>
              <a:gd name="connsiteY23" fmla="*/ 372533 h 1727200"/>
              <a:gd name="connsiteX24" fmla="*/ 50800 w 1388533"/>
              <a:gd name="connsiteY24" fmla="*/ 397933 h 1727200"/>
              <a:gd name="connsiteX25" fmla="*/ 33866 w 1388533"/>
              <a:gd name="connsiteY25" fmla="*/ 457200 h 1727200"/>
              <a:gd name="connsiteX26" fmla="*/ 16933 w 1388533"/>
              <a:gd name="connsiteY26" fmla="*/ 491066 h 1727200"/>
              <a:gd name="connsiteX27" fmla="*/ 8466 w 1388533"/>
              <a:gd name="connsiteY27" fmla="*/ 541866 h 1727200"/>
              <a:gd name="connsiteX28" fmla="*/ 0 w 1388533"/>
              <a:gd name="connsiteY28" fmla="*/ 584200 h 1727200"/>
              <a:gd name="connsiteX29" fmla="*/ 8466 w 1388533"/>
              <a:gd name="connsiteY29" fmla="*/ 1032933 h 1727200"/>
              <a:gd name="connsiteX30" fmla="*/ 25400 w 1388533"/>
              <a:gd name="connsiteY30" fmla="*/ 1066800 h 1727200"/>
              <a:gd name="connsiteX31" fmla="*/ 50800 w 1388533"/>
              <a:gd name="connsiteY31" fmla="*/ 1143000 h 1727200"/>
              <a:gd name="connsiteX32" fmla="*/ 67733 w 1388533"/>
              <a:gd name="connsiteY32" fmla="*/ 1176866 h 1727200"/>
              <a:gd name="connsiteX33" fmla="*/ 76200 w 1388533"/>
              <a:gd name="connsiteY33" fmla="*/ 1202266 h 1727200"/>
              <a:gd name="connsiteX34" fmla="*/ 93133 w 1388533"/>
              <a:gd name="connsiteY34" fmla="*/ 1227666 h 1727200"/>
              <a:gd name="connsiteX35" fmla="*/ 110066 w 1388533"/>
              <a:gd name="connsiteY35" fmla="*/ 1278466 h 1727200"/>
              <a:gd name="connsiteX36" fmla="*/ 118533 w 1388533"/>
              <a:gd name="connsiteY36" fmla="*/ 1303866 h 1727200"/>
              <a:gd name="connsiteX37" fmla="*/ 135466 w 1388533"/>
              <a:gd name="connsiteY37" fmla="*/ 1329266 h 1727200"/>
              <a:gd name="connsiteX38" fmla="*/ 160866 w 1388533"/>
              <a:gd name="connsiteY38" fmla="*/ 1388533 h 1727200"/>
              <a:gd name="connsiteX39" fmla="*/ 177800 w 1388533"/>
              <a:gd name="connsiteY39" fmla="*/ 1439333 h 1727200"/>
              <a:gd name="connsiteX40" fmla="*/ 203200 w 1388533"/>
              <a:gd name="connsiteY40" fmla="*/ 1464733 h 1727200"/>
              <a:gd name="connsiteX41" fmla="*/ 245533 w 1388533"/>
              <a:gd name="connsiteY41" fmla="*/ 1515533 h 1727200"/>
              <a:gd name="connsiteX42" fmla="*/ 270933 w 1388533"/>
              <a:gd name="connsiteY42" fmla="*/ 1524000 h 1727200"/>
              <a:gd name="connsiteX43" fmla="*/ 330200 w 1388533"/>
              <a:gd name="connsiteY43" fmla="*/ 1549400 h 1727200"/>
              <a:gd name="connsiteX44" fmla="*/ 381000 w 1388533"/>
              <a:gd name="connsiteY44" fmla="*/ 1583266 h 1727200"/>
              <a:gd name="connsiteX45" fmla="*/ 457200 w 1388533"/>
              <a:gd name="connsiteY45" fmla="*/ 1608666 h 1727200"/>
              <a:gd name="connsiteX46" fmla="*/ 474133 w 1388533"/>
              <a:gd name="connsiteY46" fmla="*/ 1625600 h 1727200"/>
              <a:gd name="connsiteX47" fmla="*/ 533400 w 1388533"/>
              <a:gd name="connsiteY47" fmla="*/ 1642533 h 1727200"/>
              <a:gd name="connsiteX48" fmla="*/ 567266 w 1388533"/>
              <a:gd name="connsiteY48" fmla="*/ 1667933 h 1727200"/>
              <a:gd name="connsiteX49" fmla="*/ 668866 w 1388533"/>
              <a:gd name="connsiteY49" fmla="*/ 1684866 h 1727200"/>
              <a:gd name="connsiteX50" fmla="*/ 719666 w 1388533"/>
              <a:gd name="connsiteY50" fmla="*/ 1710266 h 1727200"/>
              <a:gd name="connsiteX51" fmla="*/ 821266 w 1388533"/>
              <a:gd name="connsiteY51" fmla="*/ 1727200 h 1727200"/>
              <a:gd name="connsiteX52" fmla="*/ 1083733 w 1388533"/>
              <a:gd name="connsiteY52" fmla="*/ 1701800 h 1727200"/>
              <a:gd name="connsiteX53" fmla="*/ 1109133 w 1388533"/>
              <a:gd name="connsiteY53" fmla="*/ 1693333 h 1727200"/>
              <a:gd name="connsiteX54" fmla="*/ 1143000 w 1388533"/>
              <a:gd name="connsiteY54" fmla="*/ 1684866 h 1727200"/>
              <a:gd name="connsiteX55" fmla="*/ 1202266 w 1388533"/>
              <a:gd name="connsiteY55" fmla="*/ 1642533 h 1727200"/>
              <a:gd name="connsiteX56" fmla="*/ 1219200 w 1388533"/>
              <a:gd name="connsiteY56" fmla="*/ 1625600 h 1727200"/>
              <a:gd name="connsiteX57" fmla="*/ 1244600 w 1388533"/>
              <a:gd name="connsiteY57" fmla="*/ 1608666 h 1727200"/>
              <a:gd name="connsiteX58" fmla="*/ 1303866 w 1388533"/>
              <a:gd name="connsiteY58" fmla="*/ 1540933 h 1727200"/>
              <a:gd name="connsiteX59" fmla="*/ 1312333 w 1388533"/>
              <a:gd name="connsiteY59" fmla="*/ 1507066 h 1727200"/>
              <a:gd name="connsiteX60" fmla="*/ 1329266 w 1388533"/>
              <a:gd name="connsiteY60" fmla="*/ 1456266 h 1727200"/>
              <a:gd name="connsiteX61" fmla="*/ 1354666 w 1388533"/>
              <a:gd name="connsiteY61" fmla="*/ 1346200 h 1727200"/>
              <a:gd name="connsiteX62" fmla="*/ 1363133 w 1388533"/>
              <a:gd name="connsiteY62" fmla="*/ 1227666 h 1727200"/>
              <a:gd name="connsiteX63" fmla="*/ 1371600 w 1388533"/>
              <a:gd name="connsiteY63" fmla="*/ 1159933 h 1727200"/>
              <a:gd name="connsiteX64" fmla="*/ 1388533 w 1388533"/>
              <a:gd name="connsiteY64" fmla="*/ 914400 h 1727200"/>
              <a:gd name="connsiteX65" fmla="*/ 1380066 w 1388533"/>
              <a:gd name="connsiteY65" fmla="*/ 499533 h 172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88533" h="1727200">
                <a:moveTo>
                  <a:pt x="1380066" y="499533"/>
                </a:moveTo>
                <a:cubicBezTo>
                  <a:pt x="1373011" y="392289"/>
                  <a:pt x="1369779" y="329877"/>
                  <a:pt x="1346200" y="270933"/>
                </a:cubicBezTo>
                <a:cubicBezTo>
                  <a:pt x="1340555" y="256822"/>
                  <a:pt x="1338100" y="240967"/>
                  <a:pt x="1329266" y="228600"/>
                </a:cubicBezTo>
                <a:cubicBezTo>
                  <a:pt x="1323351" y="220320"/>
                  <a:pt x="1312333" y="217311"/>
                  <a:pt x="1303866" y="211666"/>
                </a:cubicBezTo>
                <a:cubicBezTo>
                  <a:pt x="1285530" y="184162"/>
                  <a:pt x="1276563" y="163513"/>
                  <a:pt x="1253066" y="143933"/>
                </a:cubicBezTo>
                <a:cubicBezTo>
                  <a:pt x="1242226" y="134899"/>
                  <a:pt x="1231821" y="124844"/>
                  <a:pt x="1219200" y="118533"/>
                </a:cubicBezTo>
                <a:cubicBezTo>
                  <a:pt x="1203235" y="110551"/>
                  <a:pt x="1185333" y="107244"/>
                  <a:pt x="1168400" y="101600"/>
                </a:cubicBezTo>
                <a:cubicBezTo>
                  <a:pt x="1159933" y="98778"/>
                  <a:pt x="1150426" y="98083"/>
                  <a:pt x="1143000" y="93133"/>
                </a:cubicBezTo>
                <a:cubicBezTo>
                  <a:pt x="1107918" y="69745"/>
                  <a:pt x="1127472" y="78668"/>
                  <a:pt x="1083733" y="67733"/>
                </a:cubicBezTo>
                <a:cubicBezTo>
                  <a:pt x="1075266" y="62089"/>
                  <a:pt x="1067434" y="55351"/>
                  <a:pt x="1058333" y="50800"/>
                </a:cubicBezTo>
                <a:cubicBezTo>
                  <a:pt x="1039644" y="41456"/>
                  <a:pt x="1008850" y="38160"/>
                  <a:pt x="990600" y="33866"/>
                </a:cubicBezTo>
                <a:cubicBezTo>
                  <a:pt x="850441" y="887"/>
                  <a:pt x="934384" y="14139"/>
                  <a:pt x="821266" y="0"/>
                </a:cubicBezTo>
                <a:lnTo>
                  <a:pt x="330200" y="8466"/>
                </a:lnTo>
                <a:cubicBezTo>
                  <a:pt x="321280" y="8758"/>
                  <a:pt x="313381" y="14481"/>
                  <a:pt x="304800" y="16933"/>
                </a:cubicBezTo>
                <a:cubicBezTo>
                  <a:pt x="293611" y="20130"/>
                  <a:pt x="281829" y="21314"/>
                  <a:pt x="270933" y="25400"/>
                </a:cubicBezTo>
                <a:cubicBezTo>
                  <a:pt x="259115" y="29832"/>
                  <a:pt x="248355" y="36689"/>
                  <a:pt x="237066" y="42333"/>
                </a:cubicBezTo>
                <a:cubicBezTo>
                  <a:pt x="220133" y="59266"/>
                  <a:pt x="193838" y="70414"/>
                  <a:pt x="186266" y="93133"/>
                </a:cubicBezTo>
                <a:cubicBezTo>
                  <a:pt x="175276" y="126106"/>
                  <a:pt x="184111" y="112223"/>
                  <a:pt x="160866" y="135466"/>
                </a:cubicBezTo>
                <a:cubicBezTo>
                  <a:pt x="155222" y="146755"/>
                  <a:pt x="150195" y="158374"/>
                  <a:pt x="143933" y="169333"/>
                </a:cubicBezTo>
                <a:cubicBezTo>
                  <a:pt x="138885" y="178168"/>
                  <a:pt x="131008" y="185380"/>
                  <a:pt x="127000" y="194733"/>
                </a:cubicBezTo>
                <a:cubicBezTo>
                  <a:pt x="122416" y="205429"/>
                  <a:pt x="122855" y="217796"/>
                  <a:pt x="118533" y="228600"/>
                </a:cubicBezTo>
                <a:cubicBezTo>
                  <a:pt x="111502" y="246178"/>
                  <a:pt x="99501" y="261571"/>
                  <a:pt x="93133" y="279400"/>
                </a:cubicBezTo>
                <a:cubicBezTo>
                  <a:pt x="85306" y="301317"/>
                  <a:pt x="83560" y="325055"/>
                  <a:pt x="76200" y="347133"/>
                </a:cubicBezTo>
                <a:cubicBezTo>
                  <a:pt x="73378" y="355600"/>
                  <a:pt x="71724" y="364551"/>
                  <a:pt x="67733" y="372533"/>
                </a:cubicBezTo>
                <a:cubicBezTo>
                  <a:pt x="63182" y="381634"/>
                  <a:pt x="56444" y="389466"/>
                  <a:pt x="50800" y="397933"/>
                </a:cubicBezTo>
                <a:cubicBezTo>
                  <a:pt x="46503" y="415121"/>
                  <a:pt x="41155" y="440194"/>
                  <a:pt x="33866" y="457200"/>
                </a:cubicBezTo>
                <a:cubicBezTo>
                  <a:pt x="28894" y="468801"/>
                  <a:pt x="22577" y="479777"/>
                  <a:pt x="16933" y="491066"/>
                </a:cubicBezTo>
                <a:cubicBezTo>
                  <a:pt x="14111" y="507999"/>
                  <a:pt x="11537" y="524976"/>
                  <a:pt x="8466" y="541866"/>
                </a:cubicBezTo>
                <a:cubicBezTo>
                  <a:pt x="5892" y="556025"/>
                  <a:pt x="0" y="569809"/>
                  <a:pt x="0" y="584200"/>
                </a:cubicBezTo>
                <a:cubicBezTo>
                  <a:pt x="0" y="733804"/>
                  <a:pt x="603" y="883535"/>
                  <a:pt x="8466" y="1032933"/>
                </a:cubicBezTo>
                <a:cubicBezTo>
                  <a:pt x="9129" y="1045537"/>
                  <a:pt x="20274" y="1055266"/>
                  <a:pt x="25400" y="1066800"/>
                </a:cubicBezTo>
                <a:cubicBezTo>
                  <a:pt x="84687" y="1200195"/>
                  <a:pt x="9527" y="1032938"/>
                  <a:pt x="50800" y="1143000"/>
                </a:cubicBezTo>
                <a:cubicBezTo>
                  <a:pt x="55232" y="1154818"/>
                  <a:pt x="62761" y="1165265"/>
                  <a:pt x="67733" y="1176866"/>
                </a:cubicBezTo>
                <a:cubicBezTo>
                  <a:pt x="71249" y="1185069"/>
                  <a:pt x="72209" y="1194284"/>
                  <a:pt x="76200" y="1202266"/>
                </a:cubicBezTo>
                <a:cubicBezTo>
                  <a:pt x="80751" y="1211367"/>
                  <a:pt x="89000" y="1218367"/>
                  <a:pt x="93133" y="1227666"/>
                </a:cubicBezTo>
                <a:cubicBezTo>
                  <a:pt x="100382" y="1243977"/>
                  <a:pt x="104422" y="1261533"/>
                  <a:pt x="110066" y="1278466"/>
                </a:cubicBezTo>
                <a:cubicBezTo>
                  <a:pt x="112888" y="1286933"/>
                  <a:pt x="113583" y="1296440"/>
                  <a:pt x="118533" y="1303866"/>
                </a:cubicBezTo>
                <a:lnTo>
                  <a:pt x="135466" y="1329266"/>
                </a:lnTo>
                <a:cubicBezTo>
                  <a:pt x="157863" y="1418852"/>
                  <a:pt x="127455" y="1313359"/>
                  <a:pt x="160866" y="1388533"/>
                </a:cubicBezTo>
                <a:cubicBezTo>
                  <a:pt x="168115" y="1404844"/>
                  <a:pt x="165179" y="1426712"/>
                  <a:pt x="177800" y="1439333"/>
                </a:cubicBezTo>
                <a:cubicBezTo>
                  <a:pt x="186267" y="1447800"/>
                  <a:pt x="195535" y="1455535"/>
                  <a:pt x="203200" y="1464733"/>
                </a:cubicBezTo>
                <a:cubicBezTo>
                  <a:pt x="222724" y="1488162"/>
                  <a:pt x="217704" y="1496980"/>
                  <a:pt x="245533" y="1515533"/>
                </a:cubicBezTo>
                <a:cubicBezTo>
                  <a:pt x="252959" y="1520484"/>
                  <a:pt x="262951" y="1520009"/>
                  <a:pt x="270933" y="1524000"/>
                </a:cubicBezTo>
                <a:cubicBezTo>
                  <a:pt x="329402" y="1553235"/>
                  <a:pt x="259717" y="1531779"/>
                  <a:pt x="330200" y="1549400"/>
                </a:cubicBezTo>
                <a:cubicBezTo>
                  <a:pt x="347133" y="1560689"/>
                  <a:pt x="361693" y="1576830"/>
                  <a:pt x="381000" y="1583266"/>
                </a:cubicBezTo>
                <a:lnTo>
                  <a:pt x="457200" y="1608666"/>
                </a:lnTo>
                <a:cubicBezTo>
                  <a:pt x="462844" y="1614311"/>
                  <a:pt x="467288" y="1621493"/>
                  <a:pt x="474133" y="1625600"/>
                </a:cubicBezTo>
                <a:cubicBezTo>
                  <a:pt x="482806" y="1630804"/>
                  <a:pt x="527079" y="1640953"/>
                  <a:pt x="533400" y="1642533"/>
                </a:cubicBezTo>
                <a:cubicBezTo>
                  <a:pt x="544689" y="1651000"/>
                  <a:pt x="554371" y="1662202"/>
                  <a:pt x="567266" y="1667933"/>
                </a:cubicBezTo>
                <a:cubicBezTo>
                  <a:pt x="578997" y="1673147"/>
                  <a:pt x="664927" y="1684303"/>
                  <a:pt x="668866" y="1684866"/>
                </a:cubicBezTo>
                <a:cubicBezTo>
                  <a:pt x="685799" y="1693333"/>
                  <a:pt x="701425" y="1705199"/>
                  <a:pt x="719666" y="1710266"/>
                </a:cubicBezTo>
                <a:cubicBezTo>
                  <a:pt x="752747" y="1719455"/>
                  <a:pt x="821266" y="1727200"/>
                  <a:pt x="821266" y="1727200"/>
                </a:cubicBezTo>
                <a:cubicBezTo>
                  <a:pt x="908755" y="1718733"/>
                  <a:pt x="996437" y="1712070"/>
                  <a:pt x="1083733" y="1701800"/>
                </a:cubicBezTo>
                <a:cubicBezTo>
                  <a:pt x="1092597" y="1700757"/>
                  <a:pt x="1100552" y="1695785"/>
                  <a:pt x="1109133" y="1693333"/>
                </a:cubicBezTo>
                <a:cubicBezTo>
                  <a:pt x="1120322" y="1690136"/>
                  <a:pt x="1131711" y="1687688"/>
                  <a:pt x="1143000" y="1684866"/>
                </a:cubicBezTo>
                <a:cubicBezTo>
                  <a:pt x="1231523" y="1596343"/>
                  <a:pt x="1134693" y="1683076"/>
                  <a:pt x="1202266" y="1642533"/>
                </a:cubicBezTo>
                <a:cubicBezTo>
                  <a:pt x="1209111" y="1638426"/>
                  <a:pt x="1212967" y="1630587"/>
                  <a:pt x="1219200" y="1625600"/>
                </a:cubicBezTo>
                <a:cubicBezTo>
                  <a:pt x="1227146" y="1619243"/>
                  <a:pt x="1236942" y="1615367"/>
                  <a:pt x="1244600" y="1608666"/>
                </a:cubicBezTo>
                <a:cubicBezTo>
                  <a:pt x="1284224" y="1573995"/>
                  <a:pt x="1280914" y="1575362"/>
                  <a:pt x="1303866" y="1540933"/>
                </a:cubicBezTo>
                <a:cubicBezTo>
                  <a:pt x="1306688" y="1529644"/>
                  <a:pt x="1308989" y="1518212"/>
                  <a:pt x="1312333" y="1507066"/>
                </a:cubicBezTo>
                <a:cubicBezTo>
                  <a:pt x="1317462" y="1489969"/>
                  <a:pt x="1324937" y="1473582"/>
                  <a:pt x="1329266" y="1456266"/>
                </a:cubicBezTo>
                <a:cubicBezTo>
                  <a:pt x="1349690" y="1374572"/>
                  <a:pt x="1341636" y="1411354"/>
                  <a:pt x="1354666" y="1346200"/>
                </a:cubicBezTo>
                <a:cubicBezTo>
                  <a:pt x="1357488" y="1306689"/>
                  <a:pt x="1359547" y="1267115"/>
                  <a:pt x="1363133" y="1227666"/>
                </a:cubicBezTo>
                <a:cubicBezTo>
                  <a:pt x="1365193" y="1205006"/>
                  <a:pt x="1369761" y="1182612"/>
                  <a:pt x="1371600" y="1159933"/>
                </a:cubicBezTo>
                <a:cubicBezTo>
                  <a:pt x="1378230" y="1078163"/>
                  <a:pt x="1382889" y="996244"/>
                  <a:pt x="1388533" y="914400"/>
                </a:cubicBezTo>
                <a:cubicBezTo>
                  <a:pt x="1380006" y="513645"/>
                  <a:pt x="1387121" y="606777"/>
                  <a:pt x="1380066" y="499533"/>
                </a:cubicBezTo>
                <a:close/>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27997" y="4460367"/>
            <a:ext cx="2286000" cy="1323439"/>
          </a:xfrm>
          <a:prstGeom prst="rect">
            <a:avLst/>
          </a:prstGeom>
          <a:solidFill>
            <a:srgbClr val="FFFF00"/>
          </a:solidFill>
        </p:spPr>
        <p:txBody>
          <a:bodyPr wrap="square" rtlCol="0">
            <a:spAutoFit/>
          </a:bodyPr>
          <a:lstStyle/>
          <a:p>
            <a:r>
              <a:rPr lang="en-US" sz="1600" dirty="0">
                <a:solidFill>
                  <a:srgbClr val="FF0000"/>
                </a:solidFill>
              </a:rPr>
              <a:t>Summary</a:t>
            </a:r>
          </a:p>
          <a:p>
            <a:r>
              <a:rPr lang="en-US" sz="1600" dirty="0">
                <a:solidFill>
                  <a:srgbClr val="FF0000"/>
                </a:solidFill>
              </a:rPr>
              <a:t>The range of acceptable prices is just between the lowest and highest OC of that good.</a:t>
            </a:r>
          </a:p>
        </p:txBody>
      </p:sp>
      <p:sp>
        <p:nvSpPr>
          <p:cNvPr id="8" name="Rectangle 7"/>
          <p:cNvSpPr/>
          <p:nvPr/>
        </p:nvSpPr>
        <p:spPr>
          <a:xfrm>
            <a:off x="1246892" y="1830658"/>
            <a:ext cx="2616896" cy="2554545"/>
          </a:xfrm>
          <a:prstGeom prst="rect">
            <a:avLst/>
          </a:prstGeom>
        </p:spPr>
        <p:txBody>
          <a:bodyPr wrap="square">
            <a:spAutoFit/>
          </a:bodyPr>
          <a:lstStyle/>
          <a:p>
            <a:r>
              <a:rPr lang="en-US" sz="2000" b="1" dirty="0"/>
              <a:t>From Uzbekistan (Seller)’s perspective:</a:t>
            </a:r>
          </a:p>
          <a:p>
            <a:pPr lvl="1"/>
            <a:r>
              <a:rPr lang="en-US" sz="2000" dirty="0">
                <a:solidFill>
                  <a:srgbClr val="FF0000"/>
                </a:solidFill>
              </a:rPr>
              <a:t>The cost of production is ¼ (of a consumer good) so they will be happy to </a:t>
            </a:r>
            <a:r>
              <a:rPr lang="en-US" sz="2000" b="1" dirty="0">
                <a:solidFill>
                  <a:srgbClr val="FF0000"/>
                </a:solidFill>
              </a:rPr>
              <a:t>sell for more than ¼.</a:t>
            </a:r>
          </a:p>
        </p:txBody>
      </p:sp>
      <p:sp>
        <p:nvSpPr>
          <p:cNvPr id="15" name="Rectangle 14"/>
          <p:cNvSpPr/>
          <p:nvPr/>
        </p:nvSpPr>
        <p:spPr>
          <a:xfrm>
            <a:off x="5509258" y="1888775"/>
            <a:ext cx="3206447" cy="2554545"/>
          </a:xfrm>
          <a:prstGeom prst="rect">
            <a:avLst/>
          </a:prstGeom>
        </p:spPr>
        <p:txBody>
          <a:bodyPr wrap="square">
            <a:spAutoFit/>
          </a:bodyPr>
          <a:lstStyle/>
          <a:p>
            <a:r>
              <a:rPr lang="en-US" sz="2000" b="1" dirty="0"/>
              <a:t>From Pakistan (Buyer)’s perspective:</a:t>
            </a:r>
          </a:p>
          <a:p>
            <a:pPr lvl="1"/>
            <a:r>
              <a:rPr lang="en-US" sz="2000" dirty="0">
                <a:solidFill>
                  <a:srgbClr val="FF0000"/>
                </a:solidFill>
              </a:rPr>
              <a:t>They currently pay 2/3 if they make the goods themselves in their own country. So they will want to </a:t>
            </a:r>
            <a:r>
              <a:rPr lang="en-US" sz="2000" b="1" dirty="0">
                <a:solidFill>
                  <a:srgbClr val="FF0000"/>
                </a:solidFill>
              </a:rPr>
              <a:t>buy for less than 2/3.</a:t>
            </a:r>
          </a:p>
        </p:txBody>
      </p:sp>
      <p:sp>
        <p:nvSpPr>
          <p:cNvPr id="16" name="Rectangle 15"/>
          <p:cNvSpPr/>
          <p:nvPr/>
        </p:nvSpPr>
        <p:spPr>
          <a:xfrm>
            <a:off x="2572069" y="4663271"/>
            <a:ext cx="6096000" cy="1200329"/>
          </a:xfrm>
          <a:prstGeom prst="rect">
            <a:avLst/>
          </a:prstGeom>
        </p:spPr>
        <p:txBody>
          <a:bodyPr>
            <a:spAutoFit/>
          </a:bodyPr>
          <a:lstStyle/>
          <a:p>
            <a:r>
              <a:rPr lang="en-US" dirty="0"/>
              <a:t>So, any price in between these two prices will benefit both buyer and seller.</a:t>
            </a:r>
          </a:p>
          <a:p>
            <a:pPr lvl="1"/>
            <a:r>
              <a:rPr lang="en-US" dirty="0">
                <a:solidFill>
                  <a:srgbClr val="FF0000"/>
                </a:solidFill>
              </a:rPr>
              <a:t>Therefore</a:t>
            </a:r>
            <a:r>
              <a:rPr lang="en-US" dirty="0"/>
              <a:t> </a:t>
            </a:r>
            <a:r>
              <a:rPr lang="en-US" dirty="0">
                <a:solidFill>
                  <a:srgbClr val="FF0000"/>
                </a:solidFill>
              </a:rPr>
              <a:t>¼ consumer good &lt; 1 capital good &lt; 2/3 consumer good</a:t>
            </a:r>
          </a:p>
        </p:txBody>
      </p:sp>
      <p:pic>
        <p:nvPicPr>
          <p:cNvPr id="19" name="Picture 18"/>
          <p:cNvPicPr>
            <a:picLocks noChangeAspect="1"/>
          </p:cNvPicPr>
          <p:nvPr/>
        </p:nvPicPr>
        <p:blipFill>
          <a:blip r:embed="rId2"/>
          <a:stretch>
            <a:fillRect/>
          </a:stretch>
        </p:blipFill>
        <p:spPr>
          <a:xfrm>
            <a:off x="0" y="2549824"/>
            <a:ext cx="1599791" cy="1101429"/>
          </a:xfrm>
          <a:prstGeom prst="rect">
            <a:avLst/>
          </a:prstGeom>
        </p:spPr>
      </p:pic>
      <p:pic>
        <p:nvPicPr>
          <p:cNvPr id="20" name="Picture 19"/>
          <p:cNvPicPr>
            <a:picLocks noChangeAspect="1"/>
          </p:cNvPicPr>
          <p:nvPr/>
        </p:nvPicPr>
        <p:blipFill>
          <a:blip r:embed="rId2"/>
          <a:stretch>
            <a:fillRect/>
          </a:stretch>
        </p:blipFill>
        <p:spPr>
          <a:xfrm>
            <a:off x="4312024" y="2620557"/>
            <a:ext cx="1596909" cy="1099445"/>
          </a:xfrm>
          <a:prstGeom prst="rect">
            <a:avLst/>
          </a:prstGeom>
        </p:spPr>
      </p:pic>
      <p:sp>
        <p:nvSpPr>
          <p:cNvPr id="21" name="Oval 20"/>
          <p:cNvSpPr/>
          <p:nvPr/>
        </p:nvSpPr>
        <p:spPr>
          <a:xfrm>
            <a:off x="51853" y="2474660"/>
            <a:ext cx="710120" cy="1000144"/>
          </a:xfrm>
          <a:prstGeom prst="ellipse">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154198" y="2653284"/>
            <a:ext cx="710120" cy="1000144"/>
          </a:xfrm>
          <a:prstGeom prst="ellipse">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a:stCxn id="3" idx="51"/>
            <a:endCxn id="9" idx="1"/>
          </p:cNvCxnSpPr>
          <p:nvPr/>
        </p:nvCxnSpPr>
        <p:spPr>
          <a:xfrm flipH="1">
            <a:off x="7530164" y="1830658"/>
            <a:ext cx="2510750" cy="344592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10696003" y="699247"/>
            <a:ext cx="966141" cy="1131411"/>
          </a:xfrm>
          <a:custGeom>
            <a:avLst/>
            <a:gdLst>
              <a:gd name="connsiteX0" fmla="*/ 1380066 w 1388533"/>
              <a:gd name="connsiteY0" fmla="*/ 499533 h 1727200"/>
              <a:gd name="connsiteX1" fmla="*/ 1346200 w 1388533"/>
              <a:gd name="connsiteY1" fmla="*/ 270933 h 1727200"/>
              <a:gd name="connsiteX2" fmla="*/ 1329266 w 1388533"/>
              <a:gd name="connsiteY2" fmla="*/ 228600 h 1727200"/>
              <a:gd name="connsiteX3" fmla="*/ 1303866 w 1388533"/>
              <a:gd name="connsiteY3" fmla="*/ 211666 h 1727200"/>
              <a:gd name="connsiteX4" fmla="*/ 1253066 w 1388533"/>
              <a:gd name="connsiteY4" fmla="*/ 143933 h 1727200"/>
              <a:gd name="connsiteX5" fmla="*/ 1219200 w 1388533"/>
              <a:gd name="connsiteY5" fmla="*/ 118533 h 1727200"/>
              <a:gd name="connsiteX6" fmla="*/ 1168400 w 1388533"/>
              <a:gd name="connsiteY6" fmla="*/ 101600 h 1727200"/>
              <a:gd name="connsiteX7" fmla="*/ 1143000 w 1388533"/>
              <a:gd name="connsiteY7" fmla="*/ 93133 h 1727200"/>
              <a:gd name="connsiteX8" fmla="*/ 1083733 w 1388533"/>
              <a:gd name="connsiteY8" fmla="*/ 67733 h 1727200"/>
              <a:gd name="connsiteX9" fmla="*/ 1058333 w 1388533"/>
              <a:gd name="connsiteY9" fmla="*/ 50800 h 1727200"/>
              <a:gd name="connsiteX10" fmla="*/ 990600 w 1388533"/>
              <a:gd name="connsiteY10" fmla="*/ 33866 h 1727200"/>
              <a:gd name="connsiteX11" fmla="*/ 821266 w 1388533"/>
              <a:gd name="connsiteY11" fmla="*/ 0 h 1727200"/>
              <a:gd name="connsiteX12" fmla="*/ 330200 w 1388533"/>
              <a:gd name="connsiteY12" fmla="*/ 8466 h 1727200"/>
              <a:gd name="connsiteX13" fmla="*/ 304800 w 1388533"/>
              <a:gd name="connsiteY13" fmla="*/ 16933 h 1727200"/>
              <a:gd name="connsiteX14" fmla="*/ 270933 w 1388533"/>
              <a:gd name="connsiteY14" fmla="*/ 25400 h 1727200"/>
              <a:gd name="connsiteX15" fmla="*/ 237066 w 1388533"/>
              <a:gd name="connsiteY15" fmla="*/ 42333 h 1727200"/>
              <a:gd name="connsiteX16" fmla="*/ 186266 w 1388533"/>
              <a:gd name="connsiteY16" fmla="*/ 93133 h 1727200"/>
              <a:gd name="connsiteX17" fmla="*/ 160866 w 1388533"/>
              <a:gd name="connsiteY17" fmla="*/ 135466 h 1727200"/>
              <a:gd name="connsiteX18" fmla="*/ 143933 w 1388533"/>
              <a:gd name="connsiteY18" fmla="*/ 169333 h 1727200"/>
              <a:gd name="connsiteX19" fmla="*/ 127000 w 1388533"/>
              <a:gd name="connsiteY19" fmla="*/ 194733 h 1727200"/>
              <a:gd name="connsiteX20" fmla="*/ 118533 w 1388533"/>
              <a:gd name="connsiteY20" fmla="*/ 228600 h 1727200"/>
              <a:gd name="connsiteX21" fmla="*/ 93133 w 1388533"/>
              <a:gd name="connsiteY21" fmla="*/ 279400 h 1727200"/>
              <a:gd name="connsiteX22" fmla="*/ 76200 w 1388533"/>
              <a:gd name="connsiteY22" fmla="*/ 347133 h 1727200"/>
              <a:gd name="connsiteX23" fmla="*/ 67733 w 1388533"/>
              <a:gd name="connsiteY23" fmla="*/ 372533 h 1727200"/>
              <a:gd name="connsiteX24" fmla="*/ 50800 w 1388533"/>
              <a:gd name="connsiteY24" fmla="*/ 397933 h 1727200"/>
              <a:gd name="connsiteX25" fmla="*/ 33866 w 1388533"/>
              <a:gd name="connsiteY25" fmla="*/ 457200 h 1727200"/>
              <a:gd name="connsiteX26" fmla="*/ 16933 w 1388533"/>
              <a:gd name="connsiteY26" fmla="*/ 491066 h 1727200"/>
              <a:gd name="connsiteX27" fmla="*/ 8466 w 1388533"/>
              <a:gd name="connsiteY27" fmla="*/ 541866 h 1727200"/>
              <a:gd name="connsiteX28" fmla="*/ 0 w 1388533"/>
              <a:gd name="connsiteY28" fmla="*/ 584200 h 1727200"/>
              <a:gd name="connsiteX29" fmla="*/ 8466 w 1388533"/>
              <a:gd name="connsiteY29" fmla="*/ 1032933 h 1727200"/>
              <a:gd name="connsiteX30" fmla="*/ 25400 w 1388533"/>
              <a:gd name="connsiteY30" fmla="*/ 1066800 h 1727200"/>
              <a:gd name="connsiteX31" fmla="*/ 50800 w 1388533"/>
              <a:gd name="connsiteY31" fmla="*/ 1143000 h 1727200"/>
              <a:gd name="connsiteX32" fmla="*/ 67733 w 1388533"/>
              <a:gd name="connsiteY32" fmla="*/ 1176866 h 1727200"/>
              <a:gd name="connsiteX33" fmla="*/ 76200 w 1388533"/>
              <a:gd name="connsiteY33" fmla="*/ 1202266 h 1727200"/>
              <a:gd name="connsiteX34" fmla="*/ 93133 w 1388533"/>
              <a:gd name="connsiteY34" fmla="*/ 1227666 h 1727200"/>
              <a:gd name="connsiteX35" fmla="*/ 110066 w 1388533"/>
              <a:gd name="connsiteY35" fmla="*/ 1278466 h 1727200"/>
              <a:gd name="connsiteX36" fmla="*/ 118533 w 1388533"/>
              <a:gd name="connsiteY36" fmla="*/ 1303866 h 1727200"/>
              <a:gd name="connsiteX37" fmla="*/ 135466 w 1388533"/>
              <a:gd name="connsiteY37" fmla="*/ 1329266 h 1727200"/>
              <a:gd name="connsiteX38" fmla="*/ 160866 w 1388533"/>
              <a:gd name="connsiteY38" fmla="*/ 1388533 h 1727200"/>
              <a:gd name="connsiteX39" fmla="*/ 177800 w 1388533"/>
              <a:gd name="connsiteY39" fmla="*/ 1439333 h 1727200"/>
              <a:gd name="connsiteX40" fmla="*/ 203200 w 1388533"/>
              <a:gd name="connsiteY40" fmla="*/ 1464733 h 1727200"/>
              <a:gd name="connsiteX41" fmla="*/ 245533 w 1388533"/>
              <a:gd name="connsiteY41" fmla="*/ 1515533 h 1727200"/>
              <a:gd name="connsiteX42" fmla="*/ 270933 w 1388533"/>
              <a:gd name="connsiteY42" fmla="*/ 1524000 h 1727200"/>
              <a:gd name="connsiteX43" fmla="*/ 330200 w 1388533"/>
              <a:gd name="connsiteY43" fmla="*/ 1549400 h 1727200"/>
              <a:gd name="connsiteX44" fmla="*/ 381000 w 1388533"/>
              <a:gd name="connsiteY44" fmla="*/ 1583266 h 1727200"/>
              <a:gd name="connsiteX45" fmla="*/ 457200 w 1388533"/>
              <a:gd name="connsiteY45" fmla="*/ 1608666 h 1727200"/>
              <a:gd name="connsiteX46" fmla="*/ 474133 w 1388533"/>
              <a:gd name="connsiteY46" fmla="*/ 1625600 h 1727200"/>
              <a:gd name="connsiteX47" fmla="*/ 533400 w 1388533"/>
              <a:gd name="connsiteY47" fmla="*/ 1642533 h 1727200"/>
              <a:gd name="connsiteX48" fmla="*/ 567266 w 1388533"/>
              <a:gd name="connsiteY48" fmla="*/ 1667933 h 1727200"/>
              <a:gd name="connsiteX49" fmla="*/ 668866 w 1388533"/>
              <a:gd name="connsiteY49" fmla="*/ 1684866 h 1727200"/>
              <a:gd name="connsiteX50" fmla="*/ 719666 w 1388533"/>
              <a:gd name="connsiteY50" fmla="*/ 1710266 h 1727200"/>
              <a:gd name="connsiteX51" fmla="*/ 821266 w 1388533"/>
              <a:gd name="connsiteY51" fmla="*/ 1727200 h 1727200"/>
              <a:gd name="connsiteX52" fmla="*/ 1083733 w 1388533"/>
              <a:gd name="connsiteY52" fmla="*/ 1701800 h 1727200"/>
              <a:gd name="connsiteX53" fmla="*/ 1109133 w 1388533"/>
              <a:gd name="connsiteY53" fmla="*/ 1693333 h 1727200"/>
              <a:gd name="connsiteX54" fmla="*/ 1143000 w 1388533"/>
              <a:gd name="connsiteY54" fmla="*/ 1684866 h 1727200"/>
              <a:gd name="connsiteX55" fmla="*/ 1202266 w 1388533"/>
              <a:gd name="connsiteY55" fmla="*/ 1642533 h 1727200"/>
              <a:gd name="connsiteX56" fmla="*/ 1219200 w 1388533"/>
              <a:gd name="connsiteY56" fmla="*/ 1625600 h 1727200"/>
              <a:gd name="connsiteX57" fmla="*/ 1244600 w 1388533"/>
              <a:gd name="connsiteY57" fmla="*/ 1608666 h 1727200"/>
              <a:gd name="connsiteX58" fmla="*/ 1303866 w 1388533"/>
              <a:gd name="connsiteY58" fmla="*/ 1540933 h 1727200"/>
              <a:gd name="connsiteX59" fmla="*/ 1312333 w 1388533"/>
              <a:gd name="connsiteY59" fmla="*/ 1507066 h 1727200"/>
              <a:gd name="connsiteX60" fmla="*/ 1329266 w 1388533"/>
              <a:gd name="connsiteY60" fmla="*/ 1456266 h 1727200"/>
              <a:gd name="connsiteX61" fmla="*/ 1354666 w 1388533"/>
              <a:gd name="connsiteY61" fmla="*/ 1346200 h 1727200"/>
              <a:gd name="connsiteX62" fmla="*/ 1363133 w 1388533"/>
              <a:gd name="connsiteY62" fmla="*/ 1227666 h 1727200"/>
              <a:gd name="connsiteX63" fmla="*/ 1371600 w 1388533"/>
              <a:gd name="connsiteY63" fmla="*/ 1159933 h 1727200"/>
              <a:gd name="connsiteX64" fmla="*/ 1388533 w 1388533"/>
              <a:gd name="connsiteY64" fmla="*/ 914400 h 1727200"/>
              <a:gd name="connsiteX65" fmla="*/ 1380066 w 1388533"/>
              <a:gd name="connsiteY65" fmla="*/ 499533 h 172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88533" h="1727200">
                <a:moveTo>
                  <a:pt x="1380066" y="499533"/>
                </a:moveTo>
                <a:cubicBezTo>
                  <a:pt x="1373011" y="392289"/>
                  <a:pt x="1369779" y="329877"/>
                  <a:pt x="1346200" y="270933"/>
                </a:cubicBezTo>
                <a:cubicBezTo>
                  <a:pt x="1340555" y="256822"/>
                  <a:pt x="1338100" y="240967"/>
                  <a:pt x="1329266" y="228600"/>
                </a:cubicBezTo>
                <a:cubicBezTo>
                  <a:pt x="1323351" y="220320"/>
                  <a:pt x="1312333" y="217311"/>
                  <a:pt x="1303866" y="211666"/>
                </a:cubicBezTo>
                <a:cubicBezTo>
                  <a:pt x="1285530" y="184162"/>
                  <a:pt x="1276563" y="163513"/>
                  <a:pt x="1253066" y="143933"/>
                </a:cubicBezTo>
                <a:cubicBezTo>
                  <a:pt x="1242226" y="134899"/>
                  <a:pt x="1231821" y="124844"/>
                  <a:pt x="1219200" y="118533"/>
                </a:cubicBezTo>
                <a:cubicBezTo>
                  <a:pt x="1203235" y="110551"/>
                  <a:pt x="1185333" y="107244"/>
                  <a:pt x="1168400" y="101600"/>
                </a:cubicBezTo>
                <a:cubicBezTo>
                  <a:pt x="1159933" y="98778"/>
                  <a:pt x="1150426" y="98083"/>
                  <a:pt x="1143000" y="93133"/>
                </a:cubicBezTo>
                <a:cubicBezTo>
                  <a:pt x="1107918" y="69745"/>
                  <a:pt x="1127472" y="78668"/>
                  <a:pt x="1083733" y="67733"/>
                </a:cubicBezTo>
                <a:cubicBezTo>
                  <a:pt x="1075266" y="62089"/>
                  <a:pt x="1067434" y="55351"/>
                  <a:pt x="1058333" y="50800"/>
                </a:cubicBezTo>
                <a:cubicBezTo>
                  <a:pt x="1039644" y="41456"/>
                  <a:pt x="1008850" y="38160"/>
                  <a:pt x="990600" y="33866"/>
                </a:cubicBezTo>
                <a:cubicBezTo>
                  <a:pt x="850441" y="887"/>
                  <a:pt x="934384" y="14139"/>
                  <a:pt x="821266" y="0"/>
                </a:cubicBezTo>
                <a:lnTo>
                  <a:pt x="330200" y="8466"/>
                </a:lnTo>
                <a:cubicBezTo>
                  <a:pt x="321280" y="8758"/>
                  <a:pt x="313381" y="14481"/>
                  <a:pt x="304800" y="16933"/>
                </a:cubicBezTo>
                <a:cubicBezTo>
                  <a:pt x="293611" y="20130"/>
                  <a:pt x="281829" y="21314"/>
                  <a:pt x="270933" y="25400"/>
                </a:cubicBezTo>
                <a:cubicBezTo>
                  <a:pt x="259115" y="29832"/>
                  <a:pt x="248355" y="36689"/>
                  <a:pt x="237066" y="42333"/>
                </a:cubicBezTo>
                <a:cubicBezTo>
                  <a:pt x="220133" y="59266"/>
                  <a:pt x="193838" y="70414"/>
                  <a:pt x="186266" y="93133"/>
                </a:cubicBezTo>
                <a:cubicBezTo>
                  <a:pt x="175276" y="126106"/>
                  <a:pt x="184111" y="112223"/>
                  <a:pt x="160866" y="135466"/>
                </a:cubicBezTo>
                <a:cubicBezTo>
                  <a:pt x="155222" y="146755"/>
                  <a:pt x="150195" y="158374"/>
                  <a:pt x="143933" y="169333"/>
                </a:cubicBezTo>
                <a:cubicBezTo>
                  <a:pt x="138885" y="178168"/>
                  <a:pt x="131008" y="185380"/>
                  <a:pt x="127000" y="194733"/>
                </a:cubicBezTo>
                <a:cubicBezTo>
                  <a:pt x="122416" y="205429"/>
                  <a:pt x="122855" y="217796"/>
                  <a:pt x="118533" y="228600"/>
                </a:cubicBezTo>
                <a:cubicBezTo>
                  <a:pt x="111502" y="246178"/>
                  <a:pt x="99501" y="261571"/>
                  <a:pt x="93133" y="279400"/>
                </a:cubicBezTo>
                <a:cubicBezTo>
                  <a:pt x="85306" y="301317"/>
                  <a:pt x="83560" y="325055"/>
                  <a:pt x="76200" y="347133"/>
                </a:cubicBezTo>
                <a:cubicBezTo>
                  <a:pt x="73378" y="355600"/>
                  <a:pt x="71724" y="364551"/>
                  <a:pt x="67733" y="372533"/>
                </a:cubicBezTo>
                <a:cubicBezTo>
                  <a:pt x="63182" y="381634"/>
                  <a:pt x="56444" y="389466"/>
                  <a:pt x="50800" y="397933"/>
                </a:cubicBezTo>
                <a:cubicBezTo>
                  <a:pt x="46503" y="415121"/>
                  <a:pt x="41155" y="440194"/>
                  <a:pt x="33866" y="457200"/>
                </a:cubicBezTo>
                <a:cubicBezTo>
                  <a:pt x="28894" y="468801"/>
                  <a:pt x="22577" y="479777"/>
                  <a:pt x="16933" y="491066"/>
                </a:cubicBezTo>
                <a:cubicBezTo>
                  <a:pt x="14111" y="507999"/>
                  <a:pt x="11537" y="524976"/>
                  <a:pt x="8466" y="541866"/>
                </a:cubicBezTo>
                <a:cubicBezTo>
                  <a:pt x="5892" y="556025"/>
                  <a:pt x="0" y="569809"/>
                  <a:pt x="0" y="584200"/>
                </a:cubicBezTo>
                <a:cubicBezTo>
                  <a:pt x="0" y="733804"/>
                  <a:pt x="603" y="883535"/>
                  <a:pt x="8466" y="1032933"/>
                </a:cubicBezTo>
                <a:cubicBezTo>
                  <a:pt x="9129" y="1045537"/>
                  <a:pt x="20274" y="1055266"/>
                  <a:pt x="25400" y="1066800"/>
                </a:cubicBezTo>
                <a:cubicBezTo>
                  <a:pt x="84687" y="1200195"/>
                  <a:pt x="9527" y="1032938"/>
                  <a:pt x="50800" y="1143000"/>
                </a:cubicBezTo>
                <a:cubicBezTo>
                  <a:pt x="55232" y="1154818"/>
                  <a:pt x="62761" y="1165265"/>
                  <a:pt x="67733" y="1176866"/>
                </a:cubicBezTo>
                <a:cubicBezTo>
                  <a:pt x="71249" y="1185069"/>
                  <a:pt x="72209" y="1194284"/>
                  <a:pt x="76200" y="1202266"/>
                </a:cubicBezTo>
                <a:cubicBezTo>
                  <a:pt x="80751" y="1211367"/>
                  <a:pt x="89000" y="1218367"/>
                  <a:pt x="93133" y="1227666"/>
                </a:cubicBezTo>
                <a:cubicBezTo>
                  <a:pt x="100382" y="1243977"/>
                  <a:pt x="104422" y="1261533"/>
                  <a:pt x="110066" y="1278466"/>
                </a:cubicBezTo>
                <a:cubicBezTo>
                  <a:pt x="112888" y="1286933"/>
                  <a:pt x="113583" y="1296440"/>
                  <a:pt x="118533" y="1303866"/>
                </a:cubicBezTo>
                <a:lnTo>
                  <a:pt x="135466" y="1329266"/>
                </a:lnTo>
                <a:cubicBezTo>
                  <a:pt x="157863" y="1418852"/>
                  <a:pt x="127455" y="1313359"/>
                  <a:pt x="160866" y="1388533"/>
                </a:cubicBezTo>
                <a:cubicBezTo>
                  <a:pt x="168115" y="1404844"/>
                  <a:pt x="165179" y="1426712"/>
                  <a:pt x="177800" y="1439333"/>
                </a:cubicBezTo>
                <a:cubicBezTo>
                  <a:pt x="186267" y="1447800"/>
                  <a:pt x="195535" y="1455535"/>
                  <a:pt x="203200" y="1464733"/>
                </a:cubicBezTo>
                <a:cubicBezTo>
                  <a:pt x="222724" y="1488162"/>
                  <a:pt x="217704" y="1496980"/>
                  <a:pt x="245533" y="1515533"/>
                </a:cubicBezTo>
                <a:cubicBezTo>
                  <a:pt x="252959" y="1520484"/>
                  <a:pt x="262951" y="1520009"/>
                  <a:pt x="270933" y="1524000"/>
                </a:cubicBezTo>
                <a:cubicBezTo>
                  <a:pt x="329402" y="1553235"/>
                  <a:pt x="259717" y="1531779"/>
                  <a:pt x="330200" y="1549400"/>
                </a:cubicBezTo>
                <a:cubicBezTo>
                  <a:pt x="347133" y="1560689"/>
                  <a:pt x="361693" y="1576830"/>
                  <a:pt x="381000" y="1583266"/>
                </a:cubicBezTo>
                <a:lnTo>
                  <a:pt x="457200" y="1608666"/>
                </a:lnTo>
                <a:cubicBezTo>
                  <a:pt x="462844" y="1614311"/>
                  <a:pt x="467288" y="1621493"/>
                  <a:pt x="474133" y="1625600"/>
                </a:cubicBezTo>
                <a:cubicBezTo>
                  <a:pt x="482806" y="1630804"/>
                  <a:pt x="527079" y="1640953"/>
                  <a:pt x="533400" y="1642533"/>
                </a:cubicBezTo>
                <a:cubicBezTo>
                  <a:pt x="544689" y="1651000"/>
                  <a:pt x="554371" y="1662202"/>
                  <a:pt x="567266" y="1667933"/>
                </a:cubicBezTo>
                <a:cubicBezTo>
                  <a:pt x="578997" y="1673147"/>
                  <a:pt x="664927" y="1684303"/>
                  <a:pt x="668866" y="1684866"/>
                </a:cubicBezTo>
                <a:cubicBezTo>
                  <a:pt x="685799" y="1693333"/>
                  <a:pt x="701425" y="1705199"/>
                  <a:pt x="719666" y="1710266"/>
                </a:cubicBezTo>
                <a:cubicBezTo>
                  <a:pt x="752747" y="1719455"/>
                  <a:pt x="821266" y="1727200"/>
                  <a:pt x="821266" y="1727200"/>
                </a:cubicBezTo>
                <a:cubicBezTo>
                  <a:pt x="908755" y="1718733"/>
                  <a:pt x="996437" y="1712070"/>
                  <a:pt x="1083733" y="1701800"/>
                </a:cubicBezTo>
                <a:cubicBezTo>
                  <a:pt x="1092597" y="1700757"/>
                  <a:pt x="1100552" y="1695785"/>
                  <a:pt x="1109133" y="1693333"/>
                </a:cubicBezTo>
                <a:cubicBezTo>
                  <a:pt x="1120322" y="1690136"/>
                  <a:pt x="1131711" y="1687688"/>
                  <a:pt x="1143000" y="1684866"/>
                </a:cubicBezTo>
                <a:cubicBezTo>
                  <a:pt x="1231523" y="1596343"/>
                  <a:pt x="1134693" y="1683076"/>
                  <a:pt x="1202266" y="1642533"/>
                </a:cubicBezTo>
                <a:cubicBezTo>
                  <a:pt x="1209111" y="1638426"/>
                  <a:pt x="1212967" y="1630587"/>
                  <a:pt x="1219200" y="1625600"/>
                </a:cubicBezTo>
                <a:cubicBezTo>
                  <a:pt x="1227146" y="1619243"/>
                  <a:pt x="1236942" y="1615367"/>
                  <a:pt x="1244600" y="1608666"/>
                </a:cubicBezTo>
                <a:cubicBezTo>
                  <a:pt x="1284224" y="1573995"/>
                  <a:pt x="1280914" y="1575362"/>
                  <a:pt x="1303866" y="1540933"/>
                </a:cubicBezTo>
                <a:cubicBezTo>
                  <a:pt x="1306688" y="1529644"/>
                  <a:pt x="1308989" y="1518212"/>
                  <a:pt x="1312333" y="1507066"/>
                </a:cubicBezTo>
                <a:cubicBezTo>
                  <a:pt x="1317462" y="1489969"/>
                  <a:pt x="1324937" y="1473582"/>
                  <a:pt x="1329266" y="1456266"/>
                </a:cubicBezTo>
                <a:cubicBezTo>
                  <a:pt x="1349690" y="1374572"/>
                  <a:pt x="1341636" y="1411354"/>
                  <a:pt x="1354666" y="1346200"/>
                </a:cubicBezTo>
                <a:cubicBezTo>
                  <a:pt x="1357488" y="1306689"/>
                  <a:pt x="1359547" y="1267115"/>
                  <a:pt x="1363133" y="1227666"/>
                </a:cubicBezTo>
                <a:cubicBezTo>
                  <a:pt x="1365193" y="1205006"/>
                  <a:pt x="1369761" y="1182612"/>
                  <a:pt x="1371600" y="1159933"/>
                </a:cubicBezTo>
                <a:cubicBezTo>
                  <a:pt x="1378230" y="1078163"/>
                  <a:pt x="1382889" y="996244"/>
                  <a:pt x="1388533" y="914400"/>
                </a:cubicBezTo>
                <a:cubicBezTo>
                  <a:pt x="1380006" y="513645"/>
                  <a:pt x="1387121" y="606777"/>
                  <a:pt x="1380066" y="499533"/>
                </a:cubicBezTo>
                <a:close/>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4886919" y="5975141"/>
            <a:ext cx="7099370" cy="829900"/>
          </a:xfrm>
          <a:custGeom>
            <a:avLst/>
            <a:gdLst>
              <a:gd name="connsiteX0" fmla="*/ 1380066 w 1388533"/>
              <a:gd name="connsiteY0" fmla="*/ 499533 h 1727200"/>
              <a:gd name="connsiteX1" fmla="*/ 1346200 w 1388533"/>
              <a:gd name="connsiteY1" fmla="*/ 270933 h 1727200"/>
              <a:gd name="connsiteX2" fmla="*/ 1329266 w 1388533"/>
              <a:gd name="connsiteY2" fmla="*/ 228600 h 1727200"/>
              <a:gd name="connsiteX3" fmla="*/ 1303866 w 1388533"/>
              <a:gd name="connsiteY3" fmla="*/ 211666 h 1727200"/>
              <a:gd name="connsiteX4" fmla="*/ 1253066 w 1388533"/>
              <a:gd name="connsiteY4" fmla="*/ 143933 h 1727200"/>
              <a:gd name="connsiteX5" fmla="*/ 1219200 w 1388533"/>
              <a:gd name="connsiteY5" fmla="*/ 118533 h 1727200"/>
              <a:gd name="connsiteX6" fmla="*/ 1168400 w 1388533"/>
              <a:gd name="connsiteY6" fmla="*/ 101600 h 1727200"/>
              <a:gd name="connsiteX7" fmla="*/ 1143000 w 1388533"/>
              <a:gd name="connsiteY7" fmla="*/ 93133 h 1727200"/>
              <a:gd name="connsiteX8" fmla="*/ 1083733 w 1388533"/>
              <a:gd name="connsiteY8" fmla="*/ 67733 h 1727200"/>
              <a:gd name="connsiteX9" fmla="*/ 1058333 w 1388533"/>
              <a:gd name="connsiteY9" fmla="*/ 50800 h 1727200"/>
              <a:gd name="connsiteX10" fmla="*/ 990600 w 1388533"/>
              <a:gd name="connsiteY10" fmla="*/ 33866 h 1727200"/>
              <a:gd name="connsiteX11" fmla="*/ 821266 w 1388533"/>
              <a:gd name="connsiteY11" fmla="*/ 0 h 1727200"/>
              <a:gd name="connsiteX12" fmla="*/ 330200 w 1388533"/>
              <a:gd name="connsiteY12" fmla="*/ 8466 h 1727200"/>
              <a:gd name="connsiteX13" fmla="*/ 304800 w 1388533"/>
              <a:gd name="connsiteY13" fmla="*/ 16933 h 1727200"/>
              <a:gd name="connsiteX14" fmla="*/ 270933 w 1388533"/>
              <a:gd name="connsiteY14" fmla="*/ 25400 h 1727200"/>
              <a:gd name="connsiteX15" fmla="*/ 237066 w 1388533"/>
              <a:gd name="connsiteY15" fmla="*/ 42333 h 1727200"/>
              <a:gd name="connsiteX16" fmla="*/ 186266 w 1388533"/>
              <a:gd name="connsiteY16" fmla="*/ 93133 h 1727200"/>
              <a:gd name="connsiteX17" fmla="*/ 160866 w 1388533"/>
              <a:gd name="connsiteY17" fmla="*/ 135466 h 1727200"/>
              <a:gd name="connsiteX18" fmla="*/ 143933 w 1388533"/>
              <a:gd name="connsiteY18" fmla="*/ 169333 h 1727200"/>
              <a:gd name="connsiteX19" fmla="*/ 127000 w 1388533"/>
              <a:gd name="connsiteY19" fmla="*/ 194733 h 1727200"/>
              <a:gd name="connsiteX20" fmla="*/ 118533 w 1388533"/>
              <a:gd name="connsiteY20" fmla="*/ 228600 h 1727200"/>
              <a:gd name="connsiteX21" fmla="*/ 93133 w 1388533"/>
              <a:gd name="connsiteY21" fmla="*/ 279400 h 1727200"/>
              <a:gd name="connsiteX22" fmla="*/ 76200 w 1388533"/>
              <a:gd name="connsiteY22" fmla="*/ 347133 h 1727200"/>
              <a:gd name="connsiteX23" fmla="*/ 67733 w 1388533"/>
              <a:gd name="connsiteY23" fmla="*/ 372533 h 1727200"/>
              <a:gd name="connsiteX24" fmla="*/ 50800 w 1388533"/>
              <a:gd name="connsiteY24" fmla="*/ 397933 h 1727200"/>
              <a:gd name="connsiteX25" fmla="*/ 33866 w 1388533"/>
              <a:gd name="connsiteY25" fmla="*/ 457200 h 1727200"/>
              <a:gd name="connsiteX26" fmla="*/ 16933 w 1388533"/>
              <a:gd name="connsiteY26" fmla="*/ 491066 h 1727200"/>
              <a:gd name="connsiteX27" fmla="*/ 8466 w 1388533"/>
              <a:gd name="connsiteY27" fmla="*/ 541866 h 1727200"/>
              <a:gd name="connsiteX28" fmla="*/ 0 w 1388533"/>
              <a:gd name="connsiteY28" fmla="*/ 584200 h 1727200"/>
              <a:gd name="connsiteX29" fmla="*/ 8466 w 1388533"/>
              <a:gd name="connsiteY29" fmla="*/ 1032933 h 1727200"/>
              <a:gd name="connsiteX30" fmla="*/ 25400 w 1388533"/>
              <a:gd name="connsiteY30" fmla="*/ 1066800 h 1727200"/>
              <a:gd name="connsiteX31" fmla="*/ 50800 w 1388533"/>
              <a:gd name="connsiteY31" fmla="*/ 1143000 h 1727200"/>
              <a:gd name="connsiteX32" fmla="*/ 67733 w 1388533"/>
              <a:gd name="connsiteY32" fmla="*/ 1176866 h 1727200"/>
              <a:gd name="connsiteX33" fmla="*/ 76200 w 1388533"/>
              <a:gd name="connsiteY33" fmla="*/ 1202266 h 1727200"/>
              <a:gd name="connsiteX34" fmla="*/ 93133 w 1388533"/>
              <a:gd name="connsiteY34" fmla="*/ 1227666 h 1727200"/>
              <a:gd name="connsiteX35" fmla="*/ 110066 w 1388533"/>
              <a:gd name="connsiteY35" fmla="*/ 1278466 h 1727200"/>
              <a:gd name="connsiteX36" fmla="*/ 118533 w 1388533"/>
              <a:gd name="connsiteY36" fmla="*/ 1303866 h 1727200"/>
              <a:gd name="connsiteX37" fmla="*/ 135466 w 1388533"/>
              <a:gd name="connsiteY37" fmla="*/ 1329266 h 1727200"/>
              <a:gd name="connsiteX38" fmla="*/ 160866 w 1388533"/>
              <a:gd name="connsiteY38" fmla="*/ 1388533 h 1727200"/>
              <a:gd name="connsiteX39" fmla="*/ 177800 w 1388533"/>
              <a:gd name="connsiteY39" fmla="*/ 1439333 h 1727200"/>
              <a:gd name="connsiteX40" fmla="*/ 203200 w 1388533"/>
              <a:gd name="connsiteY40" fmla="*/ 1464733 h 1727200"/>
              <a:gd name="connsiteX41" fmla="*/ 245533 w 1388533"/>
              <a:gd name="connsiteY41" fmla="*/ 1515533 h 1727200"/>
              <a:gd name="connsiteX42" fmla="*/ 270933 w 1388533"/>
              <a:gd name="connsiteY42" fmla="*/ 1524000 h 1727200"/>
              <a:gd name="connsiteX43" fmla="*/ 330200 w 1388533"/>
              <a:gd name="connsiteY43" fmla="*/ 1549400 h 1727200"/>
              <a:gd name="connsiteX44" fmla="*/ 381000 w 1388533"/>
              <a:gd name="connsiteY44" fmla="*/ 1583266 h 1727200"/>
              <a:gd name="connsiteX45" fmla="*/ 457200 w 1388533"/>
              <a:gd name="connsiteY45" fmla="*/ 1608666 h 1727200"/>
              <a:gd name="connsiteX46" fmla="*/ 474133 w 1388533"/>
              <a:gd name="connsiteY46" fmla="*/ 1625600 h 1727200"/>
              <a:gd name="connsiteX47" fmla="*/ 533400 w 1388533"/>
              <a:gd name="connsiteY47" fmla="*/ 1642533 h 1727200"/>
              <a:gd name="connsiteX48" fmla="*/ 567266 w 1388533"/>
              <a:gd name="connsiteY48" fmla="*/ 1667933 h 1727200"/>
              <a:gd name="connsiteX49" fmla="*/ 668866 w 1388533"/>
              <a:gd name="connsiteY49" fmla="*/ 1684866 h 1727200"/>
              <a:gd name="connsiteX50" fmla="*/ 719666 w 1388533"/>
              <a:gd name="connsiteY50" fmla="*/ 1710266 h 1727200"/>
              <a:gd name="connsiteX51" fmla="*/ 821266 w 1388533"/>
              <a:gd name="connsiteY51" fmla="*/ 1727200 h 1727200"/>
              <a:gd name="connsiteX52" fmla="*/ 1083733 w 1388533"/>
              <a:gd name="connsiteY52" fmla="*/ 1701800 h 1727200"/>
              <a:gd name="connsiteX53" fmla="*/ 1109133 w 1388533"/>
              <a:gd name="connsiteY53" fmla="*/ 1693333 h 1727200"/>
              <a:gd name="connsiteX54" fmla="*/ 1143000 w 1388533"/>
              <a:gd name="connsiteY54" fmla="*/ 1684866 h 1727200"/>
              <a:gd name="connsiteX55" fmla="*/ 1202266 w 1388533"/>
              <a:gd name="connsiteY55" fmla="*/ 1642533 h 1727200"/>
              <a:gd name="connsiteX56" fmla="*/ 1219200 w 1388533"/>
              <a:gd name="connsiteY56" fmla="*/ 1625600 h 1727200"/>
              <a:gd name="connsiteX57" fmla="*/ 1244600 w 1388533"/>
              <a:gd name="connsiteY57" fmla="*/ 1608666 h 1727200"/>
              <a:gd name="connsiteX58" fmla="*/ 1303866 w 1388533"/>
              <a:gd name="connsiteY58" fmla="*/ 1540933 h 1727200"/>
              <a:gd name="connsiteX59" fmla="*/ 1312333 w 1388533"/>
              <a:gd name="connsiteY59" fmla="*/ 1507066 h 1727200"/>
              <a:gd name="connsiteX60" fmla="*/ 1329266 w 1388533"/>
              <a:gd name="connsiteY60" fmla="*/ 1456266 h 1727200"/>
              <a:gd name="connsiteX61" fmla="*/ 1354666 w 1388533"/>
              <a:gd name="connsiteY61" fmla="*/ 1346200 h 1727200"/>
              <a:gd name="connsiteX62" fmla="*/ 1363133 w 1388533"/>
              <a:gd name="connsiteY62" fmla="*/ 1227666 h 1727200"/>
              <a:gd name="connsiteX63" fmla="*/ 1371600 w 1388533"/>
              <a:gd name="connsiteY63" fmla="*/ 1159933 h 1727200"/>
              <a:gd name="connsiteX64" fmla="*/ 1388533 w 1388533"/>
              <a:gd name="connsiteY64" fmla="*/ 914400 h 1727200"/>
              <a:gd name="connsiteX65" fmla="*/ 1380066 w 1388533"/>
              <a:gd name="connsiteY65" fmla="*/ 499533 h 172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88533" h="1727200">
                <a:moveTo>
                  <a:pt x="1380066" y="499533"/>
                </a:moveTo>
                <a:cubicBezTo>
                  <a:pt x="1373011" y="392289"/>
                  <a:pt x="1369779" y="329877"/>
                  <a:pt x="1346200" y="270933"/>
                </a:cubicBezTo>
                <a:cubicBezTo>
                  <a:pt x="1340555" y="256822"/>
                  <a:pt x="1338100" y="240967"/>
                  <a:pt x="1329266" y="228600"/>
                </a:cubicBezTo>
                <a:cubicBezTo>
                  <a:pt x="1323351" y="220320"/>
                  <a:pt x="1312333" y="217311"/>
                  <a:pt x="1303866" y="211666"/>
                </a:cubicBezTo>
                <a:cubicBezTo>
                  <a:pt x="1285530" y="184162"/>
                  <a:pt x="1276563" y="163513"/>
                  <a:pt x="1253066" y="143933"/>
                </a:cubicBezTo>
                <a:cubicBezTo>
                  <a:pt x="1242226" y="134899"/>
                  <a:pt x="1231821" y="124844"/>
                  <a:pt x="1219200" y="118533"/>
                </a:cubicBezTo>
                <a:cubicBezTo>
                  <a:pt x="1203235" y="110551"/>
                  <a:pt x="1185333" y="107244"/>
                  <a:pt x="1168400" y="101600"/>
                </a:cubicBezTo>
                <a:cubicBezTo>
                  <a:pt x="1159933" y="98778"/>
                  <a:pt x="1150426" y="98083"/>
                  <a:pt x="1143000" y="93133"/>
                </a:cubicBezTo>
                <a:cubicBezTo>
                  <a:pt x="1107918" y="69745"/>
                  <a:pt x="1127472" y="78668"/>
                  <a:pt x="1083733" y="67733"/>
                </a:cubicBezTo>
                <a:cubicBezTo>
                  <a:pt x="1075266" y="62089"/>
                  <a:pt x="1067434" y="55351"/>
                  <a:pt x="1058333" y="50800"/>
                </a:cubicBezTo>
                <a:cubicBezTo>
                  <a:pt x="1039644" y="41456"/>
                  <a:pt x="1008850" y="38160"/>
                  <a:pt x="990600" y="33866"/>
                </a:cubicBezTo>
                <a:cubicBezTo>
                  <a:pt x="850441" y="887"/>
                  <a:pt x="934384" y="14139"/>
                  <a:pt x="821266" y="0"/>
                </a:cubicBezTo>
                <a:lnTo>
                  <a:pt x="330200" y="8466"/>
                </a:lnTo>
                <a:cubicBezTo>
                  <a:pt x="321280" y="8758"/>
                  <a:pt x="313381" y="14481"/>
                  <a:pt x="304800" y="16933"/>
                </a:cubicBezTo>
                <a:cubicBezTo>
                  <a:pt x="293611" y="20130"/>
                  <a:pt x="281829" y="21314"/>
                  <a:pt x="270933" y="25400"/>
                </a:cubicBezTo>
                <a:cubicBezTo>
                  <a:pt x="259115" y="29832"/>
                  <a:pt x="248355" y="36689"/>
                  <a:pt x="237066" y="42333"/>
                </a:cubicBezTo>
                <a:cubicBezTo>
                  <a:pt x="220133" y="59266"/>
                  <a:pt x="193838" y="70414"/>
                  <a:pt x="186266" y="93133"/>
                </a:cubicBezTo>
                <a:cubicBezTo>
                  <a:pt x="175276" y="126106"/>
                  <a:pt x="184111" y="112223"/>
                  <a:pt x="160866" y="135466"/>
                </a:cubicBezTo>
                <a:cubicBezTo>
                  <a:pt x="155222" y="146755"/>
                  <a:pt x="150195" y="158374"/>
                  <a:pt x="143933" y="169333"/>
                </a:cubicBezTo>
                <a:cubicBezTo>
                  <a:pt x="138885" y="178168"/>
                  <a:pt x="131008" y="185380"/>
                  <a:pt x="127000" y="194733"/>
                </a:cubicBezTo>
                <a:cubicBezTo>
                  <a:pt x="122416" y="205429"/>
                  <a:pt x="122855" y="217796"/>
                  <a:pt x="118533" y="228600"/>
                </a:cubicBezTo>
                <a:cubicBezTo>
                  <a:pt x="111502" y="246178"/>
                  <a:pt x="99501" y="261571"/>
                  <a:pt x="93133" y="279400"/>
                </a:cubicBezTo>
                <a:cubicBezTo>
                  <a:pt x="85306" y="301317"/>
                  <a:pt x="83560" y="325055"/>
                  <a:pt x="76200" y="347133"/>
                </a:cubicBezTo>
                <a:cubicBezTo>
                  <a:pt x="73378" y="355600"/>
                  <a:pt x="71724" y="364551"/>
                  <a:pt x="67733" y="372533"/>
                </a:cubicBezTo>
                <a:cubicBezTo>
                  <a:pt x="63182" y="381634"/>
                  <a:pt x="56444" y="389466"/>
                  <a:pt x="50800" y="397933"/>
                </a:cubicBezTo>
                <a:cubicBezTo>
                  <a:pt x="46503" y="415121"/>
                  <a:pt x="41155" y="440194"/>
                  <a:pt x="33866" y="457200"/>
                </a:cubicBezTo>
                <a:cubicBezTo>
                  <a:pt x="28894" y="468801"/>
                  <a:pt x="22577" y="479777"/>
                  <a:pt x="16933" y="491066"/>
                </a:cubicBezTo>
                <a:cubicBezTo>
                  <a:pt x="14111" y="507999"/>
                  <a:pt x="11537" y="524976"/>
                  <a:pt x="8466" y="541866"/>
                </a:cubicBezTo>
                <a:cubicBezTo>
                  <a:pt x="5892" y="556025"/>
                  <a:pt x="0" y="569809"/>
                  <a:pt x="0" y="584200"/>
                </a:cubicBezTo>
                <a:cubicBezTo>
                  <a:pt x="0" y="733804"/>
                  <a:pt x="603" y="883535"/>
                  <a:pt x="8466" y="1032933"/>
                </a:cubicBezTo>
                <a:cubicBezTo>
                  <a:pt x="9129" y="1045537"/>
                  <a:pt x="20274" y="1055266"/>
                  <a:pt x="25400" y="1066800"/>
                </a:cubicBezTo>
                <a:cubicBezTo>
                  <a:pt x="84687" y="1200195"/>
                  <a:pt x="9527" y="1032938"/>
                  <a:pt x="50800" y="1143000"/>
                </a:cubicBezTo>
                <a:cubicBezTo>
                  <a:pt x="55232" y="1154818"/>
                  <a:pt x="62761" y="1165265"/>
                  <a:pt x="67733" y="1176866"/>
                </a:cubicBezTo>
                <a:cubicBezTo>
                  <a:pt x="71249" y="1185069"/>
                  <a:pt x="72209" y="1194284"/>
                  <a:pt x="76200" y="1202266"/>
                </a:cubicBezTo>
                <a:cubicBezTo>
                  <a:pt x="80751" y="1211367"/>
                  <a:pt x="89000" y="1218367"/>
                  <a:pt x="93133" y="1227666"/>
                </a:cubicBezTo>
                <a:cubicBezTo>
                  <a:pt x="100382" y="1243977"/>
                  <a:pt x="104422" y="1261533"/>
                  <a:pt x="110066" y="1278466"/>
                </a:cubicBezTo>
                <a:cubicBezTo>
                  <a:pt x="112888" y="1286933"/>
                  <a:pt x="113583" y="1296440"/>
                  <a:pt x="118533" y="1303866"/>
                </a:cubicBezTo>
                <a:lnTo>
                  <a:pt x="135466" y="1329266"/>
                </a:lnTo>
                <a:cubicBezTo>
                  <a:pt x="157863" y="1418852"/>
                  <a:pt x="127455" y="1313359"/>
                  <a:pt x="160866" y="1388533"/>
                </a:cubicBezTo>
                <a:cubicBezTo>
                  <a:pt x="168115" y="1404844"/>
                  <a:pt x="165179" y="1426712"/>
                  <a:pt x="177800" y="1439333"/>
                </a:cubicBezTo>
                <a:cubicBezTo>
                  <a:pt x="186267" y="1447800"/>
                  <a:pt x="195535" y="1455535"/>
                  <a:pt x="203200" y="1464733"/>
                </a:cubicBezTo>
                <a:cubicBezTo>
                  <a:pt x="222724" y="1488162"/>
                  <a:pt x="217704" y="1496980"/>
                  <a:pt x="245533" y="1515533"/>
                </a:cubicBezTo>
                <a:cubicBezTo>
                  <a:pt x="252959" y="1520484"/>
                  <a:pt x="262951" y="1520009"/>
                  <a:pt x="270933" y="1524000"/>
                </a:cubicBezTo>
                <a:cubicBezTo>
                  <a:pt x="329402" y="1553235"/>
                  <a:pt x="259717" y="1531779"/>
                  <a:pt x="330200" y="1549400"/>
                </a:cubicBezTo>
                <a:cubicBezTo>
                  <a:pt x="347133" y="1560689"/>
                  <a:pt x="361693" y="1576830"/>
                  <a:pt x="381000" y="1583266"/>
                </a:cubicBezTo>
                <a:lnTo>
                  <a:pt x="457200" y="1608666"/>
                </a:lnTo>
                <a:cubicBezTo>
                  <a:pt x="462844" y="1614311"/>
                  <a:pt x="467288" y="1621493"/>
                  <a:pt x="474133" y="1625600"/>
                </a:cubicBezTo>
                <a:cubicBezTo>
                  <a:pt x="482806" y="1630804"/>
                  <a:pt x="527079" y="1640953"/>
                  <a:pt x="533400" y="1642533"/>
                </a:cubicBezTo>
                <a:cubicBezTo>
                  <a:pt x="544689" y="1651000"/>
                  <a:pt x="554371" y="1662202"/>
                  <a:pt x="567266" y="1667933"/>
                </a:cubicBezTo>
                <a:cubicBezTo>
                  <a:pt x="578997" y="1673147"/>
                  <a:pt x="664927" y="1684303"/>
                  <a:pt x="668866" y="1684866"/>
                </a:cubicBezTo>
                <a:cubicBezTo>
                  <a:pt x="685799" y="1693333"/>
                  <a:pt x="701425" y="1705199"/>
                  <a:pt x="719666" y="1710266"/>
                </a:cubicBezTo>
                <a:cubicBezTo>
                  <a:pt x="752747" y="1719455"/>
                  <a:pt x="821266" y="1727200"/>
                  <a:pt x="821266" y="1727200"/>
                </a:cubicBezTo>
                <a:cubicBezTo>
                  <a:pt x="908755" y="1718733"/>
                  <a:pt x="996437" y="1712070"/>
                  <a:pt x="1083733" y="1701800"/>
                </a:cubicBezTo>
                <a:cubicBezTo>
                  <a:pt x="1092597" y="1700757"/>
                  <a:pt x="1100552" y="1695785"/>
                  <a:pt x="1109133" y="1693333"/>
                </a:cubicBezTo>
                <a:cubicBezTo>
                  <a:pt x="1120322" y="1690136"/>
                  <a:pt x="1131711" y="1687688"/>
                  <a:pt x="1143000" y="1684866"/>
                </a:cubicBezTo>
                <a:cubicBezTo>
                  <a:pt x="1231523" y="1596343"/>
                  <a:pt x="1134693" y="1683076"/>
                  <a:pt x="1202266" y="1642533"/>
                </a:cubicBezTo>
                <a:cubicBezTo>
                  <a:pt x="1209111" y="1638426"/>
                  <a:pt x="1212967" y="1630587"/>
                  <a:pt x="1219200" y="1625600"/>
                </a:cubicBezTo>
                <a:cubicBezTo>
                  <a:pt x="1227146" y="1619243"/>
                  <a:pt x="1236942" y="1615367"/>
                  <a:pt x="1244600" y="1608666"/>
                </a:cubicBezTo>
                <a:cubicBezTo>
                  <a:pt x="1284224" y="1573995"/>
                  <a:pt x="1280914" y="1575362"/>
                  <a:pt x="1303866" y="1540933"/>
                </a:cubicBezTo>
                <a:cubicBezTo>
                  <a:pt x="1306688" y="1529644"/>
                  <a:pt x="1308989" y="1518212"/>
                  <a:pt x="1312333" y="1507066"/>
                </a:cubicBezTo>
                <a:cubicBezTo>
                  <a:pt x="1317462" y="1489969"/>
                  <a:pt x="1324937" y="1473582"/>
                  <a:pt x="1329266" y="1456266"/>
                </a:cubicBezTo>
                <a:cubicBezTo>
                  <a:pt x="1349690" y="1374572"/>
                  <a:pt x="1341636" y="1411354"/>
                  <a:pt x="1354666" y="1346200"/>
                </a:cubicBezTo>
                <a:cubicBezTo>
                  <a:pt x="1357488" y="1306689"/>
                  <a:pt x="1359547" y="1267115"/>
                  <a:pt x="1363133" y="1227666"/>
                </a:cubicBezTo>
                <a:cubicBezTo>
                  <a:pt x="1365193" y="1205006"/>
                  <a:pt x="1369761" y="1182612"/>
                  <a:pt x="1371600" y="1159933"/>
                </a:cubicBezTo>
                <a:cubicBezTo>
                  <a:pt x="1378230" y="1078163"/>
                  <a:pt x="1382889" y="996244"/>
                  <a:pt x="1388533" y="914400"/>
                </a:cubicBezTo>
                <a:cubicBezTo>
                  <a:pt x="1380006" y="513645"/>
                  <a:pt x="1387121" y="606777"/>
                  <a:pt x="1380066" y="499533"/>
                </a:cubicBezTo>
                <a:close/>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509258" y="6214494"/>
            <a:ext cx="6397530" cy="369332"/>
          </a:xfrm>
          <a:prstGeom prst="rect">
            <a:avLst/>
          </a:prstGeom>
          <a:noFill/>
        </p:spPr>
        <p:txBody>
          <a:bodyPr wrap="square" rtlCol="0">
            <a:spAutoFit/>
          </a:bodyPr>
          <a:lstStyle/>
          <a:p>
            <a:r>
              <a:rPr lang="en-US" dirty="0"/>
              <a:t>Therefore </a:t>
            </a:r>
            <a:r>
              <a:rPr lang="en-US" dirty="0">
                <a:solidFill>
                  <a:srgbClr val="FF0000"/>
                </a:solidFill>
              </a:rPr>
              <a:t>3/2 capital goods &lt; 1 consumer good &lt; 4/1 capital good</a:t>
            </a:r>
          </a:p>
        </p:txBody>
      </p:sp>
      <p:cxnSp>
        <p:nvCxnSpPr>
          <p:cNvPr id="24" name="Straight Connector 23"/>
          <p:cNvCxnSpPr>
            <a:stCxn id="17" idx="51"/>
            <a:endCxn id="18" idx="10"/>
          </p:cNvCxnSpPr>
          <p:nvPr/>
        </p:nvCxnSpPr>
        <p:spPr>
          <a:xfrm flipH="1">
            <a:off x="9951715" y="1830658"/>
            <a:ext cx="1315725" cy="4160755"/>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47434" y="6075994"/>
            <a:ext cx="4249270" cy="646331"/>
          </a:xfrm>
          <a:prstGeom prst="rect">
            <a:avLst/>
          </a:prstGeom>
          <a:solidFill>
            <a:schemeClr val="tx1">
              <a:lumMod val="10000"/>
              <a:lumOff val="90000"/>
            </a:schemeClr>
          </a:solidFill>
        </p:spPr>
        <p:txBody>
          <a:bodyPr wrap="square" rtlCol="0">
            <a:spAutoFit/>
          </a:bodyPr>
          <a:lstStyle/>
          <a:p>
            <a:r>
              <a:rPr lang="en-US" dirty="0"/>
              <a:t>Note: Both answers are equivalent but in different forms! </a:t>
            </a:r>
          </a:p>
        </p:txBody>
      </p:sp>
      <p:sp>
        <p:nvSpPr>
          <p:cNvPr id="13" name="TextBox 12"/>
          <p:cNvSpPr txBox="1"/>
          <p:nvPr/>
        </p:nvSpPr>
        <p:spPr>
          <a:xfrm>
            <a:off x="9370378" y="2930608"/>
            <a:ext cx="2298548" cy="2862322"/>
          </a:xfrm>
          <a:prstGeom prst="rect">
            <a:avLst/>
          </a:prstGeom>
          <a:solidFill>
            <a:schemeClr val="accent2">
              <a:lumMod val="40000"/>
              <a:lumOff val="60000"/>
            </a:schemeClr>
          </a:solidFill>
        </p:spPr>
        <p:txBody>
          <a:bodyPr wrap="square" rtlCol="0">
            <a:spAutoFit/>
          </a:bodyPr>
          <a:lstStyle/>
          <a:p>
            <a:r>
              <a:rPr lang="en-US" b="1" dirty="0"/>
              <a:t>We can use the same logic to give the answer in terms of consumer goods! </a:t>
            </a:r>
          </a:p>
          <a:p>
            <a:r>
              <a:rPr lang="en-US" b="1" dirty="0"/>
              <a:t>Pakistan wants to sell for a higher price than 3/2 and Uzbekistan wants to buy for less than their cost of 4/1. </a:t>
            </a:r>
          </a:p>
        </p:txBody>
      </p:sp>
    </p:spTree>
    <p:extLst>
      <p:ext uri="{BB962C8B-B14F-4D97-AF65-F5344CB8AC3E}">
        <p14:creationId xmlns:p14="http://schemas.microsoft.com/office/powerpoint/2010/main" val="114487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3"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20700" y="2714625"/>
            <a:ext cx="10515600" cy="4351338"/>
          </a:xfrm>
        </p:spPr>
        <p:txBody>
          <a:bodyPr/>
          <a:lstStyle/>
          <a:p>
            <a:r>
              <a:rPr lang="en-US" dirty="0"/>
              <a:t>Calculate the terms of trade based off the table.</a:t>
            </a:r>
          </a:p>
          <a:p>
            <a:r>
              <a:rPr lang="en-US" dirty="0">
                <a:solidFill>
                  <a:srgbClr val="FF0000"/>
                </a:solidFill>
              </a:rPr>
              <a:t>You can answer two ways:</a:t>
            </a:r>
          </a:p>
          <a:p>
            <a:endParaRPr lang="en-US" dirty="0">
              <a:solidFill>
                <a:srgbClr val="FF0000"/>
              </a:solidFill>
            </a:endParaRPr>
          </a:p>
          <a:p>
            <a:r>
              <a:rPr lang="en-US" dirty="0">
                <a:solidFill>
                  <a:srgbClr val="FF0000"/>
                </a:solidFill>
              </a:rPr>
              <a:t>1 wine = between ½ and 4/3 cheese</a:t>
            </a:r>
          </a:p>
          <a:p>
            <a:r>
              <a:rPr lang="en-US" dirty="0">
                <a:solidFill>
                  <a:srgbClr val="FF0000"/>
                </a:solidFill>
              </a:rPr>
              <a:t>OR</a:t>
            </a:r>
          </a:p>
          <a:p>
            <a:r>
              <a:rPr lang="en-US" dirty="0">
                <a:solidFill>
                  <a:srgbClr val="FF0000"/>
                </a:solidFill>
              </a:rPr>
              <a:t>1 cheese = between ¾ and 2 wine </a:t>
            </a:r>
          </a:p>
        </p:txBody>
      </p:sp>
      <p:graphicFrame>
        <p:nvGraphicFramePr>
          <p:cNvPr id="5" name="Table 4"/>
          <p:cNvGraphicFramePr>
            <a:graphicFrameLocks noGrp="1"/>
          </p:cNvGraphicFramePr>
          <p:nvPr/>
        </p:nvGraphicFramePr>
        <p:xfrm>
          <a:off x="5054601" y="1101438"/>
          <a:ext cx="6299199" cy="1448373"/>
        </p:xfrm>
        <a:graphic>
          <a:graphicData uri="http://schemas.openxmlformats.org/drawingml/2006/table">
            <a:tbl>
              <a:tblPr firstRow="1" bandRow="1">
                <a:tableStyleId>{5C22544A-7EE6-4342-B048-85BDC9FD1C3A}</a:tableStyleId>
              </a:tblPr>
              <a:tblGrid>
                <a:gridCol w="2099733">
                  <a:extLst>
                    <a:ext uri="{9D8B030D-6E8A-4147-A177-3AD203B41FA5}">
                      <a16:colId xmlns:a16="http://schemas.microsoft.com/office/drawing/2014/main" val="2408101472"/>
                    </a:ext>
                  </a:extLst>
                </a:gridCol>
                <a:gridCol w="2099733">
                  <a:extLst>
                    <a:ext uri="{9D8B030D-6E8A-4147-A177-3AD203B41FA5}">
                      <a16:colId xmlns:a16="http://schemas.microsoft.com/office/drawing/2014/main" val="3461246512"/>
                    </a:ext>
                  </a:extLst>
                </a:gridCol>
                <a:gridCol w="2099733">
                  <a:extLst>
                    <a:ext uri="{9D8B030D-6E8A-4147-A177-3AD203B41FA5}">
                      <a16:colId xmlns:a16="http://schemas.microsoft.com/office/drawing/2014/main" val="3273002920"/>
                    </a:ext>
                  </a:extLst>
                </a:gridCol>
              </a:tblGrid>
              <a:tr h="370840">
                <a:tc>
                  <a:txBody>
                    <a:bodyPr/>
                    <a:lstStyle/>
                    <a:p>
                      <a:pPr marL="0" marR="0">
                        <a:lnSpc>
                          <a:spcPct val="107000"/>
                        </a:lnSpc>
                        <a:spcBef>
                          <a:spcPts val="0"/>
                        </a:spcBef>
                        <a:spcAft>
                          <a:spcPts val="800"/>
                        </a:spcAft>
                      </a:pPr>
                      <a:r>
                        <a:rPr lang="en-US" sz="2400" dirty="0">
                          <a:effectLst/>
                        </a:rPr>
                        <a:t>Country</a:t>
                      </a:r>
                      <a:endParaRPr lang="en-US" sz="2400" dirty="0">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400">
                          <a:effectLst/>
                        </a:rPr>
                        <a:t>Wine</a:t>
                      </a:r>
                      <a:endParaRPr lang="en-US" sz="2400">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400">
                          <a:effectLst/>
                        </a:rPr>
                        <a:t>Cheese</a:t>
                      </a:r>
                      <a:endParaRPr lang="en-US" sz="2400">
                        <a:effectLst/>
                        <a:latin typeface="Calibri" panose="020F0502020204030204" pitchFamily="34" charset="0"/>
                        <a:ea typeface="DengXian" panose="02010600030101010101" pitchFamily="2" charset="-122"/>
                        <a:cs typeface="Times New Roman" panose="02020603050405020304" pitchFamily="18" charset="0"/>
                      </a:endParaRPr>
                    </a:p>
                  </a:txBody>
                  <a:tcPr/>
                </a:tc>
                <a:extLst>
                  <a:ext uri="{0D108BD9-81ED-4DB2-BD59-A6C34878D82A}">
                    <a16:rowId xmlns:a16="http://schemas.microsoft.com/office/drawing/2014/main" val="141880475"/>
                  </a:ext>
                </a:extLst>
              </a:tr>
              <a:tr h="370840">
                <a:tc>
                  <a:txBody>
                    <a:bodyPr/>
                    <a:lstStyle/>
                    <a:p>
                      <a:pPr marL="0" marR="0">
                        <a:lnSpc>
                          <a:spcPct val="107000"/>
                        </a:lnSpc>
                        <a:spcBef>
                          <a:spcPts val="0"/>
                        </a:spcBef>
                        <a:spcAft>
                          <a:spcPts val="800"/>
                        </a:spcAft>
                      </a:pPr>
                      <a:r>
                        <a:rPr lang="en-US" sz="2400" dirty="0">
                          <a:effectLst/>
                        </a:rPr>
                        <a:t>Denmark</a:t>
                      </a:r>
                      <a:endParaRPr lang="en-US" sz="2400" dirty="0">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400" dirty="0">
                          <a:effectLst/>
                        </a:rPr>
                        <a:t>OC = 1/2</a:t>
                      </a:r>
                      <a:endParaRPr lang="en-US" sz="2400" dirty="0">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400" dirty="0">
                          <a:effectLst/>
                        </a:rPr>
                        <a:t>OC = 2</a:t>
                      </a:r>
                      <a:endParaRPr lang="en-US" sz="2400" dirty="0">
                        <a:effectLst/>
                        <a:latin typeface="Calibri" panose="020F0502020204030204" pitchFamily="34" charset="0"/>
                        <a:ea typeface="DengXian" panose="02010600030101010101" pitchFamily="2" charset="-122"/>
                        <a:cs typeface="Times New Roman" panose="02020603050405020304" pitchFamily="18" charset="0"/>
                      </a:endParaRPr>
                    </a:p>
                  </a:txBody>
                  <a:tcPr/>
                </a:tc>
                <a:extLst>
                  <a:ext uri="{0D108BD9-81ED-4DB2-BD59-A6C34878D82A}">
                    <a16:rowId xmlns:a16="http://schemas.microsoft.com/office/drawing/2014/main" val="2398302139"/>
                  </a:ext>
                </a:extLst>
              </a:tr>
              <a:tr h="370840">
                <a:tc>
                  <a:txBody>
                    <a:bodyPr/>
                    <a:lstStyle/>
                    <a:p>
                      <a:pPr marL="0" marR="0">
                        <a:lnSpc>
                          <a:spcPct val="107000"/>
                        </a:lnSpc>
                        <a:spcBef>
                          <a:spcPts val="0"/>
                        </a:spcBef>
                        <a:spcAft>
                          <a:spcPts val="800"/>
                        </a:spcAft>
                      </a:pPr>
                      <a:r>
                        <a:rPr lang="en-US" sz="2400" dirty="0">
                          <a:effectLst/>
                        </a:rPr>
                        <a:t>Sweden</a:t>
                      </a:r>
                      <a:endParaRPr lang="en-US" sz="2400" dirty="0">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400" dirty="0">
                          <a:effectLst/>
                        </a:rPr>
                        <a:t>OC</a:t>
                      </a:r>
                      <a:r>
                        <a:rPr lang="en-US" sz="2400" baseline="0" dirty="0">
                          <a:effectLst/>
                        </a:rPr>
                        <a:t> = </a:t>
                      </a:r>
                      <a:r>
                        <a:rPr lang="en-US" sz="2400" dirty="0">
                          <a:effectLst/>
                        </a:rPr>
                        <a:t>4/3</a:t>
                      </a:r>
                      <a:endParaRPr lang="en-US" sz="2400" dirty="0">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400" dirty="0">
                          <a:effectLst/>
                          <a:latin typeface="+mn-lt"/>
                          <a:ea typeface="+mn-ea"/>
                          <a:cs typeface="+mn-cs"/>
                        </a:rPr>
                        <a:t>OC = 3/4</a:t>
                      </a:r>
                      <a:endParaRPr lang="en-US" sz="2400" dirty="0">
                        <a:effectLst/>
                        <a:latin typeface="Calibri" panose="020F0502020204030204" pitchFamily="34" charset="0"/>
                        <a:ea typeface="DengXian" panose="02010600030101010101" pitchFamily="2" charset="-122"/>
                        <a:cs typeface="Times New Roman" panose="02020603050405020304" pitchFamily="18" charset="0"/>
                      </a:endParaRPr>
                    </a:p>
                  </a:txBody>
                  <a:tcPr/>
                </a:tc>
                <a:extLst>
                  <a:ext uri="{0D108BD9-81ED-4DB2-BD59-A6C34878D82A}">
                    <a16:rowId xmlns:a16="http://schemas.microsoft.com/office/drawing/2014/main" val="2138544311"/>
                  </a:ext>
                </a:extLst>
              </a:tr>
            </a:tbl>
          </a:graphicData>
        </a:graphic>
      </p:graphicFrame>
    </p:spTree>
    <p:extLst>
      <p:ext uri="{BB962C8B-B14F-4D97-AF65-F5344CB8AC3E}">
        <p14:creationId xmlns:p14="http://schemas.microsoft.com/office/powerpoint/2010/main" val="277192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629" y="220582"/>
            <a:ext cx="10515600" cy="1062500"/>
          </a:xfrm>
        </p:spPr>
        <p:txBody>
          <a:bodyPr/>
          <a:lstStyle/>
          <a:p>
            <a:r>
              <a:rPr lang="en-US" dirty="0"/>
              <a:t>Full Comparative Advantage Questions</a:t>
            </a:r>
          </a:p>
        </p:txBody>
      </p:sp>
      <p:sp>
        <p:nvSpPr>
          <p:cNvPr id="3" name="Content Placeholder 2"/>
          <p:cNvSpPr>
            <a:spLocks noGrp="1"/>
          </p:cNvSpPr>
          <p:nvPr>
            <p:ph idx="1"/>
          </p:nvPr>
        </p:nvSpPr>
        <p:spPr>
          <a:xfrm>
            <a:off x="340659" y="1559859"/>
            <a:ext cx="5777753" cy="4617104"/>
          </a:xfrm>
        </p:spPr>
        <p:txBody>
          <a:bodyPr>
            <a:normAutofit fontScale="77500" lnSpcReduction="20000"/>
          </a:bodyPr>
          <a:lstStyle/>
          <a:p>
            <a:pPr>
              <a:buFont typeface="Wingdings" panose="05000000000000000000" pitchFamily="2" charset="2"/>
              <a:buChar char="q"/>
            </a:pPr>
            <a:r>
              <a:rPr lang="en-US" dirty="0"/>
              <a:t>1. Determine Absolute Advantage</a:t>
            </a:r>
          </a:p>
          <a:p>
            <a:pPr lvl="1"/>
            <a:r>
              <a:rPr lang="en-US" dirty="0"/>
              <a:t>Bigger number for output questions</a:t>
            </a:r>
          </a:p>
          <a:p>
            <a:pPr lvl="1"/>
            <a:r>
              <a:rPr lang="en-US" dirty="0"/>
              <a:t>Smaller number for input questions</a:t>
            </a:r>
          </a:p>
          <a:p>
            <a:pPr>
              <a:buFont typeface="Wingdings" panose="05000000000000000000" pitchFamily="2" charset="2"/>
              <a:buChar char="q"/>
            </a:pPr>
            <a:r>
              <a:rPr lang="en-US" dirty="0"/>
              <a:t>2. Calculate Comparative Advantage</a:t>
            </a:r>
          </a:p>
          <a:p>
            <a:pPr lvl="1"/>
            <a:r>
              <a:rPr lang="en-US" dirty="0"/>
              <a:t>1. Find the opportunity costs</a:t>
            </a:r>
          </a:p>
          <a:p>
            <a:pPr lvl="2"/>
            <a:r>
              <a:rPr lang="en-US" dirty="0"/>
              <a:t>“What you give up” / “What you gain”</a:t>
            </a:r>
          </a:p>
          <a:p>
            <a:pPr lvl="2"/>
            <a:r>
              <a:rPr lang="en-US" dirty="0"/>
              <a:t>The ‘other good’ / the good you are calculating the OC for</a:t>
            </a:r>
          </a:p>
          <a:p>
            <a:pPr lvl="2"/>
            <a:r>
              <a:rPr lang="en-US" dirty="0"/>
              <a:t>Opposite for input questions</a:t>
            </a:r>
          </a:p>
          <a:p>
            <a:pPr lvl="1"/>
            <a:r>
              <a:rPr lang="en-US" dirty="0"/>
              <a:t>2. Circle the lowest opportunity costs for each good – the country with the lower OC has comparative advantage. The country will export this good and import the other good.</a:t>
            </a:r>
          </a:p>
          <a:p>
            <a:pPr lvl="1"/>
            <a:r>
              <a:rPr lang="en-US" dirty="0">
                <a:solidFill>
                  <a:srgbClr val="00B0F0"/>
                </a:solidFill>
              </a:rPr>
              <a:t>Note: It will always be a diagonal! </a:t>
            </a:r>
          </a:p>
          <a:p>
            <a:pPr>
              <a:buFont typeface="Wingdings" panose="05000000000000000000" pitchFamily="2" charset="2"/>
              <a:buChar char="q"/>
            </a:pPr>
            <a:r>
              <a:rPr lang="en-US" dirty="0"/>
              <a:t>3. Find the terms of trade that allow for gains from trade</a:t>
            </a:r>
          </a:p>
          <a:p>
            <a:pPr lvl="1"/>
            <a:r>
              <a:rPr lang="en-US" dirty="0"/>
              <a:t>It will be any price between the lowest and highest price/OC for each good. </a:t>
            </a:r>
          </a:p>
        </p:txBody>
      </p:sp>
      <p:graphicFrame>
        <p:nvGraphicFramePr>
          <p:cNvPr id="5" name="Content Placeholder 3"/>
          <p:cNvGraphicFramePr>
            <a:graphicFrameLocks/>
          </p:cNvGraphicFramePr>
          <p:nvPr/>
        </p:nvGraphicFramePr>
        <p:xfrm>
          <a:off x="6428814" y="1299462"/>
          <a:ext cx="4924986" cy="2023096"/>
        </p:xfrm>
        <a:graphic>
          <a:graphicData uri="http://schemas.openxmlformats.org/drawingml/2006/table">
            <a:tbl>
              <a:tblPr firstRow="1" bandRow="1">
                <a:tableStyleId>{69CF1AB2-1976-4502-BF36-3FF5EA218861}</a:tableStyleId>
              </a:tblPr>
              <a:tblGrid>
                <a:gridCol w="1641662">
                  <a:extLst>
                    <a:ext uri="{9D8B030D-6E8A-4147-A177-3AD203B41FA5}">
                      <a16:colId xmlns:a16="http://schemas.microsoft.com/office/drawing/2014/main" val="4008590712"/>
                    </a:ext>
                  </a:extLst>
                </a:gridCol>
                <a:gridCol w="1641662">
                  <a:extLst>
                    <a:ext uri="{9D8B030D-6E8A-4147-A177-3AD203B41FA5}">
                      <a16:colId xmlns:a16="http://schemas.microsoft.com/office/drawing/2014/main" val="2805279379"/>
                    </a:ext>
                  </a:extLst>
                </a:gridCol>
                <a:gridCol w="1641662">
                  <a:extLst>
                    <a:ext uri="{9D8B030D-6E8A-4147-A177-3AD203B41FA5}">
                      <a16:colId xmlns:a16="http://schemas.microsoft.com/office/drawing/2014/main" val="97772109"/>
                    </a:ext>
                  </a:extLst>
                </a:gridCol>
              </a:tblGrid>
              <a:tr h="889172">
                <a:tc>
                  <a:txBody>
                    <a:bodyPr/>
                    <a:lstStyle/>
                    <a:p>
                      <a:r>
                        <a:rPr lang="en-US" sz="2800" dirty="0"/>
                        <a:t>Country</a:t>
                      </a:r>
                    </a:p>
                  </a:txBody>
                  <a:tcPr/>
                </a:tc>
                <a:tc>
                  <a:txBody>
                    <a:bodyPr/>
                    <a:lstStyle/>
                    <a:p>
                      <a:r>
                        <a:rPr lang="en-US" sz="2800" dirty="0"/>
                        <a:t>Output Wine</a:t>
                      </a:r>
                    </a:p>
                  </a:txBody>
                  <a:tcPr/>
                </a:tc>
                <a:tc>
                  <a:txBody>
                    <a:bodyPr/>
                    <a:lstStyle/>
                    <a:p>
                      <a:r>
                        <a:rPr lang="en-US" sz="2800" dirty="0"/>
                        <a:t>Output Cheese</a:t>
                      </a:r>
                    </a:p>
                  </a:txBody>
                  <a:tcPr/>
                </a:tc>
                <a:extLst>
                  <a:ext uri="{0D108BD9-81ED-4DB2-BD59-A6C34878D82A}">
                    <a16:rowId xmlns:a16="http://schemas.microsoft.com/office/drawing/2014/main" val="3020585653"/>
                  </a:ext>
                </a:extLst>
              </a:tr>
              <a:tr h="539108">
                <a:tc>
                  <a:txBody>
                    <a:bodyPr/>
                    <a:lstStyle/>
                    <a:p>
                      <a:r>
                        <a:rPr lang="en-US" sz="2800" dirty="0"/>
                        <a:t>Australia</a:t>
                      </a:r>
                    </a:p>
                  </a:txBody>
                  <a:tcPr/>
                </a:tc>
                <a:tc>
                  <a:txBody>
                    <a:bodyPr/>
                    <a:lstStyle/>
                    <a:p>
                      <a:r>
                        <a:rPr lang="en-US" sz="2800" dirty="0"/>
                        <a:t>3</a:t>
                      </a:r>
                    </a:p>
                  </a:txBody>
                  <a:tcPr/>
                </a:tc>
                <a:tc>
                  <a:txBody>
                    <a:bodyPr/>
                    <a:lstStyle/>
                    <a:p>
                      <a:r>
                        <a:rPr lang="en-US" sz="2800" dirty="0"/>
                        <a:t>4</a:t>
                      </a:r>
                    </a:p>
                  </a:txBody>
                  <a:tcPr/>
                </a:tc>
                <a:extLst>
                  <a:ext uri="{0D108BD9-81ED-4DB2-BD59-A6C34878D82A}">
                    <a16:rowId xmlns:a16="http://schemas.microsoft.com/office/drawing/2014/main" val="2337945067"/>
                  </a:ext>
                </a:extLst>
              </a:tr>
              <a:tr h="539108">
                <a:tc>
                  <a:txBody>
                    <a:bodyPr/>
                    <a:lstStyle/>
                    <a:p>
                      <a:r>
                        <a:rPr lang="en-US" sz="2800" dirty="0"/>
                        <a:t>France</a:t>
                      </a:r>
                    </a:p>
                  </a:txBody>
                  <a:tcPr/>
                </a:tc>
                <a:tc>
                  <a:txBody>
                    <a:bodyPr/>
                    <a:lstStyle/>
                    <a:p>
                      <a:r>
                        <a:rPr lang="en-US" sz="2800" dirty="0"/>
                        <a:t>5</a:t>
                      </a:r>
                    </a:p>
                  </a:txBody>
                  <a:tcPr/>
                </a:tc>
                <a:tc>
                  <a:txBody>
                    <a:bodyPr/>
                    <a:lstStyle/>
                    <a:p>
                      <a:r>
                        <a:rPr lang="en-US" sz="2800" dirty="0"/>
                        <a:t>5</a:t>
                      </a:r>
                    </a:p>
                  </a:txBody>
                  <a:tcPr/>
                </a:tc>
                <a:extLst>
                  <a:ext uri="{0D108BD9-81ED-4DB2-BD59-A6C34878D82A}">
                    <a16:rowId xmlns:a16="http://schemas.microsoft.com/office/drawing/2014/main" val="2674372135"/>
                  </a:ext>
                </a:extLst>
              </a:tr>
            </a:tbl>
          </a:graphicData>
        </a:graphic>
      </p:graphicFrame>
      <p:sp>
        <p:nvSpPr>
          <p:cNvPr id="6" name="TextBox 5"/>
          <p:cNvSpPr txBox="1"/>
          <p:nvPr/>
        </p:nvSpPr>
        <p:spPr>
          <a:xfrm>
            <a:off x="8458201" y="2183457"/>
            <a:ext cx="1331258" cy="646331"/>
          </a:xfrm>
          <a:prstGeom prst="rect">
            <a:avLst/>
          </a:prstGeom>
          <a:noFill/>
        </p:spPr>
        <p:txBody>
          <a:bodyPr wrap="square" rtlCol="0">
            <a:spAutoFit/>
          </a:bodyPr>
          <a:lstStyle/>
          <a:p>
            <a:r>
              <a:rPr lang="en-US" dirty="0">
                <a:solidFill>
                  <a:srgbClr val="FF0000"/>
                </a:solidFill>
              </a:rPr>
              <a:t>4 cheese /3 wine = 4/3</a:t>
            </a:r>
          </a:p>
        </p:txBody>
      </p:sp>
      <p:sp>
        <p:nvSpPr>
          <p:cNvPr id="7" name="TextBox 6"/>
          <p:cNvSpPr txBox="1"/>
          <p:nvPr/>
        </p:nvSpPr>
        <p:spPr>
          <a:xfrm>
            <a:off x="10022541" y="2183456"/>
            <a:ext cx="1564341" cy="646331"/>
          </a:xfrm>
          <a:prstGeom prst="rect">
            <a:avLst/>
          </a:prstGeom>
          <a:noFill/>
        </p:spPr>
        <p:txBody>
          <a:bodyPr wrap="square" rtlCol="0">
            <a:spAutoFit/>
          </a:bodyPr>
          <a:lstStyle/>
          <a:p>
            <a:r>
              <a:rPr lang="en-US" dirty="0">
                <a:solidFill>
                  <a:srgbClr val="FF0000"/>
                </a:solidFill>
              </a:rPr>
              <a:t>3 wine /4 cheese = 3/4</a:t>
            </a:r>
          </a:p>
        </p:txBody>
      </p:sp>
      <p:sp>
        <p:nvSpPr>
          <p:cNvPr id="8" name="TextBox 7"/>
          <p:cNvSpPr txBox="1"/>
          <p:nvPr/>
        </p:nvSpPr>
        <p:spPr>
          <a:xfrm>
            <a:off x="8458201" y="2760668"/>
            <a:ext cx="1331258" cy="646331"/>
          </a:xfrm>
          <a:prstGeom prst="rect">
            <a:avLst/>
          </a:prstGeom>
          <a:noFill/>
        </p:spPr>
        <p:txBody>
          <a:bodyPr wrap="square" rtlCol="0">
            <a:spAutoFit/>
          </a:bodyPr>
          <a:lstStyle/>
          <a:p>
            <a:r>
              <a:rPr lang="en-US" dirty="0">
                <a:solidFill>
                  <a:srgbClr val="FF0000"/>
                </a:solidFill>
              </a:rPr>
              <a:t>5 cheese /5 wine = 1</a:t>
            </a:r>
          </a:p>
        </p:txBody>
      </p:sp>
      <p:sp>
        <p:nvSpPr>
          <p:cNvPr id="10" name="TextBox 9"/>
          <p:cNvSpPr txBox="1"/>
          <p:nvPr/>
        </p:nvSpPr>
        <p:spPr>
          <a:xfrm>
            <a:off x="10022542" y="2753007"/>
            <a:ext cx="1331258" cy="646331"/>
          </a:xfrm>
          <a:prstGeom prst="rect">
            <a:avLst/>
          </a:prstGeom>
          <a:noFill/>
        </p:spPr>
        <p:txBody>
          <a:bodyPr wrap="square" rtlCol="0">
            <a:spAutoFit/>
          </a:bodyPr>
          <a:lstStyle/>
          <a:p>
            <a:r>
              <a:rPr lang="en-US" dirty="0">
                <a:solidFill>
                  <a:srgbClr val="FF0000"/>
                </a:solidFill>
              </a:rPr>
              <a:t>5 wine /5 cheese = 1</a:t>
            </a:r>
          </a:p>
        </p:txBody>
      </p:sp>
      <p:sp>
        <p:nvSpPr>
          <p:cNvPr id="11" name="Oval 10"/>
          <p:cNvSpPr/>
          <p:nvPr/>
        </p:nvSpPr>
        <p:spPr>
          <a:xfrm>
            <a:off x="8001000" y="2744287"/>
            <a:ext cx="1788459" cy="646331"/>
          </a:xfrm>
          <a:prstGeom prst="ellipse">
            <a:avLst/>
          </a:prstGeom>
          <a:solidFill>
            <a:srgbClr val="FFFF0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9681882" y="2148100"/>
            <a:ext cx="1788459" cy="646331"/>
          </a:xfrm>
          <a:prstGeom prst="ellipse">
            <a:avLst/>
          </a:prstGeom>
          <a:solidFill>
            <a:srgbClr val="FFFF0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423924" y="3459004"/>
            <a:ext cx="5619751" cy="1631216"/>
          </a:xfrm>
          <a:prstGeom prst="rect">
            <a:avLst/>
          </a:prstGeom>
          <a:noFill/>
        </p:spPr>
        <p:txBody>
          <a:bodyPr wrap="square" rtlCol="0">
            <a:spAutoFit/>
          </a:bodyPr>
          <a:lstStyle/>
          <a:p>
            <a:r>
              <a:rPr lang="en-US" sz="2000" dirty="0">
                <a:solidFill>
                  <a:srgbClr val="FF0000"/>
                </a:solidFill>
              </a:rPr>
              <a:t>Terms of trade:</a:t>
            </a:r>
          </a:p>
          <a:p>
            <a:r>
              <a:rPr lang="en-US" sz="2000" dirty="0">
                <a:solidFill>
                  <a:srgbClr val="FF0000"/>
                </a:solidFill>
              </a:rPr>
              <a:t>For Wine: between 1 cheese and 4/3 cheese</a:t>
            </a:r>
          </a:p>
          <a:p>
            <a:r>
              <a:rPr lang="en-US" sz="2000" dirty="0">
                <a:solidFill>
                  <a:srgbClr val="FF0000"/>
                </a:solidFill>
              </a:rPr>
              <a:t>	</a:t>
            </a:r>
            <a:r>
              <a:rPr lang="en-US" sz="2000" dirty="0" err="1">
                <a:solidFill>
                  <a:srgbClr val="FF0000"/>
                </a:solidFill>
              </a:rPr>
              <a:t>ie</a:t>
            </a:r>
            <a:r>
              <a:rPr lang="en-US" sz="2000" dirty="0">
                <a:solidFill>
                  <a:srgbClr val="FF0000"/>
                </a:solidFill>
              </a:rPr>
              <a:t>. 1 cheese&lt; 1 wine &lt; 4/3 cheese </a:t>
            </a:r>
          </a:p>
          <a:p>
            <a:r>
              <a:rPr lang="en-US" sz="2000" dirty="0">
                <a:solidFill>
                  <a:srgbClr val="FF0000"/>
                </a:solidFill>
              </a:rPr>
              <a:t>For Cheese: between 3/4 wine and 1 wine</a:t>
            </a:r>
          </a:p>
          <a:p>
            <a:r>
              <a:rPr lang="en-US" sz="2000" dirty="0">
                <a:solidFill>
                  <a:srgbClr val="FF0000"/>
                </a:solidFill>
              </a:rPr>
              <a:t>	 3/4 wine&lt; 1 cheese &lt; 1 wine </a:t>
            </a:r>
          </a:p>
        </p:txBody>
      </p:sp>
      <p:sp>
        <p:nvSpPr>
          <p:cNvPr id="4" name="TextBox 3"/>
          <p:cNvSpPr txBox="1"/>
          <p:nvPr/>
        </p:nvSpPr>
        <p:spPr>
          <a:xfrm>
            <a:off x="6324344" y="5336299"/>
            <a:ext cx="5818909"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We have now covered all the steps to solve production table trade questions. Most questions typically won’t involve all these steps.</a:t>
            </a:r>
          </a:p>
        </p:txBody>
      </p:sp>
    </p:spTree>
    <p:extLst>
      <p:ext uri="{BB962C8B-B14F-4D97-AF65-F5344CB8AC3E}">
        <p14:creationId xmlns:p14="http://schemas.microsoft.com/office/powerpoint/2010/main" val="406560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3">
                                            <p:txEl>
                                              <p:pRg st="0" end="0"/>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3">
                                            <p:txEl>
                                              <p:pRg st="1" end="1"/>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3">
                                            <p:txEl>
                                              <p:pRg st="2" end="2"/>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3">
                                            <p:txEl>
                                              <p:pRg st="3" end="3"/>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animBg="1"/>
      <p:bldP spid="12"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Find absolute advantage, comparative advantage and the terms of trade that allow for gains from trade.</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981333459"/>
              </p:ext>
            </p:extLst>
          </p:nvPr>
        </p:nvGraphicFramePr>
        <p:xfrm>
          <a:off x="5628342" y="411924"/>
          <a:ext cx="6299199" cy="1396365"/>
        </p:xfrm>
        <a:graphic>
          <a:graphicData uri="http://schemas.openxmlformats.org/drawingml/2006/table">
            <a:tbl>
              <a:tblPr firstRow="1" bandRow="1">
                <a:tableStyleId>{5C22544A-7EE6-4342-B048-85BDC9FD1C3A}</a:tableStyleId>
              </a:tblPr>
              <a:tblGrid>
                <a:gridCol w="2099733">
                  <a:extLst>
                    <a:ext uri="{9D8B030D-6E8A-4147-A177-3AD203B41FA5}">
                      <a16:colId xmlns:a16="http://schemas.microsoft.com/office/drawing/2014/main" val="2408101472"/>
                    </a:ext>
                  </a:extLst>
                </a:gridCol>
                <a:gridCol w="2099733">
                  <a:extLst>
                    <a:ext uri="{9D8B030D-6E8A-4147-A177-3AD203B41FA5}">
                      <a16:colId xmlns:a16="http://schemas.microsoft.com/office/drawing/2014/main" val="3461246512"/>
                    </a:ext>
                  </a:extLst>
                </a:gridCol>
                <a:gridCol w="2099733">
                  <a:extLst>
                    <a:ext uri="{9D8B030D-6E8A-4147-A177-3AD203B41FA5}">
                      <a16:colId xmlns:a16="http://schemas.microsoft.com/office/drawing/2014/main" val="3273002920"/>
                    </a:ext>
                  </a:extLst>
                </a:gridCol>
              </a:tblGrid>
              <a:tr h="370840">
                <a:tc>
                  <a:txBody>
                    <a:bodyPr/>
                    <a:lstStyle/>
                    <a:p>
                      <a:pPr marL="0" marR="0">
                        <a:lnSpc>
                          <a:spcPct val="107000"/>
                        </a:lnSpc>
                        <a:spcBef>
                          <a:spcPts val="0"/>
                        </a:spcBef>
                        <a:spcAft>
                          <a:spcPts val="800"/>
                        </a:spcAft>
                      </a:pPr>
                      <a:r>
                        <a:rPr lang="en-US" sz="2400" dirty="0">
                          <a:effectLst/>
                        </a:rPr>
                        <a:t>Country</a:t>
                      </a:r>
                      <a:endParaRPr lang="en-US" sz="2400" dirty="0">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400" dirty="0">
                          <a:effectLst/>
                          <a:latin typeface="+mn-lt"/>
                          <a:ea typeface="+mn-ea"/>
                          <a:cs typeface="+mn-cs"/>
                        </a:rPr>
                        <a:t>Poland</a:t>
                      </a:r>
                      <a:endParaRPr lang="en-US" sz="2400" dirty="0">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400" dirty="0">
                          <a:effectLst/>
                        </a:rPr>
                        <a:t>Germany</a:t>
                      </a:r>
                      <a:endParaRPr lang="en-US" sz="2400" dirty="0">
                        <a:effectLst/>
                        <a:latin typeface="Calibri" panose="020F0502020204030204" pitchFamily="34" charset="0"/>
                        <a:ea typeface="DengXian" panose="02010600030101010101" pitchFamily="2" charset="-122"/>
                        <a:cs typeface="Times New Roman" panose="02020603050405020304" pitchFamily="18" charset="0"/>
                      </a:endParaRPr>
                    </a:p>
                  </a:txBody>
                  <a:tcPr/>
                </a:tc>
                <a:extLst>
                  <a:ext uri="{0D108BD9-81ED-4DB2-BD59-A6C34878D82A}">
                    <a16:rowId xmlns:a16="http://schemas.microsoft.com/office/drawing/2014/main" val="141880475"/>
                  </a:ext>
                </a:extLst>
              </a:tr>
              <a:tr h="370840">
                <a:tc>
                  <a:txBody>
                    <a:bodyPr/>
                    <a:lstStyle/>
                    <a:p>
                      <a:pPr marL="0" marR="0">
                        <a:lnSpc>
                          <a:spcPct val="107000"/>
                        </a:lnSpc>
                        <a:spcBef>
                          <a:spcPts val="0"/>
                        </a:spcBef>
                        <a:spcAft>
                          <a:spcPts val="800"/>
                        </a:spcAft>
                      </a:pPr>
                      <a:r>
                        <a:rPr lang="en-US" sz="2400" dirty="0">
                          <a:effectLst/>
                          <a:latin typeface="+mn-lt"/>
                          <a:ea typeface="+mn-ea"/>
                          <a:cs typeface="+mn-cs"/>
                        </a:rPr>
                        <a:t>Wheat</a:t>
                      </a:r>
                      <a:endParaRPr lang="en-US" sz="2400" dirty="0">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400" dirty="0">
                          <a:effectLst/>
                          <a:latin typeface="+mn-lt"/>
                          <a:ea typeface="+mn-ea"/>
                          <a:cs typeface="+mn-cs"/>
                        </a:rPr>
                        <a:t>3</a:t>
                      </a:r>
                      <a:endParaRPr lang="en-US" sz="2400" dirty="0">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400" dirty="0">
                          <a:effectLst/>
                        </a:rPr>
                        <a:t>4</a:t>
                      </a:r>
                      <a:endParaRPr lang="en-US" sz="2400" dirty="0">
                        <a:effectLst/>
                        <a:latin typeface="Calibri" panose="020F0502020204030204" pitchFamily="34" charset="0"/>
                        <a:ea typeface="DengXian" panose="02010600030101010101" pitchFamily="2" charset="-122"/>
                        <a:cs typeface="Times New Roman" panose="02020603050405020304" pitchFamily="18" charset="0"/>
                      </a:endParaRPr>
                    </a:p>
                  </a:txBody>
                  <a:tcPr/>
                </a:tc>
                <a:extLst>
                  <a:ext uri="{0D108BD9-81ED-4DB2-BD59-A6C34878D82A}">
                    <a16:rowId xmlns:a16="http://schemas.microsoft.com/office/drawing/2014/main" val="2398302139"/>
                  </a:ext>
                </a:extLst>
              </a:tr>
              <a:tr h="370840">
                <a:tc>
                  <a:txBody>
                    <a:bodyPr/>
                    <a:lstStyle/>
                    <a:p>
                      <a:pPr marL="0" marR="0">
                        <a:lnSpc>
                          <a:spcPct val="107000"/>
                        </a:lnSpc>
                        <a:spcBef>
                          <a:spcPts val="0"/>
                        </a:spcBef>
                        <a:spcAft>
                          <a:spcPts val="800"/>
                        </a:spcAft>
                      </a:pPr>
                      <a:r>
                        <a:rPr lang="en-US" sz="2400" dirty="0">
                          <a:effectLst/>
                          <a:latin typeface="+mn-lt"/>
                          <a:ea typeface="+mn-ea"/>
                          <a:cs typeface="+mn-cs"/>
                        </a:rPr>
                        <a:t>Beer</a:t>
                      </a:r>
                      <a:endParaRPr lang="en-US" sz="2400" dirty="0">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400" dirty="0">
                          <a:effectLst/>
                        </a:rPr>
                        <a:t>2</a:t>
                      </a:r>
                      <a:endParaRPr lang="en-US" sz="2400" dirty="0">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400" dirty="0">
                          <a:effectLst/>
                          <a:latin typeface="+mn-lt"/>
                          <a:ea typeface="+mn-ea"/>
                          <a:cs typeface="+mn-cs"/>
                        </a:rPr>
                        <a:t>6</a:t>
                      </a:r>
                      <a:endParaRPr lang="en-US" sz="2400" dirty="0">
                        <a:effectLst/>
                        <a:latin typeface="Calibri" panose="020F0502020204030204" pitchFamily="34" charset="0"/>
                        <a:ea typeface="DengXian" panose="02010600030101010101" pitchFamily="2" charset="-122"/>
                        <a:cs typeface="Times New Roman" panose="02020603050405020304" pitchFamily="18" charset="0"/>
                      </a:endParaRPr>
                    </a:p>
                  </a:txBody>
                  <a:tcPr/>
                </a:tc>
                <a:extLst>
                  <a:ext uri="{0D108BD9-81ED-4DB2-BD59-A6C34878D82A}">
                    <a16:rowId xmlns:a16="http://schemas.microsoft.com/office/drawing/2014/main" val="2138544311"/>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978395053"/>
              </p:ext>
            </p:extLst>
          </p:nvPr>
        </p:nvGraphicFramePr>
        <p:xfrm>
          <a:off x="2230717" y="2742747"/>
          <a:ext cx="6299199" cy="1396365"/>
        </p:xfrm>
        <a:graphic>
          <a:graphicData uri="http://schemas.openxmlformats.org/drawingml/2006/table">
            <a:tbl>
              <a:tblPr firstRow="1" bandRow="1">
                <a:tableStyleId>{5C22544A-7EE6-4342-B048-85BDC9FD1C3A}</a:tableStyleId>
              </a:tblPr>
              <a:tblGrid>
                <a:gridCol w="2099733">
                  <a:extLst>
                    <a:ext uri="{9D8B030D-6E8A-4147-A177-3AD203B41FA5}">
                      <a16:colId xmlns:a16="http://schemas.microsoft.com/office/drawing/2014/main" val="2408101472"/>
                    </a:ext>
                  </a:extLst>
                </a:gridCol>
                <a:gridCol w="2099733">
                  <a:extLst>
                    <a:ext uri="{9D8B030D-6E8A-4147-A177-3AD203B41FA5}">
                      <a16:colId xmlns:a16="http://schemas.microsoft.com/office/drawing/2014/main" val="3461246512"/>
                    </a:ext>
                  </a:extLst>
                </a:gridCol>
                <a:gridCol w="2099733">
                  <a:extLst>
                    <a:ext uri="{9D8B030D-6E8A-4147-A177-3AD203B41FA5}">
                      <a16:colId xmlns:a16="http://schemas.microsoft.com/office/drawing/2014/main" val="3273002920"/>
                    </a:ext>
                  </a:extLst>
                </a:gridCol>
              </a:tblGrid>
              <a:tr h="370840">
                <a:tc>
                  <a:txBody>
                    <a:bodyPr/>
                    <a:lstStyle/>
                    <a:p>
                      <a:pPr marL="0" marR="0">
                        <a:lnSpc>
                          <a:spcPct val="107000"/>
                        </a:lnSpc>
                        <a:spcBef>
                          <a:spcPts val="0"/>
                        </a:spcBef>
                        <a:spcAft>
                          <a:spcPts val="800"/>
                        </a:spcAft>
                      </a:pPr>
                      <a:r>
                        <a:rPr lang="en-US" sz="2400" dirty="0">
                          <a:solidFill>
                            <a:srgbClr val="FF0000"/>
                          </a:solidFill>
                          <a:effectLst/>
                        </a:rPr>
                        <a:t>Country</a:t>
                      </a:r>
                      <a:endParaRPr lang="en-US" sz="24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400" dirty="0">
                          <a:solidFill>
                            <a:srgbClr val="FF0000"/>
                          </a:solidFill>
                          <a:effectLst/>
                          <a:latin typeface="+mn-lt"/>
                          <a:ea typeface="+mn-ea"/>
                          <a:cs typeface="+mn-cs"/>
                        </a:rPr>
                        <a:t>Poland</a:t>
                      </a:r>
                      <a:endParaRPr lang="en-US" sz="24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400" dirty="0">
                          <a:solidFill>
                            <a:srgbClr val="FF0000"/>
                          </a:solidFill>
                          <a:effectLst/>
                        </a:rPr>
                        <a:t>Germany</a:t>
                      </a:r>
                      <a:endParaRPr lang="en-US" sz="24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txBody>
                  <a:tcPr/>
                </a:tc>
                <a:extLst>
                  <a:ext uri="{0D108BD9-81ED-4DB2-BD59-A6C34878D82A}">
                    <a16:rowId xmlns:a16="http://schemas.microsoft.com/office/drawing/2014/main" val="141880475"/>
                  </a:ext>
                </a:extLst>
              </a:tr>
              <a:tr h="370840">
                <a:tc>
                  <a:txBody>
                    <a:bodyPr/>
                    <a:lstStyle/>
                    <a:p>
                      <a:pPr marL="0" marR="0">
                        <a:lnSpc>
                          <a:spcPct val="107000"/>
                        </a:lnSpc>
                        <a:spcBef>
                          <a:spcPts val="0"/>
                        </a:spcBef>
                        <a:spcAft>
                          <a:spcPts val="800"/>
                        </a:spcAft>
                      </a:pPr>
                      <a:r>
                        <a:rPr lang="en-US" sz="2400" dirty="0">
                          <a:solidFill>
                            <a:srgbClr val="FF0000"/>
                          </a:solidFill>
                          <a:effectLst/>
                          <a:latin typeface="+mn-lt"/>
                          <a:ea typeface="+mn-ea"/>
                          <a:cs typeface="+mn-cs"/>
                        </a:rPr>
                        <a:t>Wheat</a:t>
                      </a:r>
                      <a:endParaRPr lang="en-US" sz="24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400" dirty="0">
                          <a:solidFill>
                            <a:srgbClr val="FF0000"/>
                          </a:solidFill>
                          <a:effectLst/>
                          <a:latin typeface="+mn-lt"/>
                          <a:ea typeface="+mn-ea"/>
                          <a:cs typeface="+mn-cs"/>
                        </a:rPr>
                        <a:t>2/3</a:t>
                      </a:r>
                      <a:endParaRPr lang="en-US" sz="24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400" dirty="0">
                          <a:solidFill>
                            <a:srgbClr val="FF0000"/>
                          </a:solidFill>
                          <a:effectLst/>
                          <a:latin typeface="+mn-lt"/>
                          <a:ea typeface="+mn-ea"/>
                          <a:cs typeface="+mn-cs"/>
                        </a:rPr>
                        <a:t>6/4=3/2</a:t>
                      </a:r>
                      <a:endParaRPr lang="en-US" sz="24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txBody>
                  <a:tcPr/>
                </a:tc>
                <a:extLst>
                  <a:ext uri="{0D108BD9-81ED-4DB2-BD59-A6C34878D82A}">
                    <a16:rowId xmlns:a16="http://schemas.microsoft.com/office/drawing/2014/main" val="2398302139"/>
                  </a:ext>
                </a:extLst>
              </a:tr>
              <a:tr h="370840">
                <a:tc>
                  <a:txBody>
                    <a:bodyPr/>
                    <a:lstStyle/>
                    <a:p>
                      <a:pPr marL="0" marR="0">
                        <a:lnSpc>
                          <a:spcPct val="107000"/>
                        </a:lnSpc>
                        <a:spcBef>
                          <a:spcPts val="0"/>
                        </a:spcBef>
                        <a:spcAft>
                          <a:spcPts val="800"/>
                        </a:spcAft>
                      </a:pPr>
                      <a:r>
                        <a:rPr lang="en-US" sz="2400" dirty="0">
                          <a:solidFill>
                            <a:srgbClr val="FF0000"/>
                          </a:solidFill>
                          <a:effectLst/>
                          <a:latin typeface="+mn-lt"/>
                          <a:ea typeface="+mn-ea"/>
                          <a:cs typeface="+mn-cs"/>
                        </a:rPr>
                        <a:t>Beer</a:t>
                      </a:r>
                      <a:endParaRPr lang="en-US" sz="24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400" dirty="0">
                          <a:solidFill>
                            <a:srgbClr val="FF0000"/>
                          </a:solidFill>
                          <a:effectLst/>
                          <a:latin typeface="+mn-lt"/>
                          <a:ea typeface="+mn-ea"/>
                          <a:cs typeface="+mn-cs"/>
                        </a:rPr>
                        <a:t>3/2</a:t>
                      </a:r>
                      <a:endParaRPr lang="en-US" sz="24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400" dirty="0">
                          <a:solidFill>
                            <a:srgbClr val="FF0000"/>
                          </a:solidFill>
                          <a:effectLst/>
                          <a:latin typeface="+mn-lt"/>
                          <a:ea typeface="+mn-ea"/>
                          <a:cs typeface="+mn-cs"/>
                        </a:rPr>
                        <a:t>4/6=2/3</a:t>
                      </a:r>
                      <a:endParaRPr lang="en-US" sz="24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txBody>
                  <a:tcPr/>
                </a:tc>
                <a:extLst>
                  <a:ext uri="{0D108BD9-81ED-4DB2-BD59-A6C34878D82A}">
                    <a16:rowId xmlns:a16="http://schemas.microsoft.com/office/drawing/2014/main" val="2138544311"/>
                  </a:ext>
                </a:extLst>
              </a:tr>
            </a:tbl>
          </a:graphicData>
        </a:graphic>
      </p:graphicFrame>
      <p:sp>
        <p:nvSpPr>
          <p:cNvPr id="6" name="TextBox 5"/>
          <p:cNvSpPr txBox="1"/>
          <p:nvPr/>
        </p:nvSpPr>
        <p:spPr>
          <a:xfrm>
            <a:off x="2402541" y="4303059"/>
            <a:ext cx="7700682" cy="2308324"/>
          </a:xfrm>
          <a:prstGeom prst="rect">
            <a:avLst/>
          </a:prstGeom>
          <a:noFill/>
        </p:spPr>
        <p:txBody>
          <a:bodyPr wrap="square" rtlCol="0">
            <a:spAutoFit/>
          </a:bodyPr>
          <a:lstStyle/>
          <a:p>
            <a:r>
              <a:rPr lang="en-US" dirty="0">
                <a:solidFill>
                  <a:srgbClr val="FF0000"/>
                </a:solidFill>
              </a:rPr>
              <a:t>Germany has absolute advantage in both.</a:t>
            </a:r>
          </a:p>
          <a:p>
            <a:r>
              <a:rPr lang="en-US" dirty="0">
                <a:solidFill>
                  <a:srgbClr val="FF0000"/>
                </a:solidFill>
              </a:rPr>
              <a:t>Germany has comparative advantage in beer.</a:t>
            </a:r>
          </a:p>
          <a:p>
            <a:r>
              <a:rPr lang="en-US" dirty="0">
                <a:solidFill>
                  <a:srgbClr val="FF0000"/>
                </a:solidFill>
              </a:rPr>
              <a:t>Poland has comparative advantage in wheat. </a:t>
            </a:r>
          </a:p>
          <a:p>
            <a:endParaRPr lang="en-US" dirty="0">
              <a:solidFill>
                <a:srgbClr val="FF0000"/>
              </a:solidFill>
            </a:endParaRPr>
          </a:p>
          <a:p>
            <a:r>
              <a:rPr lang="en-US" dirty="0">
                <a:solidFill>
                  <a:srgbClr val="FF0000"/>
                </a:solidFill>
              </a:rPr>
              <a:t>The acceptable price range for wheat: 2/3 beer &lt; 1 wheat &lt; 3/2 beer</a:t>
            </a:r>
          </a:p>
          <a:p>
            <a:r>
              <a:rPr lang="en-US" dirty="0">
                <a:solidFill>
                  <a:srgbClr val="FF0000"/>
                </a:solidFill>
              </a:rPr>
              <a:t>The acceptable price range for beer: 2/3 wheat &lt; 1 beer &lt; 3/2 wheat</a:t>
            </a:r>
          </a:p>
          <a:p>
            <a:endParaRPr lang="en-US" dirty="0"/>
          </a:p>
          <a:p>
            <a:endParaRPr lang="en-US" dirty="0"/>
          </a:p>
        </p:txBody>
      </p:sp>
    </p:spTree>
    <p:extLst>
      <p:ext uri="{BB962C8B-B14F-4D97-AF65-F5344CB8AC3E}">
        <p14:creationId xmlns:p14="http://schemas.microsoft.com/office/powerpoint/2010/main" val="83647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Find absolute advantage, comparative advantage and the terms of trade that allow for gains from trade.</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121814945"/>
              </p:ext>
            </p:extLst>
          </p:nvPr>
        </p:nvGraphicFramePr>
        <p:xfrm>
          <a:off x="5628342" y="411924"/>
          <a:ext cx="6299199" cy="1396365"/>
        </p:xfrm>
        <a:graphic>
          <a:graphicData uri="http://schemas.openxmlformats.org/drawingml/2006/table">
            <a:tbl>
              <a:tblPr firstRow="1" bandRow="1">
                <a:tableStyleId>{5C22544A-7EE6-4342-B048-85BDC9FD1C3A}</a:tableStyleId>
              </a:tblPr>
              <a:tblGrid>
                <a:gridCol w="2099733">
                  <a:extLst>
                    <a:ext uri="{9D8B030D-6E8A-4147-A177-3AD203B41FA5}">
                      <a16:colId xmlns:a16="http://schemas.microsoft.com/office/drawing/2014/main" val="2408101472"/>
                    </a:ext>
                  </a:extLst>
                </a:gridCol>
                <a:gridCol w="2099733">
                  <a:extLst>
                    <a:ext uri="{9D8B030D-6E8A-4147-A177-3AD203B41FA5}">
                      <a16:colId xmlns:a16="http://schemas.microsoft.com/office/drawing/2014/main" val="3461246512"/>
                    </a:ext>
                  </a:extLst>
                </a:gridCol>
                <a:gridCol w="2099733">
                  <a:extLst>
                    <a:ext uri="{9D8B030D-6E8A-4147-A177-3AD203B41FA5}">
                      <a16:colId xmlns:a16="http://schemas.microsoft.com/office/drawing/2014/main" val="3273002920"/>
                    </a:ext>
                  </a:extLst>
                </a:gridCol>
              </a:tblGrid>
              <a:tr h="370840">
                <a:tc>
                  <a:txBody>
                    <a:bodyPr/>
                    <a:lstStyle/>
                    <a:p>
                      <a:pPr marL="0" marR="0">
                        <a:lnSpc>
                          <a:spcPct val="107000"/>
                        </a:lnSpc>
                        <a:spcBef>
                          <a:spcPts val="0"/>
                        </a:spcBef>
                        <a:spcAft>
                          <a:spcPts val="800"/>
                        </a:spcAft>
                      </a:pPr>
                      <a:r>
                        <a:rPr lang="en-US" sz="2400" dirty="0">
                          <a:effectLst/>
                        </a:rPr>
                        <a:t>Country</a:t>
                      </a:r>
                      <a:endParaRPr lang="en-US" sz="2400" dirty="0">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400" dirty="0">
                          <a:effectLst/>
                          <a:latin typeface="+mn-lt"/>
                          <a:ea typeface="+mn-ea"/>
                          <a:cs typeface="+mn-cs"/>
                        </a:rPr>
                        <a:t>Oil</a:t>
                      </a:r>
                      <a:endParaRPr lang="en-US" sz="2400" dirty="0">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400" dirty="0">
                          <a:effectLst/>
                          <a:latin typeface="+mn-lt"/>
                          <a:ea typeface="+mn-ea"/>
                          <a:cs typeface="+mn-cs"/>
                        </a:rPr>
                        <a:t>Cocoa</a:t>
                      </a:r>
                      <a:endParaRPr lang="en-US" sz="2400" dirty="0">
                        <a:effectLst/>
                        <a:latin typeface="Calibri" panose="020F0502020204030204" pitchFamily="34" charset="0"/>
                        <a:ea typeface="DengXian" panose="02010600030101010101" pitchFamily="2" charset="-122"/>
                        <a:cs typeface="Times New Roman" panose="02020603050405020304" pitchFamily="18" charset="0"/>
                      </a:endParaRPr>
                    </a:p>
                  </a:txBody>
                  <a:tcPr/>
                </a:tc>
                <a:extLst>
                  <a:ext uri="{0D108BD9-81ED-4DB2-BD59-A6C34878D82A}">
                    <a16:rowId xmlns:a16="http://schemas.microsoft.com/office/drawing/2014/main" val="141880475"/>
                  </a:ext>
                </a:extLst>
              </a:tr>
              <a:tr h="370840">
                <a:tc>
                  <a:txBody>
                    <a:bodyPr/>
                    <a:lstStyle/>
                    <a:p>
                      <a:pPr marL="0" marR="0">
                        <a:lnSpc>
                          <a:spcPct val="107000"/>
                        </a:lnSpc>
                        <a:spcBef>
                          <a:spcPts val="0"/>
                        </a:spcBef>
                        <a:spcAft>
                          <a:spcPts val="800"/>
                        </a:spcAft>
                      </a:pPr>
                      <a:r>
                        <a:rPr lang="en-US" sz="2400" dirty="0">
                          <a:effectLst/>
                          <a:latin typeface="+mn-lt"/>
                          <a:ea typeface="+mn-ea"/>
                          <a:cs typeface="+mn-cs"/>
                        </a:rPr>
                        <a:t>Ghana</a:t>
                      </a:r>
                      <a:endParaRPr lang="en-US" sz="2400" dirty="0">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400" dirty="0">
                          <a:effectLst/>
                          <a:latin typeface="+mn-lt"/>
                          <a:ea typeface="+mn-ea"/>
                          <a:cs typeface="+mn-cs"/>
                        </a:rPr>
                        <a:t>15 workers</a:t>
                      </a:r>
                      <a:endParaRPr lang="en-US" sz="2400" dirty="0">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400" baseline="0" dirty="0">
                          <a:effectLst/>
                          <a:latin typeface="+mn-lt"/>
                          <a:ea typeface="+mn-ea"/>
                          <a:cs typeface="+mn-cs"/>
                        </a:rPr>
                        <a:t>5 workers</a:t>
                      </a:r>
                      <a:endParaRPr lang="en-US" sz="2400" dirty="0">
                        <a:effectLst/>
                        <a:latin typeface="Calibri" panose="020F0502020204030204" pitchFamily="34" charset="0"/>
                        <a:ea typeface="DengXian" panose="02010600030101010101" pitchFamily="2" charset="-122"/>
                        <a:cs typeface="Times New Roman" panose="02020603050405020304" pitchFamily="18" charset="0"/>
                      </a:endParaRPr>
                    </a:p>
                  </a:txBody>
                  <a:tcPr/>
                </a:tc>
                <a:extLst>
                  <a:ext uri="{0D108BD9-81ED-4DB2-BD59-A6C34878D82A}">
                    <a16:rowId xmlns:a16="http://schemas.microsoft.com/office/drawing/2014/main" val="2398302139"/>
                  </a:ext>
                </a:extLst>
              </a:tr>
              <a:tr h="370840">
                <a:tc>
                  <a:txBody>
                    <a:bodyPr/>
                    <a:lstStyle/>
                    <a:p>
                      <a:pPr marL="0" marR="0">
                        <a:lnSpc>
                          <a:spcPct val="107000"/>
                        </a:lnSpc>
                        <a:spcBef>
                          <a:spcPts val="0"/>
                        </a:spcBef>
                        <a:spcAft>
                          <a:spcPts val="800"/>
                        </a:spcAft>
                      </a:pPr>
                      <a:r>
                        <a:rPr lang="en-US" sz="2400" dirty="0">
                          <a:effectLst/>
                          <a:latin typeface="+mn-lt"/>
                          <a:ea typeface="+mn-ea"/>
                          <a:cs typeface="+mn-cs"/>
                        </a:rPr>
                        <a:t>UK</a:t>
                      </a:r>
                      <a:endParaRPr lang="en-US" sz="2400" dirty="0">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400" dirty="0">
                          <a:effectLst/>
                          <a:latin typeface="+mn-lt"/>
                          <a:ea typeface="+mn-ea"/>
                          <a:cs typeface="+mn-cs"/>
                        </a:rPr>
                        <a:t>4</a:t>
                      </a:r>
                      <a:r>
                        <a:rPr lang="en-US" sz="2400" baseline="0" dirty="0">
                          <a:effectLst/>
                          <a:latin typeface="+mn-lt"/>
                          <a:ea typeface="+mn-ea"/>
                          <a:cs typeface="+mn-cs"/>
                        </a:rPr>
                        <a:t> workers</a:t>
                      </a:r>
                      <a:endParaRPr lang="en-US" sz="2400" dirty="0">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400" dirty="0">
                          <a:effectLst/>
                          <a:latin typeface="+mn-lt"/>
                          <a:ea typeface="+mn-ea"/>
                          <a:cs typeface="+mn-cs"/>
                        </a:rPr>
                        <a:t>10</a:t>
                      </a:r>
                      <a:r>
                        <a:rPr lang="en-US" sz="2400" baseline="0" dirty="0">
                          <a:effectLst/>
                          <a:latin typeface="+mn-lt"/>
                          <a:ea typeface="+mn-ea"/>
                          <a:cs typeface="+mn-cs"/>
                        </a:rPr>
                        <a:t> workers</a:t>
                      </a:r>
                      <a:endParaRPr lang="en-US" sz="2400" dirty="0">
                        <a:effectLst/>
                        <a:latin typeface="Calibri" panose="020F0502020204030204" pitchFamily="34" charset="0"/>
                        <a:ea typeface="DengXian" panose="02010600030101010101" pitchFamily="2" charset="-122"/>
                        <a:cs typeface="Times New Roman" panose="02020603050405020304" pitchFamily="18" charset="0"/>
                      </a:endParaRPr>
                    </a:p>
                  </a:txBody>
                  <a:tcPr/>
                </a:tc>
                <a:extLst>
                  <a:ext uri="{0D108BD9-81ED-4DB2-BD59-A6C34878D82A}">
                    <a16:rowId xmlns:a16="http://schemas.microsoft.com/office/drawing/2014/main" val="2138544311"/>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850668496"/>
              </p:ext>
            </p:extLst>
          </p:nvPr>
        </p:nvGraphicFramePr>
        <p:xfrm>
          <a:off x="2230717" y="2742747"/>
          <a:ext cx="6299199" cy="1413701"/>
        </p:xfrm>
        <a:graphic>
          <a:graphicData uri="http://schemas.openxmlformats.org/drawingml/2006/table">
            <a:tbl>
              <a:tblPr firstRow="1" bandRow="1">
                <a:tableStyleId>{5C22544A-7EE6-4342-B048-85BDC9FD1C3A}</a:tableStyleId>
              </a:tblPr>
              <a:tblGrid>
                <a:gridCol w="2099733">
                  <a:extLst>
                    <a:ext uri="{9D8B030D-6E8A-4147-A177-3AD203B41FA5}">
                      <a16:colId xmlns:a16="http://schemas.microsoft.com/office/drawing/2014/main" val="2408101472"/>
                    </a:ext>
                  </a:extLst>
                </a:gridCol>
                <a:gridCol w="2099733">
                  <a:extLst>
                    <a:ext uri="{9D8B030D-6E8A-4147-A177-3AD203B41FA5}">
                      <a16:colId xmlns:a16="http://schemas.microsoft.com/office/drawing/2014/main" val="3461246512"/>
                    </a:ext>
                  </a:extLst>
                </a:gridCol>
                <a:gridCol w="2099733">
                  <a:extLst>
                    <a:ext uri="{9D8B030D-6E8A-4147-A177-3AD203B41FA5}">
                      <a16:colId xmlns:a16="http://schemas.microsoft.com/office/drawing/2014/main" val="3273002920"/>
                    </a:ext>
                  </a:extLst>
                </a:gridCol>
              </a:tblGrid>
              <a:tr h="370840">
                <a:tc>
                  <a:txBody>
                    <a:bodyPr/>
                    <a:lstStyle/>
                    <a:p>
                      <a:pPr marL="0" marR="0">
                        <a:lnSpc>
                          <a:spcPct val="107000"/>
                        </a:lnSpc>
                        <a:spcBef>
                          <a:spcPts val="0"/>
                        </a:spcBef>
                        <a:spcAft>
                          <a:spcPts val="800"/>
                        </a:spcAft>
                      </a:pPr>
                      <a:r>
                        <a:rPr lang="en-US" sz="2400" dirty="0">
                          <a:solidFill>
                            <a:srgbClr val="FF0000"/>
                          </a:solidFill>
                          <a:effectLst/>
                        </a:rPr>
                        <a:t>Country</a:t>
                      </a:r>
                      <a:endParaRPr lang="en-US" sz="24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400" dirty="0">
                          <a:solidFill>
                            <a:srgbClr val="FF0000"/>
                          </a:solidFill>
                          <a:effectLst/>
                          <a:latin typeface="+mn-lt"/>
                          <a:ea typeface="+mn-ea"/>
                          <a:cs typeface="+mn-cs"/>
                        </a:rPr>
                        <a:t>Oil</a:t>
                      </a:r>
                      <a:endParaRPr lang="en-US" sz="24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400" dirty="0">
                          <a:solidFill>
                            <a:srgbClr val="FF0000"/>
                          </a:solidFill>
                          <a:effectLst/>
                        </a:rPr>
                        <a:t>Cocoa</a:t>
                      </a:r>
                      <a:endParaRPr lang="en-US" sz="24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txBody>
                  <a:tcPr/>
                </a:tc>
                <a:extLst>
                  <a:ext uri="{0D108BD9-81ED-4DB2-BD59-A6C34878D82A}">
                    <a16:rowId xmlns:a16="http://schemas.microsoft.com/office/drawing/2014/main" val="141880475"/>
                  </a:ext>
                </a:extLst>
              </a:tr>
              <a:tr h="370840">
                <a:tc>
                  <a:txBody>
                    <a:bodyPr/>
                    <a:lstStyle/>
                    <a:p>
                      <a:pPr marL="0" marR="0">
                        <a:lnSpc>
                          <a:spcPct val="107000"/>
                        </a:lnSpc>
                        <a:spcBef>
                          <a:spcPts val="0"/>
                        </a:spcBef>
                        <a:spcAft>
                          <a:spcPts val="800"/>
                        </a:spcAft>
                      </a:pPr>
                      <a:r>
                        <a:rPr lang="en-US" sz="2400" dirty="0">
                          <a:solidFill>
                            <a:srgbClr val="FF0000"/>
                          </a:solidFill>
                          <a:effectLst/>
                          <a:latin typeface="+mn-lt"/>
                          <a:ea typeface="+mn-ea"/>
                          <a:cs typeface="+mn-cs"/>
                        </a:rPr>
                        <a:t>Ghana</a:t>
                      </a:r>
                      <a:endParaRPr lang="en-US" sz="24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400" dirty="0">
                          <a:solidFill>
                            <a:srgbClr val="FF0000"/>
                          </a:solidFill>
                          <a:effectLst/>
                          <a:latin typeface="+mn-lt"/>
                          <a:ea typeface="+mn-ea"/>
                          <a:cs typeface="+mn-cs"/>
                        </a:rPr>
                        <a:t>15/5 = 3</a:t>
                      </a:r>
                      <a:endParaRPr lang="en-US" sz="24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400" dirty="0">
                          <a:solidFill>
                            <a:srgbClr val="FF0000"/>
                          </a:solidFill>
                          <a:effectLst/>
                          <a:latin typeface="+mn-lt"/>
                          <a:ea typeface="+mn-ea"/>
                          <a:cs typeface="+mn-cs"/>
                        </a:rPr>
                        <a:t>5/15</a:t>
                      </a:r>
                      <a:r>
                        <a:rPr lang="en-US" sz="2400" baseline="0" dirty="0">
                          <a:solidFill>
                            <a:srgbClr val="FF0000"/>
                          </a:solidFill>
                          <a:effectLst/>
                          <a:latin typeface="+mn-lt"/>
                          <a:ea typeface="+mn-ea"/>
                          <a:cs typeface="+mn-cs"/>
                        </a:rPr>
                        <a:t> = 1/3</a:t>
                      </a:r>
                      <a:endParaRPr lang="en-US" sz="24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txBody>
                  <a:tcPr/>
                </a:tc>
                <a:extLst>
                  <a:ext uri="{0D108BD9-81ED-4DB2-BD59-A6C34878D82A}">
                    <a16:rowId xmlns:a16="http://schemas.microsoft.com/office/drawing/2014/main" val="2398302139"/>
                  </a:ext>
                </a:extLst>
              </a:tr>
              <a:tr h="370840">
                <a:tc>
                  <a:txBody>
                    <a:bodyPr/>
                    <a:lstStyle/>
                    <a:p>
                      <a:pPr marL="0" marR="0">
                        <a:lnSpc>
                          <a:spcPct val="107000"/>
                        </a:lnSpc>
                        <a:spcBef>
                          <a:spcPts val="0"/>
                        </a:spcBef>
                        <a:spcAft>
                          <a:spcPts val="800"/>
                        </a:spcAft>
                      </a:pPr>
                      <a:r>
                        <a:rPr lang="en-US" sz="2400" dirty="0">
                          <a:solidFill>
                            <a:srgbClr val="FF0000"/>
                          </a:solidFill>
                          <a:effectLst/>
                          <a:latin typeface="+mn-lt"/>
                          <a:ea typeface="+mn-ea"/>
                          <a:cs typeface="+mn-cs"/>
                        </a:rPr>
                        <a:t>UK</a:t>
                      </a:r>
                      <a:endParaRPr lang="en-US" sz="24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400" dirty="0">
                          <a:solidFill>
                            <a:srgbClr val="FF0000"/>
                          </a:solidFill>
                          <a:effectLst/>
                          <a:latin typeface="+mn-lt"/>
                          <a:ea typeface="+mn-ea"/>
                          <a:cs typeface="+mn-cs"/>
                        </a:rPr>
                        <a:t>4/10 = 2/5</a:t>
                      </a:r>
                      <a:endParaRPr lang="en-US" sz="24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txBody>
                  <a:tcPr/>
                </a:tc>
                <a:tc>
                  <a:txBody>
                    <a:bodyPr/>
                    <a:lstStyle/>
                    <a:p>
                      <a:pPr marL="0" marR="0">
                        <a:lnSpc>
                          <a:spcPct val="107000"/>
                        </a:lnSpc>
                        <a:spcBef>
                          <a:spcPts val="0"/>
                        </a:spcBef>
                        <a:spcAft>
                          <a:spcPts val="800"/>
                        </a:spcAft>
                      </a:pPr>
                      <a:r>
                        <a:rPr lang="en-US" sz="2400" dirty="0">
                          <a:solidFill>
                            <a:srgbClr val="FF0000"/>
                          </a:solidFill>
                          <a:effectLst/>
                          <a:latin typeface="+mn-lt"/>
                          <a:ea typeface="+mn-ea"/>
                          <a:cs typeface="+mn-cs"/>
                        </a:rPr>
                        <a:t>10/4 = 5/2</a:t>
                      </a:r>
                      <a:endParaRPr lang="en-US" sz="24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txBody>
                  <a:tcPr/>
                </a:tc>
                <a:extLst>
                  <a:ext uri="{0D108BD9-81ED-4DB2-BD59-A6C34878D82A}">
                    <a16:rowId xmlns:a16="http://schemas.microsoft.com/office/drawing/2014/main" val="2138544311"/>
                  </a:ext>
                </a:extLst>
              </a:tr>
            </a:tbl>
          </a:graphicData>
        </a:graphic>
      </p:graphicFrame>
      <p:sp>
        <p:nvSpPr>
          <p:cNvPr id="6" name="TextBox 5"/>
          <p:cNvSpPr txBox="1"/>
          <p:nvPr/>
        </p:nvSpPr>
        <p:spPr>
          <a:xfrm>
            <a:off x="2402541" y="4303059"/>
            <a:ext cx="7700682" cy="2308324"/>
          </a:xfrm>
          <a:prstGeom prst="rect">
            <a:avLst/>
          </a:prstGeom>
          <a:noFill/>
        </p:spPr>
        <p:txBody>
          <a:bodyPr wrap="square" rtlCol="0">
            <a:spAutoFit/>
          </a:bodyPr>
          <a:lstStyle/>
          <a:p>
            <a:r>
              <a:rPr lang="en-US" dirty="0">
                <a:solidFill>
                  <a:srgbClr val="FF0000"/>
                </a:solidFill>
              </a:rPr>
              <a:t>UK has absolute advantage in oil and Ghana has absolute advantage in cocoa.</a:t>
            </a:r>
          </a:p>
          <a:p>
            <a:r>
              <a:rPr lang="en-US" dirty="0" err="1">
                <a:solidFill>
                  <a:srgbClr val="FF0000"/>
                </a:solidFill>
              </a:rPr>
              <a:t>Uk</a:t>
            </a:r>
            <a:r>
              <a:rPr lang="en-US" dirty="0">
                <a:solidFill>
                  <a:srgbClr val="FF0000"/>
                </a:solidFill>
              </a:rPr>
              <a:t> has comparative advantage in oil.</a:t>
            </a:r>
          </a:p>
          <a:p>
            <a:r>
              <a:rPr lang="en-US" dirty="0">
                <a:solidFill>
                  <a:srgbClr val="FF0000"/>
                </a:solidFill>
              </a:rPr>
              <a:t>Ghana has comparative advantage in cocoa. </a:t>
            </a:r>
          </a:p>
          <a:p>
            <a:endParaRPr lang="en-US" dirty="0">
              <a:solidFill>
                <a:srgbClr val="FF0000"/>
              </a:solidFill>
            </a:endParaRPr>
          </a:p>
          <a:p>
            <a:r>
              <a:rPr lang="en-US" dirty="0">
                <a:solidFill>
                  <a:srgbClr val="FF0000"/>
                </a:solidFill>
              </a:rPr>
              <a:t>The acceptable price range for wheat: 2/5 beer &lt; 1 oil &lt; 3 beer</a:t>
            </a:r>
          </a:p>
          <a:p>
            <a:r>
              <a:rPr lang="en-US" dirty="0">
                <a:solidFill>
                  <a:srgbClr val="FF0000"/>
                </a:solidFill>
              </a:rPr>
              <a:t>The acceptable price range for beer: 1/3 oil &lt; 1 cocoa &lt; 5/2 oil</a:t>
            </a:r>
          </a:p>
          <a:p>
            <a:endParaRPr lang="en-US" dirty="0"/>
          </a:p>
          <a:p>
            <a:endParaRPr lang="en-US" dirty="0"/>
          </a:p>
        </p:txBody>
      </p:sp>
    </p:spTree>
    <p:extLst>
      <p:ext uri="{BB962C8B-B14F-4D97-AF65-F5344CB8AC3E}">
        <p14:creationId xmlns:p14="http://schemas.microsoft.com/office/powerpoint/2010/main" val="398746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Units and Exam Weighting</a:t>
            </a:r>
          </a:p>
        </p:txBody>
      </p:sp>
      <p:sp>
        <p:nvSpPr>
          <p:cNvPr id="6" name="Content Placeholder 5"/>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66800" y="1751724"/>
            <a:ext cx="7918485" cy="4499139"/>
          </a:xfrm>
          <a:prstGeom prst="rect">
            <a:avLst/>
          </a:prstGeom>
        </p:spPr>
      </p:pic>
    </p:spTree>
    <p:extLst>
      <p:ext uri="{BB962C8B-B14F-4D97-AF65-F5344CB8AC3E}">
        <p14:creationId xmlns:p14="http://schemas.microsoft.com/office/powerpoint/2010/main" val="2426835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a:stretch>
            <a:fillRect/>
          </a:stretch>
        </p:blipFill>
        <p:spPr>
          <a:xfrm>
            <a:off x="6464077" y="160587"/>
            <a:ext cx="2523512" cy="5603858"/>
          </a:xfrm>
          <a:prstGeom prst="rect">
            <a:avLst/>
          </a:prstGeom>
        </p:spPr>
      </p:pic>
      <p:pic>
        <p:nvPicPr>
          <p:cNvPr id="6" name="Picture 5"/>
          <p:cNvPicPr>
            <a:picLocks noChangeAspect="1"/>
          </p:cNvPicPr>
          <p:nvPr/>
        </p:nvPicPr>
        <p:blipFill>
          <a:blip r:embed="rId3"/>
          <a:stretch>
            <a:fillRect/>
          </a:stretch>
        </p:blipFill>
        <p:spPr>
          <a:xfrm>
            <a:off x="619987" y="160587"/>
            <a:ext cx="2760887" cy="5193097"/>
          </a:xfrm>
          <a:prstGeom prst="rect">
            <a:avLst/>
          </a:prstGeom>
        </p:spPr>
      </p:pic>
      <p:pic>
        <p:nvPicPr>
          <p:cNvPr id="7" name="Picture 6"/>
          <p:cNvPicPr>
            <a:picLocks noChangeAspect="1"/>
          </p:cNvPicPr>
          <p:nvPr/>
        </p:nvPicPr>
        <p:blipFill>
          <a:blip r:embed="rId4"/>
          <a:stretch>
            <a:fillRect/>
          </a:stretch>
        </p:blipFill>
        <p:spPr>
          <a:xfrm>
            <a:off x="3748951" y="160587"/>
            <a:ext cx="2347049" cy="6457191"/>
          </a:xfrm>
          <a:prstGeom prst="rect">
            <a:avLst/>
          </a:prstGeom>
        </p:spPr>
      </p:pic>
      <p:pic>
        <p:nvPicPr>
          <p:cNvPr id="9" name="Picture 8"/>
          <p:cNvPicPr>
            <a:picLocks noChangeAspect="1"/>
          </p:cNvPicPr>
          <p:nvPr/>
        </p:nvPicPr>
        <p:blipFill>
          <a:blip r:embed="rId5"/>
          <a:stretch>
            <a:fillRect/>
          </a:stretch>
        </p:blipFill>
        <p:spPr>
          <a:xfrm>
            <a:off x="9169707" y="160587"/>
            <a:ext cx="2919788" cy="5085181"/>
          </a:xfrm>
          <a:prstGeom prst="rect">
            <a:avLst/>
          </a:prstGeom>
        </p:spPr>
      </p:pic>
    </p:spTree>
    <p:extLst>
      <p:ext uri="{BB962C8B-B14F-4D97-AF65-F5344CB8AC3E}">
        <p14:creationId xmlns:p14="http://schemas.microsoft.com/office/powerpoint/2010/main" val="2721508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27008" y="365125"/>
            <a:ext cx="3009171" cy="5025022"/>
          </a:xfrm>
          <a:prstGeom prst="rect">
            <a:avLst/>
          </a:prstGeom>
        </p:spPr>
      </p:pic>
      <p:pic>
        <p:nvPicPr>
          <p:cNvPr id="5" name="Picture 4"/>
          <p:cNvPicPr>
            <a:picLocks noChangeAspect="1"/>
          </p:cNvPicPr>
          <p:nvPr/>
        </p:nvPicPr>
        <p:blipFill>
          <a:blip r:embed="rId3"/>
          <a:stretch>
            <a:fillRect/>
          </a:stretch>
        </p:blipFill>
        <p:spPr>
          <a:xfrm>
            <a:off x="4034204" y="343183"/>
            <a:ext cx="3232870" cy="6115380"/>
          </a:xfrm>
          <a:prstGeom prst="rect">
            <a:avLst/>
          </a:prstGeom>
        </p:spPr>
      </p:pic>
    </p:spTree>
    <p:extLst>
      <p:ext uri="{BB962C8B-B14F-4D97-AF65-F5344CB8AC3E}">
        <p14:creationId xmlns:p14="http://schemas.microsoft.com/office/powerpoint/2010/main" val="3724845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Expectations</a:t>
            </a:r>
          </a:p>
        </p:txBody>
      </p:sp>
      <p:sp>
        <p:nvSpPr>
          <p:cNvPr id="3" name="Content Placeholder 2"/>
          <p:cNvSpPr>
            <a:spLocks noGrp="1"/>
          </p:cNvSpPr>
          <p:nvPr>
            <p:ph idx="1"/>
          </p:nvPr>
        </p:nvSpPr>
        <p:spPr>
          <a:xfrm>
            <a:off x="596900" y="1690688"/>
            <a:ext cx="5664200" cy="4351338"/>
          </a:xfrm>
        </p:spPr>
        <p:txBody>
          <a:bodyPr>
            <a:normAutofit fontScale="70000" lnSpcReduction="20000"/>
          </a:bodyPr>
          <a:lstStyle/>
          <a:p>
            <a:r>
              <a:rPr lang="en-US" dirty="0"/>
              <a:t>Students should aim to understand the core models</a:t>
            </a:r>
          </a:p>
          <a:p>
            <a:pPr lvl="1"/>
            <a:r>
              <a:rPr lang="en-US" dirty="0">
                <a:solidFill>
                  <a:srgbClr val="FF0000"/>
                </a:solidFill>
              </a:rPr>
              <a:t>Memorization is NOT a good strategy</a:t>
            </a:r>
          </a:p>
          <a:p>
            <a:pPr lvl="1"/>
            <a:r>
              <a:rPr lang="en-US" dirty="0"/>
              <a:t>Students should try to add layers of information gradually</a:t>
            </a:r>
          </a:p>
          <a:p>
            <a:pPr lvl="2"/>
            <a:r>
              <a:rPr lang="en-US" dirty="0"/>
              <a:t>If you paint a wall, you should allow one coat of paint to dry before you add the next one.</a:t>
            </a:r>
          </a:p>
          <a:p>
            <a:pPr lvl="1"/>
            <a:r>
              <a:rPr lang="en-US" dirty="0"/>
              <a:t>Many concepts build on previous concepts</a:t>
            </a:r>
          </a:p>
          <a:p>
            <a:r>
              <a:rPr lang="en-US" dirty="0">
                <a:solidFill>
                  <a:srgbClr val="00B0F0"/>
                </a:solidFill>
              </a:rPr>
              <a:t>Asking questions in and out of class </a:t>
            </a:r>
            <a:r>
              <a:rPr lang="en-US" dirty="0"/>
              <a:t>is very useful as it can allow things to ‘click’</a:t>
            </a:r>
          </a:p>
          <a:p>
            <a:r>
              <a:rPr lang="en-US" dirty="0"/>
              <a:t>Finding alternate explanations can also be very useful </a:t>
            </a:r>
          </a:p>
          <a:p>
            <a:pPr lvl="1"/>
            <a:r>
              <a:rPr lang="en-US" dirty="0"/>
              <a:t>Sometimes seeing a concept explained from ‘different angles’ can really help</a:t>
            </a:r>
          </a:p>
          <a:p>
            <a:r>
              <a:rPr lang="en-US" dirty="0">
                <a:solidFill>
                  <a:srgbClr val="00B050"/>
                </a:solidFill>
              </a:rPr>
              <a:t>Once you understand the basic ideas,</a:t>
            </a:r>
            <a:r>
              <a:rPr lang="en-US" dirty="0"/>
              <a:t> </a:t>
            </a:r>
            <a:r>
              <a:rPr lang="en-US" dirty="0">
                <a:solidFill>
                  <a:srgbClr val="00B050"/>
                </a:solidFill>
              </a:rPr>
              <a:t>try to do the exercises</a:t>
            </a:r>
          </a:p>
          <a:p>
            <a:pPr lvl="1"/>
            <a:r>
              <a:rPr lang="en-US" dirty="0"/>
              <a:t>Sometimes even if you understand the PPT it is another step to be able to do the questions</a:t>
            </a:r>
          </a:p>
        </p:txBody>
      </p:sp>
      <p:sp>
        <p:nvSpPr>
          <p:cNvPr id="4" name="Rectangle 3"/>
          <p:cNvSpPr/>
          <p:nvPr/>
        </p:nvSpPr>
        <p:spPr>
          <a:xfrm>
            <a:off x="6832444" y="449191"/>
            <a:ext cx="4702628" cy="2800767"/>
          </a:xfrm>
          <a:prstGeom prst="rect">
            <a:avLst/>
          </a:prstGeom>
          <a:solidFill>
            <a:schemeClr val="accent4">
              <a:lumMod val="40000"/>
              <a:lumOff val="60000"/>
            </a:schemeClr>
          </a:solidFill>
          <a:ln>
            <a:solidFill>
              <a:schemeClr val="tx2">
                <a:lumMod val="50000"/>
              </a:schemeClr>
            </a:solidFill>
          </a:ln>
        </p:spPr>
        <p:txBody>
          <a:bodyPr wrap="square">
            <a:spAutoFit/>
          </a:bodyPr>
          <a:lstStyle/>
          <a:p>
            <a:r>
              <a:rPr lang="en-US" sz="3600" b="1" dirty="0"/>
              <a:t>Grading</a:t>
            </a:r>
          </a:p>
          <a:p>
            <a:r>
              <a:rPr lang="en-US" sz="2800" dirty="0"/>
              <a:t>Quizzes - 40%</a:t>
            </a:r>
          </a:p>
          <a:p>
            <a:r>
              <a:rPr lang="en-US" sz="2800" dirty="0"/>
              <a:t>Midterm-20%</a:t>
            </a:r>
          </a:p>
          <a:p>
            <a:r>
              <a:rPr lang="en-US" sz="2800" dirty="0"/>
              <a:t>Final-20%</a:t>
            </a:r>
          </a:p>
          <a:p>
            <a:r>
              <a:rPr lang="en-US" sz="2800" dirty="0"/>
              <a:t>HW-10%</a:t>
            </a:r>
          </a:p>
          <a:p>
            <a:r>
              <a:rPr lang="en-US" sz="2800" dirty="0"/>
              <a:t>Class Participation – 10%</a:t>
            </a:r>
          </a:p>
        </p:txBody>
      </p:sp>
      <p:sp>
        <p:nvSpPr>
          <p:cNvPr id="5" name="TextBox 4"/>
          <p:cNvSpPr txBox="1"/>
          <p:nvPr/>
        </p:nvSpPr>
        <p:spPr>
          <a:xfrm>
            <a:off x="6896098" y="3692963"/>
            <a:ext cx="5005390" cy="2585323"/>
          </a:xfrm>
          <a:prstGeom prst="rect">
            <a:avLst/>
          </a:prstGeom>
          <a:noFill/>
          <a:ln>
            <a:solidFill>
              <a:schemeClr val="tx2">
                <a:lumMod val="50000"/>
              </a:schemeClr>
            </a:solidFill>
          </a:ln>
        </p:spPr>
        <p:txBody>
          <a:bodyPr wrap="square" rtlCol="0">
            <a:spAutoFit/>
          </a:bodyPr>
          <a:lstStyle/>
          <a:p>
            <a:r>
              <a:rPr lang="en-US" sz="2400" dirty="0"/>
              <a:t>Conclusion: How to Succeed</a:t>
            </a:r>
          </a:p>
          <a:p>
            <a:pPr marL="285750" indent="-285750">
              <a:buFont typeface="Arial" panose="020B0604020202020204" pitchFamily="34" charset="0"/>
              <a:buChar char="•"/>
            </a:pPr>
            <a:r>
              <a:rPr lang="en-US" sz="2400" dirty="0"/>
              <a:t>Aim to understand, not memorize</a:t>
            </a:r>
          </a:p>
          <a:p>
            <a:pPr marL="285750" indent="-285750">
              <a:buFont typeface="Arial" panose="020B0604020202020204" pitchFamily="34" charset="0"/>
              <a:buChar char="•"/>
            </a:pPr>
            <a:r>
              <a:rPr lang="en-US" sz="2400" dirty="0"/>
              <a:t>Ask questions!</a:t>
            </a:r>
          </a:p>
          <a:p>
            <a:pPr marL="285750" indent="-285750">
              <a:buFont typeface="Arial" panose="020B0604020202020204" pitchFamily="34" charset="0"/>
              <a:buChar char="•"/>
            </a:pPr>
            <a:r>
              <a:rPr lang="en-US" sz="2400" dirty="0"/>
              <a:t>Find ways to apply the concepts</a:t>
            </a:r>
          </a:p>
          <a:p>
            <a:pPr marL="285750" indent="-285750">
              <a:buFont typeface="Arial" panose="020B0604020202020204" pitchFamily="34" charset="0"/>
              <a:buChar char="•"/>
            </a:pPr>
            <a:r>
              <a:rPr lang="en-US" sz="2400" dirty="0"/>
              <a:t>Regular study, as in most subjects, is key!</a:t>
            </a:r>
          </a:p>
          <a:p>
            <a:r>
              <a:rPr lang="en-US" dirty="0"/>
              <a:t> </a:t>
            </a:r>
          </a:p>
        </p:txBody>
      </p:sp>
    </p:spTree>
    <p:extLst>
      <p:ext uri="{BB962C8B-B14F-4D97-AF65-F5344CB8AC3E}">
        <p14:creationId xmlns:p14="http://schemas.microsoft.com/office/powerpoint/2010/main" val="4073451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we studying this year? </a:t>
            </a:r>
          </a:p>
        </p:txBody>
      </p:sp>
      <p:sp>
        <p:nvSpPr>
          <p:cNvPr id="3" name="Content Placeholder 2"/>
          <p:cNvSpPr>
            <a:spLocks noGrp="1"/>
          </p:cNvSpPr>
          <p:nvPr>
            <p:ph idx="1"/>
          </p:nvPr>
        </p:nvSpPr>
        <p:spPr>
          <a:xfrm>
            <a:off x="5631735" y="1647508"/>
            <a:ext cx="3161039" cy="4001342"/>
          </a:xfrm>
        </p:spPr>
        <p:txBody>
          <a:bodyPr>
            <a:normAutofit lnSpcReduction="10000"/>
          </a:bodyPr>
          <a:lstStyle/>
          <a:p>
            <a:pPr marL="0" indent="0">
              <a:buNone/>
            </a:pPr>
            <a:r>
              <a:rPr lang="en-US" sz="2000" b="1" dirty="0"/>
              <a:t>Class Goals</a:t>
            </a:r>
          </a:p>
          <a:p>
            <a:pPr lvl="0"/>
            <a:r>
              <a:rPr lang="en-US" sz="2000" dirty="0"/>
              <a:t>to prepare students for the AP Macroeconomics exam</a:t>
            </a:r>
          </a:p>
          <a:p>
            <a:pPr lvl="0"/>
            <a:r>
              <a:rPr lang="en-US" sz="2000" dirty="0"/>
              <a:t>to provide a general understanding of Economics to prepare you for business related majors at a college level</a:t>
            </a:r>
          </a:p>
          <a:p>
            <a:pPr lvl="0"/>
            <a:r>
              <a:rPr lang="en-US" sz="2000" dirty="0"/>
              <a:t>to practice and reinforce learning in an English immersion classroom as well as use of English textbooks</a:t>
            </a:r>
          </a:p>
          <a:p>
            <a:endParaRPr lang="en-US" dirty="0"/>
          </a:p>
        </p:txBody>
      </p:sp>
      <p:sp>
        <p:nvSpPr>
          <p:cNvPr id="4" name="Rectangle 3"/>
          <p:cNvSpPr/>
          <p:nvPr/>
        </p:nvSpPr>
        <p:spPr>
          <a:xfrm>
            <a:off x="626532" y="1403405"/>
            <a:ext cx="4611390" cy="2585323"/>
          </a:xfrm>
          <a:prstGeom prst="rect">
            <a:avLst/>
          </a:prstGeom>
        </p:spPr>
        <p:txBody>
          <a:bodyPr wrap="square">
            <a:spAutoFit/>
          </a:bodyPr>
          <a:lstStyle/>
          <a:p>
            <a:r>
              <a:rPr lang="en-US" b="1" u="sng" dirty="0"/>
              <a:t>Economics</a:t>
            </a:r>
          </a:p>
          <a:p>
            <a:pPr marL="285750" indent="-285750">
              <a:buFont typeface="Arial" panose="020B0604020202020204" pitchFamily="34" charset="0"/>
              <a:buChar char="•"/>
            </a:pPr>
            <a:r>
              <a:rPr lang="en-US" dirty="0"/>
              <a:t>The study of how to use our scarce resources and make decisions for the benefit of society. Macro has a more national and global focus compared to micro.</a:t>
            </a:r>
          </a:p>
          <a:p>
            <a:pPr marL="285750" indent="-285750">
              <a:buFont typeface="Arial" panose="020B0604020202020204" pitchFamily="34" charset="0"/>
              <a:buChar char="•"/>
            </a:pPr>
            <a:r>
              <a:rPr lang="en-US" dirty="0"/>
              <a:t>This course is about establishing the basic ideas of economics. </a:t>
            </a:r>
          </a:p>
          <a:p>
            <a:pPr marL="285750" indent="-285750">
              <a:buFont typeface="Arial" panose="020B0604020202020204" pitchFamily="34" charset="0"/>
              <a:buChar char="•"/>
            </a:pPr>
            <a:r>
              <a:rPr lang="en-US" dirty="0"/>
              <a:t>There will not be much </a:t>
            </a:r>
            <a:r>
              <a:rPr lang="en-US" dirty="0" err="1"/>
              <a:t>maths</a:t>
            </a:r>
            <a:r>
              <a:rPr lang="en-US" dirty="0"/>
              <a:t> or modelling.</a:t>
            </a:r>
          </a:p>
        </p:txBody>
      </p:sp>
      <p:pic>
        <p:nvPicPr>
          <p:cNvPr id="1026" name="Picture 2" descr="Economic Growth - PersonalFinanceLab">
            <a:extLst>
              <a:ext uri="{FF2B5EF4-FFF2-40B4-BE49-F238E27FC236}">
                <a16:creationId xmlns:a16="http://schemas.microsoft.com/office/drawing/2014/main" id="{F0B46EFE-8174-EE44-A371-8F93D04F7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816" y="4061546"/>
            <a:ext cx="3785519" cy="25236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andard and Poor's Rates Nicklaus Children's Health System A+ | Nicklaus  Children's Hospital">
            <a:extLst>
              <a:ext uri="{FF2B5EF4-FFF2-40B4-BE49-F238E27FC236}">
                <a16:creationId xmlns:a16="http://schemas.microsoft.com/office/drawing/2014/main" id="{8007131A-F9FF-474B-80FE-4461D3C16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7508" y="2027943"/>
            <a:ext cx="2578100" cy="314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533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5369"/>
            <a:ext cx="10515600" cy="1325563"/>
          </a:xfrm>
        </p:spPr>
        <p:txBody>
          <a:bodyPr/>
          <a:lstStyle/>
          <a:p>
            <a:r>
              <a:rPr lang="en-US" dirty="0"/>
              <a:t>Class Rules</a:t>
            </a:r>
          </a:p>
        </p:txBody>
      </p:sp>
      <p:sp>
        <p:nvSpPr>
          <p:cNvPr id="3" name="Content Placeholder 2"/>
          <p:cNvSpPr>
            <a:spLocks noGrp="1"/>
          </p:cNvSpPr>
          <p:nvPr>
            <p:ph idx="1"/>
          </p:nvPr>
        </p:nvSpPr>
        <p:spPr/>
        <p:txBody>
          <a:bodyPr/>
          <a:lstStyle/>
          <a:p>
            <a:r>
              <a:rPr lang="en-US" dirty="0"/>
              <a:t>No computers or tablets in class</a:t>
            </a:r>
          </a:p>
          <a:p>
            <a:pPr lvl="1"/>
            <a:r>
              <a:rPr lang="en-US" dirty="0"/>
              <a:t>If a student proves they are responsible I may let them use a computer</a:t>
            </a:r>
          </a:p>
          <a:p>
            <a:r>
              <a:rPr lang="en-US" dirty="0"/>
              <a:t>Do the exercises in class</a:t>
            </a:r>
          </a:p>
          <a:p>
            <a:r>
              <a:rPr lang="en-US" dirty="0"/>
              <a:t>No retakes of quizzes, but they will be curved</a:t>
            </a:r>
          </a:p>
        </p:txBody>
      </p:sp>
    </p:spTree>
    <p:extLst>
      <p:ext uri="{BB962C8B-B14F-4D97-AF65-F5344CB8AC3E}">
        <p14:creationId xmlns:p14="http://schemas.microsoft.com/office/powerpoint/2010/main" val="2824189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Me</a:t>
            </a:r>
          </a:p>
        </p:txBody>
      </p:sp>
      <p:sp>
        <p:nvSpPr>
          <p:cNvPr id="3" name="Content Placeholder 2"/>
          <p:cNvSpPr>
            <a:spLocks noGrp="1"/>
          </p:cNvSpPr>
          <p:nvPr>
            <p:ph idx="1"/>
          </p:nvPr>
        </p:nvSpPr>
        <p:spPr>
          <a:xfrm>
            <a:off x="406400" y="1536700"/>
            <a:ext cx="4508500" cy="4540251"/>
          </a:xfrm>
        </p:spPr>
        <p:txBody>
          <a:bodyPr>
            <a:normAutofit lnSpcReduction="10000"/>
          </a:bodyPr>
          <a:lstStyle/>
          <a:p>
            <a:r>
              <a:rPr lang="en-US" dirty="0"/>
              <a:t>Graduated from the Australian National University</a:t>
            </a:r>
          </a:p>
          <a:p>
            <a:pPr lvl="1"/>
            <a:r>
              <a:rPr lang="en-US" dirty="0"/>
              <a:t>Bachelor of Economics, 2015</a:t>
            </a:r>
          </a:p>
          <a:p>
            <a:r>
              <a:rPr lang="en-US" dirty="0"/>
              <a:t>Taught in China, the Middle-East, Latin America, Austria, United Kingdom</a:t>
            </a:r>
          </a:p>
          <a:p>
            <a:r>
              <a:rPr lang="en-US" dirty="0"/>
              <a:t>Hobbies</a:t>
            </a:r>
          </a:p>
          <a:p>
            <a:pPr lvl="1"/>
            <a:r>
              <a:rPr lang="en-US" dirty="0"/>
              <a:t>badminton, tennis, basketball, exercise, stock market investing, learning Chinese</a:t>
            </a:r>
          </a:p>
        </p:txBody>
      </p:sp>
      <p:pic>
        <p:nvPicPr>
          <p:cNvPr id="4" name="Picture 3"/>
          <p:cNvPicPr>
            <a:picLocks noChangeAspect="1"/>
          </p:cNvPicPr>
          <p:nvPr/>
        </p:nvPicPr>
        <p:blipFill>
          <a:blip r:embed="rId2"/>
          <a:stretch>
            <a:fillRect/>
          </a:stretch>
        </p:blipFill>
        <p:spPr>
          <a:xfrm>
            <a:off x="6096000" y="609599"/>
            <a:ext cx="4628736" cy="1965719"/>
          </a:xfrm>
          <a:prstGeom prst="rect">
            <a:avLst/>
          </a:prstGeom>
        </p:spPr>
      </p:pic>
      <p:pic>
        <p:nvPicPr>
          <p:cNvPr id="6" name="Picture 5"/>
          <p:cNvPicPr>
            <a:picLocks noChangeAspect="1"/>
          </p:cNvPicPr>
          <p:nvPr/>
        </p:nvPicPr>
        <p:blipFill>
          <a:blip r:embed="rId3"/>
          <a:stretch>
            <a:fillRect/>
          </a:stretch>
        </p:blipFill>
        <p:spPr>
          <a:xfrm>
            <a:off x="6363098" y="2575318"/>
            <a:ext cx="4094540" cy="2309925"/>
          </a:xfrm>
          <a:prstGeom prst="rect">
            <a:avLst/>
          </a:prstGeom>
        </p:spPr>
      </p:pic>
      <p:pic>
        <p:nvPicPr>
          <p:cNvPr id="7" name="Picture 6"/>
          <p:cNvPicPr>
            <a:picLocks noChangeAspect="1"/>
          </p:cNvPicPr>
          <p:nvPr/>
        </p:nvPicPr>
        <p:blipFill>
          <a:blip r:embed="rId4"/>
          <a:stretch>
            <a:fillRect/>
          </a:stretch>
        </p:blipFill>
        <p:spPr>
          <a:xfrm>
            <a:off x="5625536" y="5142023"/>
            <a:ext cx="1852015" cy="1456641"/>
          </a:xfrm>
          <a:prstGeom prst="rect">
            <a:avLst/>
          </a:prstGeom>
        </p:spPr>
      </p:pic>
      <p:pic>
        <p:nvPicPr>
          <p:cNvPr id="8" name="Picture 7"/>
          <p:cNvPicPr>
            <a:picLocks noChangeAspect="1"/>
          </p:cNvPicPr>
          <p:nvPr/>
        </p:nvPicPr>
        <p:blipFill>
          <a:blip r:embed="rId5"/>
          <a:stretch>
            <a:fillRect/>
          </a:stretch>
        </p:blipFill>
        <p:spPr>
          <a:xfrm>
            <a:off x="7684745" y="5103030"/>
            <a:ext cx="1933845" cy="1495634"/>
          </a:xfrm>
          <a:prstGeom prst="rect">
            <a:avLst/>
          </a:prstGeom>
        </p:spPr>
      </p:pic>
      <p:pic>
        <p:nvPicPr>
          <p:cNvPr id="9" name="Picture 8"/>
          <p:cNvPicPr>
            <a:picLocks noChangeAspect="1"/>
          </p:cNvPicPr>
          <p:nvPr/>
        </p:nvPicPr>
        <p:blipFill>
          <a:blip r:embed="rId6"/>
          <a:stretch>
            <a:fillRect/>
          </a:stretch>
        </p:blipFill>
        <p:spPr>
          <a:xfrm>
            <a:off x="9727548" y="5074451"/>
            <a:ext cx="2105319" cy="1552792"/>
          </a:xfrm>
          <a:prstGeom prst="rect">
            <a:avLst/>
          </a:prstGeom>
        </p:spPr>
      </p:pic>
      <mc:AlternateContent xmlns:mc="http://schemas.openxmlformats.org/markup-compatibility/2006" xmlns:p14="http://schemas.microsoft.com/office/powerpoint/2010/main">
        <mc:Choice Requires="p14">
          <p:contentPart p14:bwMode="auto" r:id="rId7">
            <p14:nvContentPartPr>
              <p14:cNvPr id="10" name="Ink 9"/>
              <p14:cNvContentPartPr/>
              <p14:nvPr/>
            </p14:nvContentPartPr>
            <p14:xfrm>
              <a:off x="6831360" y="3080880"/>
              <a:ext cx="3071880" cy="902160"/>
            </p14:xfrm>
          </p:contentPart>
        </mc:Choice>
        <mc:Fallback xmlns="">
          <p:pic>
            <p:nvPicPr>
              <p:cNvPr id="10" name="Ink 9"/>
              <p:cNvPicPr/>
              <p:nvPr/>
            </p:nvPicPr>
            <p:blipFill>
              <a:blip r:embed="rId8"/>
              <a:stretch>
                <a:fillRect/>
              </a:stretch>
            </p:blipFill>
            <p:spPr>
              <a:xfrm>
                <a:off x="6822000" y="3071520"/>
                <a:ext cx="3090600" cy="920880"/>
              </a:xfrm>
              <a:prstGeom prst="rect">
                <a:avLst/>
              </a:prstGeom>
            </p:spPr>
          </p:pic>
        </mc:Fallback>
      </mc:AlternateContent>
    </p:spTree>
    <p:extLst>
      <p:ext uri="{BB962C8B-B14F-4D97-AF65-F5344CB8AC3E}">
        <p14:creationId xmlns:p14="http://schemas.microsoft.com/office/powerpoint/2010/main" val="71304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 to Know You Handout.</a:t>
            </a:r>
          </a:p>
        </p:txBody>
      </p:sp>
      <p:sp>
        <p:nvSpPr>
          <p:cNvPr id="3" name="Content Placeholder 2"/>
          <p:cNvSpPr>
            <a:spLocks noGrp="1"/>
          </p:cNvSpPr>
          <p:nvPr>
            <p:ph idx="1"/>
          </p:nvPr>
        </p:nvSpPr>
        <p:spPr/>
        <p:txBody>
          <a:bodyPr/>
          <a:lstStyle/>
          <a:p>
            <a:r>
              <a:rPr lang="en-US" dirty="0"/>
              <a:t>Complete the handout that asks some ‘get to know you’ questions.</a:t>
            </a:r>
          </a:p>
        </p:txBody>
      </p:sp>
    </p:spTree>
    <p:extLst>
      <p:ext uri="{BB962C8B-B14F-4D97-AF65-F5344CB8AC3E}">
        <p14:creationId xmlns:p14="http://schemas.microsoft.com/office/powerpoint/2010/main" val="1026599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a:t>Wechat</a:t>
            </a:r>
            <a:r>
              <a:rPr lang="en-AU" dirty="0"/>
              <a:t> group</a:t>
            </a:r>
          </a:p>
        </p:txBody>
      </p:sp>
      <p:sp>
        <p:nvSpPr>
          <p:cNvPr id="3" name="Content Placeholder 2"/>
          <p:cNvSpPr>
            <a:spLocks noGrp="1"/>
          </p:cNvSpPr>
          <p:nvPr>
            <p:ph idx="1"/>
          </p:nvPr>
        </p:nvSpPr>
        <p:spPr/>
        <p:txBody>
          <a:bodyPr/>
          <a:lstStyle/>
          <a:p>
            <a:r>
              <a:rPr lang="en-AU" dirty="0"/>
              <a:t>Add me: </a:t>
            </a:r>
            <a:r>
              <a:rPr lang="en-AU" dirty="0" err="1"/>
              <a:t>davidryanact</a:t>
            </a:r>
            <a:endParaRPr lang="en-AU" dirty="0"/>
          </a:p>
          <a:p>
            <a:endParaRPr lang="en-AU" dirty="0"/>
          </a:p>
          <a:p>
            <a:r>
              <a:rPr lang="en-AU" dirty="0"/>
              <a:t>You can use </a:t>
            </a:r>
            <a:r>
              <a:rPr lang="en-AU" dirty="0" err="1"/>
              <a:t>Wechat</a:t>
            </a:r>
            <a:r>
              <a:rPr lang="en-AU" dirty="0"/>
              <a:t> to ask me questions, ask for materials etc.</a:t>
            </a:r>
          </a:p>
        </p:txBody>
      </p:sp>
    </p:spTree>
    <p:extLst>
      <p:ext uri="{BB962C8B-B14F-4D97-AF65-F5344CB8AC3E}">
        <p14:creationId xmlns:p14="http://schemas.microsoft.com/office/powerpoint/2010/main" val="2790358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76868-333A-8C47-8338-D0E6FF45704F}"/>
              </a:ext>
            </a:extLst>
          </p:cNvPr>
          <p:cNvSpPr>
            <a:spLocks noGrp="1"/>
          </p:cNvSpPr>
          <p:nvPr>
            <p:ph type="title"/>
          </p:nvPr>
        </p:nvSpPr>
        <p:spPr/>
        <p:txBody>
          <a:bodyPr/>
          <a:lstStyle/>
          <a:p>
            <a:r>
              <a:rPr lang="en-US" dirty="0"/>
              <a:t>Website</a:t>
            </a:r>
          </a:p>
        </p:txBody>
      </p:sp>
      <p:sp>
        <p:nvSpPr>
          <p:cNvPr id="3" name="Content Placeholder 2">
            <a:extLst>
              <a:ext uri="{FF2B5EF4-FFF2-40B4-BE49-F238E27FC236}">
                <a16:creationId xmlns:a16="http://schemas.microsoft.com/office/drawing/2014/main" id="{0C5759FA-8AA2-EA4F-9A34-69C03ED5FE09}"/>
              </a:ext>
            </a:extLst>
          </p:cNvPr>
          <p:cNvSpPr>
            <a:spLocks noGrp="1"/>
          </p:cNvSpPr>
          <p:nvPr>
            <p:ph idx="1"/>
          </p:nvPr>
        </p:nvSpPr>
        <p:spPr/>
        <p:txBody>
          <a:bodyPr/>
          <a:lstStyle/>
          <a:p>
            <a:r>
              <a:rPr lang="en-US" dirty="0"/>
              <a:t>I have made a website: </a:t>
            </a:r>
            <a:r>
              <a:rPr lang="en-US" dirty="0">
                <a:hlinkClick r:id="rId2"/>
              </a:rPr>
              <a:t>www.learningwithdavid.com</a:t>
            </a:r>
            <a:endParaRPr lang="en-US" dirty="0"/>
          </a:p>
          <a:p>
            <a:pPr lvl="1"/>
            <a:r>
              <a:rPr lang="en-US" dirty="0"/>
              <a:t>It has: </a:t>
            </a:r>
          </a:p>
          <a:p>
            <a:pPr lvl="2"/>
            <a:r>
              <a:rPr lang="en-US" dirty="0"/>
              <a:t>PPTs</a:t>
            </a:r>
          </a:p>
          <a:p>
            <a:pPr lvl="2"/>
            <a:r>
              <a:rPr lang="en-US" dirty="0"/>
              <a:t>Exercises from class</a:t>
            </a:r>
          </a:p>
          <a:p>
            <a:pPr lvl="2"/>
            <a:r>
              <a:rPr lang="en-US" dirty="0"/>
              <a:t>Revision Materials</a:t>
            </a:r>
          </a:p>
          <a:p>
            <a:pPr lvl="2"/>
            <a:r>
              <a:rPr lang="en-US" dirty="0"/>
              <a:t>Practice Exams</a:t>
            </a:r>
          </a:p>
          <a:p>
            <a:pPr lvl="1"/>
            <a:r>
              <a:rPr lang="en-US" dirty="0"/>
              <a:t>Does not have:</a:t>
            </a:r>
          </a:p>
          <a:p>
            <a:pPr lvl="2"/>
            <a:r>
              <a:rPr lang="en-US" dirty="0"/>
              <a:t>Your quizzes</a:t>
            </a:r>
          </a:p>
          <a:p>
            <a:endParaRPr lang="en-US" dirty="0"/>
          </a:p>
        </p:txBody>
      </p:sp>
    </p:spTree>
    <p:extLst>
      <p:ext uri="{BB962C8B-B14F-4D97-AF65-F5344CB8AC3E}">
        <p14:creationId xmlns:p14="http://schemas.microsoft.com/office/powerpoint/2010/main" val="1627987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Starts Now… </a:t>
            </a: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4195735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Checklist</a:t>
            </a:r>
          </a:p>
        </p:txBody>
      </p:sp>
      <p:sp>
        <p:nvSpPr>
          <p:cNvPr id="3" name="Content Placeholder 2"/>
          <p:cNvSpPr>
            <a:spLocks noGrp="1"/>
          </p:cNvSpPr>
          <p:nvPr>
            <p:ph idx="1"/>
          </p:nvPr>
        </p:nvSpPr>
        <p:spPr>
          <a:xfrm>
            <a:off x="838200" y="1825625"/>
            <a:ext cx="7275022" cy="4351338"/>
          </a:xfrm>
        </p:spPr>
        <p:txBody>
          <a:bodyPr>
            <a:normAutofit lnSpcReduction="10000"/>
          </a:bodyPr>
          <a:lstStyle/>
          <a:p>
            <a:pPr>
              <a:buFont typeface="Wingdings" panose="05000000000000000000" pitchFamily="2" charset="2"/>
              <a:buChar char="q"/>
            </a:pPr>
            <a:r>
              <a:rPr lang="en-US" dirty="0"/>
              <a:t>Fundamental definition of the study of economics</a:t>
            </a:r>
          </a:p>
          <a:p>
            <a:pPr>
              <a:buFont typeface="Wingdings" panose="05000000000000000000" pitchFamily="2" charset="2"/>
              <a:buChar char="q"/>
            </a:pPr>
            <a:r>
              <a:rPr lang="en-US" dirty="0"/>
              <a:t>Microeconomics vs Macroeconomics</a:t>
            </a:r>
          </a:p>
          <a:p>
            <a:pPr>
              <a:buFont typeface="Wingdings" panose="05000000000000000000" pitchFamily="2" charset="2"/>
              <a:buChar char="q"/>
            </a:pPr>
            <a:r>
              <a:rPr lang="en-US" dirty="0"/>
              <a:t>Main Economic Systems</a:t>
            </a:r>
          </a:p>
          <a:p>
            <a:pPr lvl="1">
              <a:buFont typeface="Wingdings" panose="05000000000000000000" pitchFamily="2" charset="2"/>
              <a:buChar char="q"/>
            </a:pPr>
            <a:r>
              <a:rPr lang="en-US" dirty="0"/>
              <a:t>Market Economy, Planned Economy, Mixed Economy</a:t>
            </a:r>
          </a:p>
          <a:p>
            <a:pPr>
              <a:buFont typeface="Wingdings" panose="05000000000000000000" pitchFamily="2" charset="2"/>
              <a:buChar char="q"/>
            </a:pPr>
            <a:r>
              <a:rPr lang="en-US" dirty="0"/>
              <a:t>Factors of Production</a:t>
            </a:r>
          </a:p>
          <a:p>
            <a:pPr lvl="1">
              <a:buFont typeface="Wingdings" panose="05000000000000000000" pitchFamily="2" charset="2"/>
              <a:buChar char="q"/>
            </a:pPr>
            <a:r>
              <a:rPr lang="en-US" dirty="0"/>
              <a:t>Land, Labor, Capital, Enterprise</a:t>
            </a:r>
          </a:p>
          <a:p>
            <a:pPr>
              <a:buFont typeface="Wingdings" panose="05000000000000000000" pitchFamily="2" charset="2"/>
              <a:buChar char="q"/>
            </a:pPr>
            <a:r>
              <a:rPr lang="en-US" dirty="0"/>
              <a:t>The Fundamental Economic Problem</a:t>
            </a:r>
          </a:p>
          <a:p>
            <a:pPr>
              <a:buFont typeface="Wingdings" panose="05000000000000000000" pitchFamily="2" charset="2"/>
              <a:buChar char="q"/>
            </a:pPr>
            <a:r>
              <a:rPr lang="en-US" dirty="0"/>
              <a:t>Opportunity Cost</a:t>
            </a:r>
          </a:p>
        </p:txBody>
      </p:sp>
    </p:spTree>
    <p:extLst>
      <p:ext uri="{BB962C8B-B14F-4D97-AF65-F5344CB8AC3E}">
        <p14:creationId xmlns:p14="http://schemas.microsoft.com/office/powerpoint/2010/main" val="2021460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Economics? </a:t>
            </a:r>
          </a:p>
        </p:txBody>
      </p:sp>
      <p:sp>
        <p:nvSpPr>
          <p:cNvPr id="3" name="Content Placeholder 2"/>
          <p:cNvSpPr>
            <a:spLocks noGrp="1"/>
          </p:cNvSpPr>
          <p:nvPr>
            <p:ph idx="1"/>
          </p:nvPr>
        </p:nvSpPr>
        <p:spPr>
          <a:xfrm>
            <a:off x="305646" y="1432535"/>
            <a:ext cx="5531778" cy="4400514"/>
          </a:xfrm>
        </p:spPr>
        <p:txBody>
          <a:bodyPr>
            <a:normAutofit/>
          </a:bodyPr>
          <a:lstStyle/>
          <a:p>
            <a:r>
              <a:rPr lang="en-US" dirty="0"/>
              <a:t>Economics is a very wide field that covers money, psychology, human progress etc. But if we define economics in a sentence:</a:t>
            </a:r>
          </a:p>
          <a:p>
            <a:r>
              <a:rPr lang="en-US" dirty="0">
                <a:solidFill>
                  <a:srgbClr val="00B0F0"/>
                </a:solidFill>
              </a:rPr>
              <a:t>Economics</a:t>
            </a:r>
            <a:r>
              <a:rPr lang="en-US" dirty="0"/>
              <a:t> is about the </a:t>
            </a:r>
            <a:r>
              <a:rPr lang="en-US" dirty="0">
                <a:solidFill>
                  <a:srgbClr val="00B0F0"/>
                </a:solidFill>
              </a:rPr>
              <a:t>efficient use of limited resources.</a:t>
            </a:r>
          </a:p>
          <a:p>
            <a:r>
              <a:rPr lang="en-US" dirty="0"/>
              <a:t>Activity: List some limited resources.</a:t>
            </a:r>
          </a:p>
          <a:p>
            <a:endParaRPr lang="en-US" dirty="0"/>
          </a:p>
        </p:txBody>
      </p:sp>
      <p:sp>
        <p:nvSpPr>
          <p:cNvPr id="6" name="TextBox 5"/>
          <p:cNvSpPr txBox="1"/>
          <p:nvPr/>
        </p:nvSpPr>
        <p:spPr>
          <a:xfrm>
            <a:off x="6311857" y="654522"/>
            <a:ext cx="5574497" cy="3477875"/>
          </a:xfrm>
          <a:prstGeom prst="rect">
            <a:avLst/>
          </a:prstGeom>
          <a:solidFill>
            <a:schemeClr val="accent1">
              <a:lumMod val="60000"/>
              <a:lumOff val="40000"/>
            </a:schemeClr>
          </a:solidFill>
        </p:spPr>
        <p:txBody>
          <a:bodyPr wrap="square" rtlCol="0">
            <a:spAutoFit/>
          </a:bodyPr>
          <a:lstStyle/>
          <a:p>
            <a:r>
              <a:rPr lang="en-US" sz="4000" dirty="0"/>
              <a:t>Scarce = Limited = Finite</a:t>
            </a:r>
          </a:p>
          <a:p>
            <a:pPr marL="457200" indent="-457200">
              <a:buFont typeface="Arial" panose="020B0604020202020204" pitchFamily="34" charset="0"/>
              <a:buChar char="•"/>
            </a:pPr>
            <a:r>
              <a:rPr lang="en-US" sz="3600" dirty="0"/>
              <a:t>Most (or arguably all) resources are limited/finite/scarce so they must be used efficiently.</a:t>
            </a:r>
          </a:p>
        </p:txBody>
      </p:sp>
      <p:sp>
        <p:nvSpPr>
          <p:cNvPr id="7" name="TextBox 6"/>
          <p:cNvSpPr txBox="1"/>
          <p:nvPr/>
        </p:nvSpPr>
        <p:spPr>
          <a:xfrm>
            <a:off x="524132" y="4806787"/>
            <a:ext cx="4486387" cy="2554545"/>
          </a:xfrm>
          <a:prstGeom prst="rect">
            <a:avLst/>
          </a:prstGeom>
          <a:noFill/>
        </p:spPr>
        <p:txBody>
          <a:bodyPr wrap="square" numCol="2" rtlCol="0">
            <a:spAutoFit/>
          </a:bodyPr>
          <a:lstStyle/>
          <a:p>
            <a:r>
              <a:rPr lang="en-US" sz="2000" dirty="0"/>
              <a:t>Oil</a:t>
            </a:r>
          </a:p>
          <a:p>
            <a:r>
              <a:rPr lang="en-US" sz="2000" dirty="0"/>
              <a:t>Coal</a:t>
            </a:r>
          </a:p>
          <a:p>
            <a:r>
              <a:rPr lang="en-US" sz="2000" dirty="0"/>
              <a:t>Gas</a:t>
            </a:r>
          </a:p>
          <a:p>
            <a:r>
              <a:rPr lang="en-US" sz="2000" dirty="0"/>
              <a:t>Steel</a:t>
            </a:r>
          </a:p>
          <a:p>
            <a:r>
              <a:rPr lang="en-US" sz="2000" dirty="0"/>
              <a:t>Time</a:t>
            </a:r>
          </a:p>
          <a:p>
            <a:r>
              <a:rPr lang="en-US" sz="2000" dirty="0"/>
              <a:t>Rare Earth Minerals</a:t>
            </a:r>
          </a:p>
          <a:p>
            <a:endParaRPr lang="en-US" sz="2000" dirty="0"/>
          </a:p>
          <a:p>
            <a:endParaRPr lang="en-US" sz="2000" dirty="0"/>
          </a:p>
          <a:p>
            <a:r>
              <a:rPr lang="en-US" sz="2000" dirty="0"/>
              <a:t>Trees</a:t>
            </a:r>
          </a:p>
          <a:p>
            <a:r>
              <a:rPr lang="en-US" sz="2000" dirty="0"/>
              <a:t>Oxygen</a:t>
            </a:r>
          </a:p>
          <a:p>
            <a:r>
              <a:rPr lang="en-US" sz="2000" dirty="0"/>
              <a:t>Fish</a:t>
            </a:r>
          </a:p>
          <a:p>
            <a:r>
              <a:rPr lang="en-US" sz="2000" dirty="0"/>
              <a:t>People</a:t>
            </a:r>
          </a:p>
          <a:p>
            <a:r>
              <a:rPr lang="en-US" sz="2000" dirty="0"/>
              <a:t>Land</a:t>
            </a:r>
          </a:p>
          <a:p>
            <a:endParaRPr lang="en-US" sz="1200" dirty="0"/>
          </a:p>
        </p:txBody>
      </p:sp>
      <p:pic>
        <p:nvPicPr>
          <p:cNvPr id="4" name="Picture 3"/>
          <p:cNvPicPr>
            <a:picLocks noChangeAspect="1"/>
          </p:cNvPicPr>
          <p:nvPr/>
        </p:nvPicPr>
        <p:blipFill>
          <a:blip r:embed="rId2"/>
          <a:stretch>
            <a:fillRect/>
          </a:stretch>
        </p:blipFill>
        <p:spPr>
          <a:xfrm>
            <a:off x="5043205" y="4285020"/>
            <a:ext cx="2162477" cy="1476581"/>
          </a:xfrm>
          <a:prstGeom prst="rect">
            <a:avLst/>
          </a:prstGeom>
        </p:spPr>
      </p:pic>
      <p:pic>
        <p:nvPicPr>
          <p:cNvPr id="5" name="Picture 4"/>
          <p:cNvPicPr>
            <a:picLocks noChangeAspect="1"/>
          </p:cNvPicPr>
          <p:nvPr/>
        </p:nvPicPr>
        <p:blipFill>
          <a:blip r:embed="rId3"/>
          <a:stretch>
            <a:fillRect/>
          </a:stretch>
        </p:blipFill>
        <p:spPr>
          <a:xfrm>
            <a:off x="7344439" y="4213573"/>
            <a:ext cx="2238687" cy="1619476"/>
          </a:xfrm>
          <a:prstGeom prst="rect">
            <a:avLst/>
          </a:prstGeom>
        </p:spPr>
      </p:pic>
      <p:pic>
        <p:nvPicPr>
          <p:cNvPr id="8" name="Picture 7"/>
          <p:cNvPicPr>
            <a:picLocks noChangeAspect="1"/>
          </p:cNvPicPr>
          <p:nvPr/>
        </p:nvPicPr>
        <p:blipFill>
          <a:blip r:embed="rId4"/>
          <a:stretch>
            <a:fillRect/>
          </a:stretch>
        </p:blipFill>
        <p:spPr>
          <a:xfrm>
            <a:off x="9764579" y="4313600"/>
            <a:ext cx="2305372" cy="1419423"/>
          </a:xfrm>
          <a:prstGeom prst="rect">
            <a:avLst/>
          </a:prstGeom>
        </p:spPr>
      </p:pic>
      <p:sp>
        <p:nvSpPr>
          <p:cNvPr id="9" name="TextBox 8"/>
          <p:cNvSpPr txBox="1"/>
          <p:nvPr/>
        </p:nvSpPr>
        <p:spPr>
          <a:xfrm>
            <a:off x="6916189" y="5833049"/>
            <a:ext cx="4688378"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The most basic definition of economics is – the study of the use of scarce resources.</a:t>
            </a:r>
          </a:p>
        </p:txBody>
      </p:sp>
    </p:spTree>
    <p:extLst>
      <p:ext uri="{BB962C8B-B14F-4D97-AF65-F5344CB8AC3E}">
        <p14:creationId xmlns:p14="http://schemas.microsoft.com/office/powerpoint/2010/main" val="323683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3436" y="141771"/>
            <a:ext cx="8552330" cy="4035782"/>
          </a:xfrm>
          <a:prstGeom prst="rect">
            <a:avLst/>
          </a:prstGeom>
        </p:spPr>
      </p:pic>
      <p:sp>
        <p:nvSpPr>
          <p:cNvPr id="2" name="Title 1"/>
          <p:cNvSpPr>
            <a:spLocks noGrp="1"/>
          </p:cNvSpPr>
          <p:nvPr>
            <p:ph type="title"/>
          </p:nvPr>
        </p:nvSpPr>
        <p:spPr>
          <a:xfrm>
            <a:off x="623047" y="0"/>
            <a:ext cx="10515600" cy="987667"/>
          </a:xfrm>
        </p:spPr>
        <p:txBody>
          <a:bodyPr/>
          <a:lstStyle/>
          <a:p>
            <a:endParaRPr lang="en-US" dirty="0"/>
          </a:p>
        </p:txBody>
      </p:sp>
      <p:sp>
        <p:nvSpPr>
          <p:cNvPr id="3" name="Content Placeholder 2"/>
          <p:cNvSpPr>
            <a:spLocks noGrp="1"/>
          </p:cNvSpPr>
          <p:nvPr>
            <p:ph idx="1"/>
          </p:nvPr>
        </p:nvSpPr>
        <p:spPr>
          <a:xfrm>
            <a:off x="8435787" y="987667"/>
            <a:ext cx="3460377" cy="5189296"/>
          </a:xfrm>
        </p:spPr>
        <p:txBody>
          <a:bodyPr>
            <a:normAutofit lnSpcReduction="10000"/>
          </a:bodyPr>
          <a:lstStyle/>
          <a:p>
            <a:r>
              <a:rPr lang="en-US" dirty="0"/>
              <a:t>Even Rich People Have Scarcity</a:t>
            </a:r>
          </a:p>
          <a:p>
            <a:r>
              <a:rPr lang="en-US" dirty="0">
                <a:solidFill>
                  <a:srgbClr val="FF0000"/>
                </a:solidFill>
              </a:rPr>
              <a:t>Less scarcity than others but they cannot buy more time, they cannot buy whole countries, they cannot live forever, they cannot control the weather etc. Therefore, everyone has scarcity.</a:t>
            </a:r>
          </a:p>
        </p:txBody>
      </p:sp>
      <p:pic>
        <p:nvPicPr>
          <p:cNvPr id="5" name="Picture 4"/>
          <p:cNvPicPr>
            <a:picLocks noChangeAspect="1"/>
          </p:cNvPicPr>
          <p:nvPr/>
        </p:nvPicPr>
        <p:blipFill>
          <a:blip r:embed="rId3"/>
          <a:stretch>
            <a:fillRect/>
          </a:stretch>
        </p:blipFill>
        <p:spPr>
          <a:xfrm>
            <a:off x="152386" y="3966622"/>
            <a:ext cx="8346155" cy="2824761"/>
          </a:xfrm>
          <a:prstGeom prst="rect">
            <a:avLst/>
          </a:prstGeom>
        </p:spPr>
      </p:pic>
    </p:spTree>
    <p:extLst>
      <p:ext uri="{BB962C8B-B14F-4D97-AF65-F5344CB8AC3E}">
        <p14:creationId xmlns:p14="http://schemas.microsoft.com/office/powerpoint/2010/main" val="363870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 vs. Macro</a:t>
            </a:r>
          </a:p>
        </p:txBody>
      </p:sp>
      <p:sp>
        <p:nvSpPr>
          <p:cNvPr id="3" name="Content Placeholder 2"/>
          <p:cNvSpPr>
            <a:spLocks noGrp="1"/>
          </p:cNvSpPr>
          <p:nvPr>
            <p:ph idx="1"/>
          </p:nvPr>
        </p:nvSpPr>
        <p:spPr>
          <a:xfrm>
            <a:off x="614083" y="1690688"/>
            <a:ext cx="5665694" cy="4508406"/>
          </a:xfrm>
        </p:spPr>
        <p:txBody>
          <a:bodyPr>
            <a:normAutofit fontScale="92500" lnSpcReduction="10000"/>
          </a:bodyPr>
          <a:lstStyle/>
          <a:p>
            <a:r>
              <a:rPr lang="en-US" dirty="0"/>
              <a:t>Microeconomics = concerned with economic decisions of </a:t>
            </a:r>
            <a:r>
              <a:rPr lang="en-US" dirty="0">
                <a:solidFill>
                  <a:srgbClr val="00B0F0"/>
                </a:solidFill>
              </a:rPr>
              <a:t>individuals and individual entities</a:t>
            </a:r>
            <a:r>
              <a:rPr lang="en-US" dirty="0"/>
              <a:t> (</a:t>
            </a:r>
            <a:r>
              <a:rPr lang="en-US" dirty="0" err="1"/>
              <a:t>eg</a:t>
            </a:r>
            <a:r>
              <a:rPr lang="en-US" dirty="0"/>
              <a:t>. businesses)</a:t>
            </a:r>
          </a:p>
          <a:p>
            <a:r>
              <a:rPr lang="en-US" dirty="0"/>
              <a:t>Macroeconomics = concerned with economic decisions on a </a:t>
            </a:r>
            <a:r>
              <a:rPr lang="en-US" dirty="0">
                <a:solidFill>
                  <a:srgbClr val="00B0F0"/>
                </a:solidFill>
              </a:rPr>
              <a:t>national, regional and global </a:t>
            </a:r>
            <a:r>
              <a:rPr lang="en-US" dirty="0"/>
              <a:t>level</a:t>
            </a:r>
          </a:p>
          <a:p>
            <a:pPr lvl="1"/>
            <a:r>
              <a:rPr lang="en-US" dirty="0"/>
              <a:t>Issues such as:</a:t>
            </a:r>
          </a:p>
          <a:p>
            <a:pPr lvl="2"/>
            <a:r>
              <a:rPr lang="en-US" dirty="0"/>
              <a:t>Unemployment</a:t>
            </a:r>
          </a:p>
          <a:p>
            <a:pPr lvl="2"/>
            <a:r>
              <a:rPr lang="en-US" dirty="0"/>
              <a:t>Inflation</a:t>
            </a:r>
          </a:p>
          <a:p>
            <a:pPr lvl="2"/>
            <a:r>
              <a:rPr lang="en-US" dirty="0"/>
              <a:t>Economic Growth</a:t>
            </a:r>
          </a:p>
          <a:p>
            <a:pPr lvl="2"/>
            <a:r>
              <a:rPr lang="en-US" dirty="0"/>
              <a:t>Government Policies to prevent recessions</a:t>
            </a:r>
          </a:p>
          <a:p>
            <a:pPr lvl="2"/>
            <a:r>
              <a:rPr lang="en-US" dirty="0"/>
              <a:t>Trade</a:t>
            </a:r>
          </a:p>
          <a:p>
            <a:pPr lvl="2"/>
            <a:r>
              <a:rPr lang="en-US" dirty="0"/>
              <a:t>Exchange Rates</a:t>
            </a:r>
          </a:p>
          <a:p>
            <a:endParaRPr lang="en-US" dirty="0"/>
          </a:p>
        </p:txBody>
      </p:sp>
      <p:pic>
        <p:nvPicPr>
          <p:cNvPr id="4" name="Picture 3"/>
          <p:cNvPicPr>
            <a:picLocks noChangeAspect="1"/>
          </p:cNvPicPr>
          <p:nvPr/>
        </p:nvPicPr>
        <p:blipFill>
          <a:blip r:embed="rId2"/>
          <a:stretch>
            <a:fillRect/>
          </a:stretch>
        </p:blipFill>
        <p:spPr>
          <a:xfrm>
            <a:off x="6831444" y="3335401"/>
            <a:ext cx="2922156" cy="3522599"/>
          </a:xfrm>
          <a:prstGeom prst="rect">
            <a:avLst/>
          </a:prstGeom>
        </p:spPr>
      </p:pic>
      <p:pic>
        <p:nvPicPr>
          <p:cNvPr id="5" name="Picture 4"/>
          <p:cNvPicPr>
            <a:picLocks noChangeAspect="1"/>
          </p:cNvPicPr>
          <p:nvPr/>
        </p:nvPicPr>
        <p:blipFill>
          <a:blip r:embed="rId3"/>
          <a:stretch>
            <a:fillRect/>
          </a:stretch>
        </p:blipFill>
        <p:spPr>
          <a:xfrm>
            <a:off x="6944679" y="365125"/>
            <a:ext cx="2453321" cy="2909388"/>
          </a:xfrm>
          <a:prstGeom prst="rect">
            <a:avLst/>
          </a:prstGeom>
        </p:spPr>
      </p:pic>
      <p:sp>
        <p:nvSpPr>
          <p:cNvPr id="6" name="Rectangle 5"/>
          <p:cNvSpPr/>
          <p:nvPr/>
        </p:nvSpPr>
        <p:spPr>
          <a:xfrm>
            <a:off x="9398000" y="2098232"/>
            <a:ext cx="2593296" cy="1231106"/>
          </a:xfrm>
          <a:prstGeom prst="rect">
            <a:avLst/>
          </a:prstGeom>
        </p:spPr>
        <p:txBody>
          <a:bodyPr wrap="square">
            <a:spAutoFit/>
          </a:bodyPr>
          <a:lstStyle/>
          <a:p>
            <a:pPr lvl="1"/>
            <a:r>
              <a:rPr lang="en-US" sz="2800" dirty="0"/>
              <a:t>Micro = small</a:t>
            </a:r>
          </a:p>
          <a:p>
            <a:pPr lvl="1"/>
            <a:r>
              <a:rPr lang="en-US" sz="2800" dirty="0"/>
              <a:t>Macro = big</a:t>
            </a:r>
          </a:p>
          <a:p>
            <a:pPr lvl="1"/>
            <a:endParaRPr lang="en-US" dirty="0"/>
          </a:p>
        </p:txBody>
      </p:sp>
    </p:spTree>
    <p:extLst>
      <p:ext uri="{BB962C8B-B14F-4D97-AF65-F5344CB8AC3E}">
        <p14:creationId xmlns:p14="http://schemas.microsoft.com/office/powerpoint/2010/main" val="90722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0" end="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E189A-AE71-5D43-BE5E-A67AE7C0712A}"/>
              </a:ext>
            </a:extLst>
          </p:cNvPr>
          <p:cNvSpPr>
            <a:spLocks noGrp="1"/>
          </p:cNvSpPr>
          <p:nvPr>
            <p:ph type="title"/>
          </p:nvPr>
        </p:nvSpPr>
        <p:spPr/>
        <p:txBody>
          <a:bodyPr>
            <a:normAutofit/>
          </a:bodyPr>
          <a:lstStyle/>
          <a:p>
            <a:r>
              <a:rPr lang="en-US" b="1" dirty="0"/>
              <a:t>Is Economics a Science?</a:t>
            </a:r>
            <a:r>
              <a:rPr lang="en-US" dirty="0"/>
              <a:t> </a:t>
            </a:r>
          </a:p>
        </p:txBody>
      </p:sp>
      <p:sp>
        <p:nvSpPr>
          <p:cNvPr id="3" name="Content Placeholder 2">
            <a:extLst>
              <a:ext uri="{FF2B5EF4-FFF2-40B4-BE49-F238E27FC236}">
                <a16:creationId xmlns:a16="http://schemas.microsoft.com/office/drawing/2014/main" id="{2466B3DB-01AB-4C49-B7C0-281AF2B4507C}"/>
              </a:ext>
            </a:extLst>
          </p:cNvPr>
          <p:cNvSpPr>
            <a:spLocks noGrp="1"/>
          </p:cNvSpPr>
          <p:nvPr>
            <p:ph sz="half" idx="1"/>
          </p:nvPr>
        </p:nvSpPr>
        <p:spPr>
          <a:xfrm>
            <a:off x="699052" y="1747148"/>
            <a:ext cx="5181600" cy="4351338"/>
          </a:xfrm>
          <a:solidFill>
            <a:schemeClr val="accent2">
              <a:lumMod val="20000"/>
              <a:lumOff val="80000"/>
            </a:schemeClr>
          </a:solidFill>
        </p:spPr>
        <p:txBody>
          <a:bodyPr>
            <a:normAutofit fontScale="92500" lnSpcReduction="10000"/>
          </a:bodyPr>
          <a:lstStyle/>
          <a:p>
            <a:pPr marL="0" indent="0">
              <a:buNone/>
            </a:pPr>
            <a:r>
              <a:rPr lang="en-US" b="1" dirty="0"/>
              <a:t>No, more of a Social Science</a:t>
            </a:r>
          </a:p>
          <a:p>
            <a:r>
              <a:rPr lang="en-US" dirty="0"/>
              <a:t>In spirit, yes—hypothesize, test, refine—but the economy is messy (no fully controlled experiments). </a:t>
            </a:r>
          </a:p>
          <a:p>
            <a:r>
              <a:rPr lang="en-US" dirty="0"/>
              <a:t>Because we cannot do proper experiments, we often try to form models that can help, but do not fully explain the real world.</a:t>
            </a:r>
          </a:p>
          <a:p>
            <a:r>
              <a:rPr lang="en-US" dirty="0"/>
              <a:t>Because it is not a testable science, economists can disagree on many things, especially things that are more political in nature.</a:t>
            </a:r>
          </a:p>
          <a:p>
            <a:pPr lvl="1"/>
            <a:endParaRPr lang="en-US" dirty="0"/>
          </a:p>
          <a:p>
            <a:pPr lvl="1"/>
            <a:endParaRPr lang="en-US" dirty="0"/>
          </a:p>
          <a:p>
            <a:endParaRPr lang="en-US" dirty="0"/>
          </a:p>
        </p:txBody>
      </p:sp>
      <p:sp>
        <p:nvSpPr>
          <p:cNvPr id="4" name="Content Placeholder 3">
            <a:extLst>
              <a:ext uri="{FF2B5EF4-FFF2-40B4-BE49-F238E27FC236}">
                <a16:creationId xmlns:a16="http://schemas.microsoft.com/office/drawing/2014/main" id="{1BBC4920-FFB0-7E41-B2D8-BD6ACE87FB03}"/>
              </a:ext>
            </a:extLst>
          </p:cNvPr>
          <p:cNvSpPr>
            <a:spLocks noGrp="1"/>
          </p:cNvSpPr>
          <p:nvPr>
            <p:ph sz="half" idx="2"/>
          </p:nvPr>
        </p:nvSpPr>
        <p:spPr>
          <a:xfrm>
            <a:off x="6311348" y="1747148"/>
            <a:ext cx="5181600" cy="4351338"/>
          </a:xfrm>
          <a:solidFill>
            <a:schemeClr val="tx1">
              <a:lumMod val="10000"/>
              <a:lumOff val="90000"/>
            </a:schemeClr>
          </a:solidFill>
        </p:spPr>
        <p:txBody>
          <a:bodyPr>
            <a:normAutofit fontScale="92500" lnSpcReduction="10000"/>
          </a:bodyPr>
          <a:lstStyle/>
          <a:p>
            <a:pPr marL="0" indent="0">
              <a:buNone/>
            </a:pPr>
            <a:r>
              <a:rPr lang="en-US" b="1" dirty="0"/>
              <a:t>Ideas that most economists agree on </a:t>
            </a:r>
          </a:p>
          <a:p>
            <a:r>
              <a:rPr lang="en-US" dirty="0"/>
              <a:t>Policy should improve public well-being.</a:t>
            </a:r>
          </a:p>
          <a:p>
            <a:r>
              <a:rPr lang="en-US" dirty="0"/>
              <a:t>People respond to incentives (reasons for acting).</a:t>
            </a:r>
          </a:p>
          <a:p>
            <a:r>
              <a:rPr lang="en-US" dirty="0"/>
              <a:t>Voluntary exchange (without violence) tends to be beneficial for both people.</a:t>
            </a:r>
          </a:p>
          <a:p>
            <a:r>
              <a:rPr lang="en-US" dirty="0"/>
              <a:t>We can analyze the costs and benefits of many situations.</a:t>
            </a:r>
          </a:p>
          <a:p>
            <a:endParaRPr lang="en-US" dirty="0"/>
          </a:p>
        </p:txBody>
      </p:sp>
    </p:spTree>
    <p:extLst>
      <p:ext uri="{BB962C8B-B14F-4D97-AF65-F5344CB8AC3E}">
        <p14:creationId xmlns:p14="http://schemas.microsoft.com/office/powerpoint/2010/main" val="3975585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Microeconomic Versus Macroeconomic Questions</a:t>
            </a:r>
          </a:p>
        </p:txBody>
      </p:sp>
      <p:sp>
        <p:nvSpPr>
          <p:cNvPr id="3" name="Content Placeholder 2"/>
          <p:cNvSpPr>
            <a:spLocks noGrp="1"/>
          </p:cNvSpPr>
          <p:nvPr>
            <p:ph idx="1"/>
          </p:nvPr>
        </p:nvSpPr>
        <p:spPr>
          <a:xfrm>
            <a:off x="838201" y="1825625"/>
            <a:ext cx="4997824" cy="4351338"/>
          </a:xfrm>
        </p:spPr>
        <p:txBody>
          <a:bodyPr>
            <a:normAutofit/>
          </a:bodyPr>
          <a:lstStyle/>
          <a:p>
            <a:pPr marL="0" indent="0">
              <a:buNone/>
            </a:pPr>
            <a:r>
              <a:rPr lang="en-US" sz="2000" b="1" dirty="0"/>
              <a:t>Microeconomic Question Examples</a:t>
            </a:r>
          </a:p>
          <a:p>
            <a:r>
              <a:rPr lang="en-US" sz="2000" dirty="0"/>
              <a:t>Should I go to college or get a job after high school? </a:t>
            </a:r>
          </a:p>
          <a:p>
            <a:r>
              <a:rPr lang="en-US" sz="2000" dirty="0"/>
              <a:t>What determines the salary that Citibank offers to a new college graduate? </a:t>
            </a:r>
          </a:p>
          <a:p>
            <a:endParaRPr lang="en-US" dirty="0"/>
          </a:p>
          <a:p>
            <a:endParaRPr lang="en-US" dirty="0"/>
          </a:p>
        </p:txBody>
      </p:sp>
      <p:sp>
        <p:nvSpPr>
          <p:cNvPr id="4" name="TextBox 3"/>
          <p:cNvSpPr txBox="1"/>
          <p:nvPr/>
        </p:nvSpPr>
        <p:spPr>
          <a:xfrm>
            <a:off x="6432176" y="1690688"/>
            <a:ext cx="4921624" cy="1938992"/>
          </a:xfrm>
          <a:prstGeom prst="rect">
            <a:avLst/>
          </a:prstGeom>
          <a:noFill/>
        </p:spPr>
        <p:txBody>
          <a:bodyPr wrap="square" rtlCol="0">
            <a:spAutoFit/>
          </a:bodyPr>
          <a:lstStyle/>
          <a:p>
            <a:r>
              <a:rPr lang="en-US" sz="2000" b="1" dirty="0"/>
              <a:t>Macroeconomic Question Examples </a:t>
            </a:r>
          </a:p>
          <a:p>
            <a:pPr marL="285750" indent="-285750">
              <a:buFont typeface="Arial" panose="020B0604020202020204" pitchFamily="34" charset="0"/>
              <a:buChar char="•"/>
            </a:pPr>
            <a:r>
              <a:rPr lang="en-US" sz="2000" dirty="0"/>
              <a:t>How many people are employed in the economy as a whole this year? </a:t>
            </a:r>
          </a:p>
          <a:p>
            <a:pPr marL="285750" indent="-285750">
              <a:buFont typeface="Arial" panose="020B0604020202020204" pitchFamily="34" charset="0"/>
              <a:buChar char="•"/>
            </a:pPr>
            <a:r>
              <a:rPr lang="en-US" sz="2000" dirty="0"/>
              <a:t>What determines the overall salary levels paid to workers in a given year? </a:t>
            </a:r>
          </a:p>
          <a:p>
            <a:endParaRPr lang="en-US" sz="2000" dirty="0"/>
          </a:p>
        </p:txBody>
      </p:sp>
      <p:pic>
        <p:nvPicPr>
          <p:cNvPr id="5" name="Picture 4"/>
          <p:cNvPicPr>
            <a:picLocks noChangeAspect="1"/>
          </p:cNvPicPr>
          <p:nvPr/>
        </p:nvPicPr>
        <p:blipFill>
          <a:blip r:embed="rId2"/>
          <a:stretch>
            <a:fillRect/>
          </a:stretch>
        </p:blipFill>
        <p:spPr>
          <a:xfrm>
            <a:off x="1177778" y="4001294"/>
            <a:ext cx="3846804" cy="2373929"/>
          </a:xfrm>
          <a:prstGeom prst="rect">
            <a:avLst/>
          </a:prstGeom>
        </p:spPr>
      </p:pic>
      <p:pic>
        <p:nvPicPr>
          <p:cNvPr id="7" name="Picture 6"/>
          <p:cNvPicPr>
            <a:picLocks noChangeAspect="1"/>
          </p:cNvPicPr>
          <p:nvPr/>
        </p:nvPicPr>
        <p:blipFill>
          <a:blip r:embed="rId3"/>
          <a:stretch>
            <a:fillRect/>
          </a:stretch>
        </p:blipFill>
        <p:spPr>
          <a:xfrm>
            <a:off x="7013462" y="3555606"/>
            <a:ext cx="3377446" cy="2999967"/>
          </a:xfrm>
          <a:prstGeom prst="rect">
            <a:avLst/>
          </a:prstGeom>
        </p:spPr>
      </p:pic>
    </p:spTree>
    <p:extLst>
      <p:ext uri="{BB962C8B-B14F-4D97-AF65-F5344CB8AC3E}">
        <p14:creationId xmlns:p14="http://schemas.microsoft.com/office/powerpoint/2010/main" val="109571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Macroeconomics or Microeconomics?</a:t>
            </a:r>
          </a:p>
        </p:txBody>
      </p:sp>
      <p:sp>
        <p:nvSpPr>
          <p:cNvPr id="3" name="Content Placeholder 2"/>
          <p:cNvSpPr>
            <a:spLocks noGrp="1"/>
          </p:cNvSpPr>
          <p:nvPr>
            <p:ph idx="1"/>
          </p:nvPr>
        </p:nvSpPr>
        <p:spPr>
          <a:xfrm>
            <a:off x="838200" y="1825625"/>
            <a:ext cx="7741024" cy="4351338"/>
          </a:xfrm>
        </p:spPr>
        <p:txBody>
          <a:bodyPr>
            <a:normAutofit fontScale="85000" lnSpcReduction="20000"/>
          </a:bodyPr>
          <a:lstStyle/>
          <a:p>
            <a:r>
              <a:rPr lang="en-US" dirty="0"/>
              <a:t>What determines the overall trade in goods, services, and financial assets between the United States and the rest of the world? </a:t>
            </a:r>
          </a:p>
          <a:p>
            <a:r>
              <a:rPr lang="en-US" dirty="0"/>
              <a:t>What determines the number of iPhones exported to France? </a:t>
            </a:r>
          </a:p>
          <a:p>
            <a:r>
              <a:rPr lang="en-US" dirty="0"/>
              <a:t>What government policies should be adopted to make it easier for low-income students to attend college? </a:t>
            </a:r>
          </a:p>
          <a:p>
            <a:pPr marL="285750" indent="-285750"/>
            <a:r>
              <a:rPr lang="en-US" dirty="0"/>
              <a:t>What determines the cost to a high school of offering a new course? </a:t>
            </a:r>
          </a:p>
          <a:p>
            <a:pPr marL="285750" indent="-285750"/>
            <a:r>
              <a:rPr lang="en-US" dirty="0"/>
              <a:t>What determines the overall level of prices in the economy as a whole? </a:t>
            </a:r>
          </a:p>
          <a:p>
            <a:pPr marL="285750" indent="-285750"/>
            <a:r>
              <a:rPr lang="en-US" dirty="0"/>
              <a:t>What government policies should be adopted to promote employment and growth in the economy as a whole? </a:t>
            </a:r>
          </a:p>
          <a:p>
            <a:endParaRPr lang="en-US" dirty="0"/>
          </a:p>
        </p:txBody>
      </p:sp>
      <p:sp>
        <p:nvSpPr>
          <p:cNvPr id="4" name="TextBox 3"/>
          <p:cNvSpPr txBox="1"/>
          <p:nvPr/>
        </p:nvSpPr>
        <p:spPr>
          <a:xfrm>
            <a:off x="8740587" y="1922929"/>
            <a:ext cx="2102224" cy="461665"/>
          </a:xfrm>
          <a:prstGeom prst="rect">
            <a:avLst/>
          </a:prstGeom>
          <a:noFill/>
        </p:spPr>
        <p:txBody>
          <a:bodyPr wrap="square" rtlCol="0">
            <a:spAutoFit/>
          </a:bodyPr>
          <a:lstStyle/>
          <a:p>
            <a:r>
              <a:rPr lang="en-US" sz="2400" dirty="0">
                <a:solidFill>
                  <a:srgbClr val="FF0000"/>
                </a:solidFill>
              </a:rPr>
              <a:t>Macro</a:t>
            </a:r>
          </a:p>
        </p:txBody>
      </p:sp>
      <p:sp>
        <p:nvSpPr>
          <p:cNvPr id="5" name="TextBox 4"/>
          <p:cNvSpPr txBox="1"/>
          <p:nvPr/>
        </p:nvSpPr>
        <p:spPr>
          <a:xfrm>
            <a:off x="8099611" y="2616835"/>
            <a:ext cx="3774142" cy="461665"/>
          </a:xfrm>
          <a:prstGeom prst="rect">
            <a:avLst/>
          </a:prstGeom>
          <a:noFill/>
        </p:spPr>
        <p:txBody>
          <a:bodyPr wrap="square" rtlCol="0">
            <a:spAutoFit/>
          </a:bodyPr>
          <a:lstStyle/>
          <a:p>
            <a:r>
              <a:rPr lang="en-US" sz="2400" dirty="0">
                <a:solidFill>
                  <a:srgbClr val="FF0000"/>
                </a:solidFill>
              </a:rPr>
              <a:t>Micro – One company only</a:t>
            </a:r>
          </a:p>
        </p:txBody>
      </p:sp>
      <p:sp>
        <p:nvSpPr>
          <p:cNvPr id="6" name="TextBox 5"/>
          <p:cNvSpPr txBox="1"/>
          <p:nvPr/>
        </p:nvSpPr>
        <p:spPr>
          <a:xfrm>
            <a:off x="8185896" y="3187096"/>
            <a:ext cx="3211606" cy="830997"/>
          </a:xfrm>
          <a:prstGeom prst="rect">
            <a:avLst/>
          </a:prstGeom>
          <a:noFill/>
        </p:spPr>
        <p:txBody>
          <a:bodyPr wrap="square" rtlCol="0">
            <a:spAutoFit/>
          </a:bodyPr>
          <a:lstStyle/>
          <a:p>
            <a:r>
              <a:rPr lang="en-US" sz="2400" dirty="0">
                <a:solidFill>
                  <a:srgbClr val="FF0000"/>
                </a:solidFill>
              </a:rPr>
              <a:t>Micro – looking at a small group of people</a:t>
            </a:r>
          </a:p>
        </p:txBody>
      </p:sp>
      <p:sp>
        <p:nvSpPr>
          <p:cNvPr id="7" name="TextBox 6"/>
          <p:cNvSpPr txBox="1"/>
          <p:nvPr/>
        </p:nvSpPr>
        <p:spPr>
          <a:xfrm>
            <a:off x="8099611" y="4015598"/>
            <a:ext cx="2102224" cy="461665"/>
          </a:xfrm>
          <a:prstGeom prst="rect">
            <a:avLst/>
          </a:prstGeom>
          <a:noFill/>
        </p:spPr>
        <p:txBody>
          <a:bodyPr wrap="square" rtlCol="0">
            <a:spAutoFit/>
          </a:bodyPr>
          <a:lstStyle/>
          <a:p>
            <a:r>
              <a:rPr lang="en-US" sz="2400" dirty="0">
                <a:solidFill>
                  <a:srgbClr val="FF0000"/>
                </a:solidFill>
              </a:rPr>
              <a:t>Micro</a:t>
            </a:r>
          </a:p>
        </p:txBody>
      </p:sp>
      <p:sp>
        <p:nvSpPr>
          <p:cNvPr id="8" name="TextBox 7"/>
          <p:cNvSpPr txBox="1"/>
          <p:nvPr/>
        </p:nvSpPr>
        <p:spPr>
          <a:xfrm>
            <a:off x="8339418" y="4589970"/>
            <a:ext cx="2102224" cy="461665"/>
          </a:xfrm>
          <a:prstGeom prst="rect">
            <a:avLst/>
          </a:prstGeom>
          <a:noFill/>
        </p:spPr>
        <p:txBody>
          <a:bodyPr wrap="square" rtlCol="0">
            <a:spAutoFit/>
          </a:bodyPr>
          <a:lstStyle/>
          <a:p>
            <a:r>
              <a:rPr lang="en-US" sz="2400" dirty="0">
                <a:solidFill>
                  <a:srgbClr val="FF0000"/>
                </a:solidFill>
              </a:rPr>
              <a:t>Macro</a:t>
            </a:r>
          </a:p>
        </p:txBody>
      </p:sp>
      <p:sp>
        <p:nvSpPr>
          <p:cNvPr id="9" name="TextBox 8"/>
          <p:cNvSpPr txBox="1"/>
          <p:nvPr/>
        </p:nvSpPr>
        <p:spPr>
          <a:xfrm>
            <a:off x="8639735" y="5253632"/>
            <a:ext cx="2102224" cy="461665"/>
          </a:xfrm>
          <a:prstGeom prst="rect">
            <a:avLst/>
          </a:prstGeom>
          <a:noFill/>
        </p:spPr>
        <p:txBody>
          <a:bodyPr wrap="square" rtlCol="0">
            <a:spAutoFit/>
          </a:bodyPr>
          <a:lstStyle/>
          <a:p>
            <a:r>
              <a:rPr lang="en-US" sz="2400" dirty="0">
                <a:solidFill>
                  <a:srgbClr val="FF0000"/>
                </a:solidFill>
              </a:rPr>
              <a:t>Macro</a:t>
            </a:r>
          </a:p>
        </p:txBody>
      </p:sp>
    </p:spTree>
    <p:extLst>
      <p:ext uri="{BB962C8B-B14F-4D97-AF65-F5344CB8AC3E}">
        <p14:creationId xmlns:p14="http://schemas.microsoft.com/office/powerpoint/2010/main" val="336404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is the difference between macroeconomics and microeconomics?</a:t>
            </a:r>
          </a:p>
          <a:p>
            <a:r>
              <a:rPr lang="en-US" dirty="0">
                <a:solidFill>
                  <a:srgbClr val="FF0000"/>
                </a:solidFill>
              </a:rPr>
              <a:t>Macroeconomics is concerned with the whole economy.</a:t>
            </a:r>
          </a:p>
          <a:p>
            <a:r>
              <a:rPr lang="en-US" dirty="0">
                <a:solidFill>
                  <a:srgbClr val="FF0000"/>
                </a:solidFill>
              </a:rPr>
              <a:t>Microeconomics is concerned with individuals or groups within the economy.</a:t>
            </a:r>
          </a:p>
        </p:txBody>
      </p:sp>
    </p:spTree>
    <p:extLst>
      <p:ext uri="{BB962C8B-B14F-4D97-AF65-F5344CB8AC3E}">
        <p14:creationId xmlns:p14="http://schemas.microsoft.com/office/powerpoint/2010/main" val="141858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53091" y="202239"/>
            <a:ext cx="10515600" cy="1325563"/>
          </a:xfrm>
        </p:spPr>
        <p:txBody>
          <a:bodyPr/>
          <a:lstStyle/>
          <a:p>
            <a:r>
              <a:rPr lang="en-US" dirty="0"/>
              <a:t>Main Economic Systems</a:t>
            </a:r>
          </a:p>
        </p:txBody>
      </p:sp>
      <p:sp>
        <p:nvSpPr>
          <p:cNvPr id="8" name="Text Placeholder 7"/>
          <p:cNvSpPr>
            <a:spLocks noGrp="1"/>
          </p:cNvSpPr>
          <p:nvPr>
            <p:ph type="body" idx="1"/>
          </p:nvPr>
        </p:nvSpPr>
        <p:spPr/>
        <p:txBody>
          <a:bodyPr/>
          <a:lstStyle/>
          <a:p>
            <a:r>
              <a:rPr lang="en-US" dirty="0"/>
              <a:t>Market Economy</a:t>
            </a:r>
          </a:p>
        </p:txBody>
      </p:sp>
      <p:sp>
        <p:nvSpPr>
          <p:cNvPr id="9" name="Content Placeholder 8"/>
          <p:cNvSpPr>
            <a:spLocks noGrp="1"/>
          </p:cNvSpPr>
          <p:nvPr>
            <p:ph sz="half" idx="2"/>
          </p:nvPr>
        </p:nvSpPr>
        <p:spPr>
          <a:xfrm>
            <a:off x="646111" y="2533014"/>
            <a:ext cx="3612526" cy="2180500"/>
          </a:xfrm>
          <a:ln>
            <a:solidFill>
              <a:schemeClr val="tx1"/>
            </a:solidFill>
          </a:ln>
        </p:spPr>
        <p:txBody>
          <a:bodyPr/>
          <a:lstStyle/>
          <a:p>
            <a:r>
              <a:rPr lang="en-US" dirty="0"/>
              <a:t>Decisions are made by private businesses.</a:t>
            </a:r>
          </a:p>
        </p:txBody>
      </p:sp>
      <p:sp>
        <p:nvSpPr>
          <p:cNvPr id="10" name="Text Placeholder 9"/>
          <p:cNvSpPr>
            <a:spLocks noGrp="1"/>
          </p:cNvSpPr>
          <p:nvPr>
            <p:ph type="body" sz="quarter" idx="3"/>
          </p:nvPr>
        </p:nvSpPr>
        <p:spPr>
          <a:xfrm>
            <a:off x="4062285" y="1615141"/>
            <a:ext cx="5183188" cy="823912"/>
          </a:xfrm>
        </p:spPr>
        <p:txBody>
          <a:bodyPr/>
          <a:lstStyle/>
          <a:p>
            <a:r>
              <a:rPr lang="en-US" dirty="0"/>
              <a:t>Planned/Centrally Planned</a:t>
            </a:r>
          </a:p>
        </p:txBody>
      </p:sp>
      <p:sp>
        <p:nvSpPr>
          <p:cNvPr id="11" name="Content Placeholder 10"/>
          <p:cNvSpPr>
            <a:spLocks noGrp="1"/>
          </p:cNvSpPr>
          <p:nvPr>
            <p:ph sz="quarter" idx="4"/>
          </p:nvPr>
        </p:nvSpPr>
        <p:spPr>
          <a:xfrm>
            <a:off x="4650835" y="2533014"/>
            <a:ext cx="3201829" cy="2180500"/>
          </a:xfrm>
          <a:ln>
            <a:solidFill>
              <a:schemeClr val="tx1"/>
            </a:solidFill>
          </a:ln>
        </p:spPr>
        <p:txBody>
          <a:bodyPr/>
          <a:lstStyle/>
          <a:p>
            <a:r>
              <a:rPr lang="en-US" dirty="0"/>
              <a:t>Decisions are made by the government.</a:t>
            </a:r>
          </a:p>
        </p:txBody>
      </p:sp>
      <p:sp>
        <p:nvSpPr>
          <p:cNvPr id="12" name="Content Placeholder 10"/>
          <p:cNvSpPr txBox="1">
            <a:spLocks/>
          </p:cNvSpPr>
          <p:nvPr/>
        </p:nvSpPr>
        <p:spPr>
          <a:xfrm>
            <a:off x="8209052" y="2481262"/>
            <a:ext cx="3201829" cy="2232252"/>
          </a:xfrm>
          <a:prstGeom prst="rect">
            <a:avLst/>
          </a:prstGeom>
          <a:ln>
            <a:solidFill>
              <a:schemeClr val="tx1"/>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r>
              <a:rPr lang="en-US" dirty="0"/>
              <a:t>This is a mix of the first two!</a:t>
            </a:r>
          </a:p>
          <a:p>
            <a:r>
              <a:rPr lang="en-US" dirty="0"/>
              <a:t>Decisions are made by private businesses and the government.</a:t>
            </a:r>
          </a:p>
          <a:p>
            <a:r>
              <a:rPr lang="en-US" dirty="0"/>
              <a:t>Almost all countries have this system. </a:t>
            </a:r>
          </a:p>
        </p:txBody>
      </p:sp>
      <p:sp>
        <p:nvSpPr>
          <p:cNvPr id="13" name="Text Placeholder 9"/>
          <p:cNvSpPr txBox="1">
            <a:spLocks/>
          </p:cNvSpPr>
          <p:nvPr/>
        </p:nvSpPr>
        <p:spPr>
          <a:xfrm>
            <a:off x="8209052" y="1853248"/>
            <a:ext cx="4396339"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b="1" dirty="0">
                <a:solidFill>
                  <a:schemeClr val="tx1"/>
                </a:solidFill>
              </a:rPr>
              <a:t>Mixed</a:t>
            </a:r>
          </a:p>
        </p:txBody>
      </p:sp>
      <p:sp>
        <p:nvSpPr>
          <p:cNvPr id="2" name="TextBox 1"/>
          <p:cNvSpPr txBox="1"/>
          <p:nvPr/>
        </p:nvSpPr>
        <p:spPr>
          <a:xfrm>
            <a:off x="839788" y="5020235"/>
            <a:ext cx="3283977" cy="923330"/>
          </a:xfrm>
          <a:prstGeom prst="rect">
            <a:avLst/>
          </a:prstGeom>
          <a:noFill/>
        </p:spPr>
        <p:txBody>
          <a:bodyPr wrap="square" rtlCol="0">
            <a:spAutoFit/>
          </a:bodyPr>
          <a:lstStyle/>
          <a:p>
            <a:r>
              <a:rPr lang="en-US" dirty="0"/>
              <a:t>Free market</a:t>
            </a:r>
          </a:p>
          <a:p>
            <a:r>
              <a:rPr lang="en-US" dirty="0"/>
              <a:t>Free enterprise</a:t>
            </a:r>
          </a:p>
          <a:p>
            <a:r>
              <a:rPr lang="en-US" dirty="0"/>
              <a:t>Capitalism</a:t>
            </a:r>
          </a:p>
        </p:txBody>
      </p:sp>
      <p:sp>
        <p:nvSpPr>
          <p:cNvPr id="14" name="TextBox 13"/>
          <p:cNvSpPr txBox="1"/>
          <p:nvPr/>
        </p:nvSpPr>
        <p:spPr>
          <a:xfrm>
            <a:off x="4925075" y="5020235"/>
            <a:ext cx="3283977" cy="923330"/>
          </a:xfrm>
          <a:prstGeom prst="rect">
            <a:avLst/>
          </a:prstGeom>
          <a:noFill/>
        </p:spPr>
        <p:txBody>
          <a:bodyPr wrap="square" rtlCol="0">
            <a:spAutoFit/>
          </a:bodyPr>
          <a:lstStyle/>
          <a:p>
            <a:r>
              <a:rPr lang="en-US" dirty="0"/>
              <a:t>Command</a:t>
            </a:r>
          </a:p>
          <a:p>
            <a:r>
              <a:rPr lang="en-US" dirty="0"/>
              <a:t>State Run</a:t>
            </a:r>
          </a:p>
          <a:p>
            <a:r>
              <a:rPr lang="en-US" dirty="0"/>
              <a:t>Communism</a:t>
            </a:r>
          </a:p>
        </p:txBody>
      </p:sp>
      <p:pic>
        <p:nvPicPr>
          <p:cNvPr id="3" name="Picture 2"/>
          <p:cNvPicPr>
            <a:picLocks noChangeAspect="1"/>
          </p:cNvPicPr>
          <p:nvPr/>
        </p:nvPicPr>
        <p:blipFill>
          <a:blip r:embed="rId2"/>
          <a:stretch>
            <a:fillRect/>
          </a:stretch>
        </p:blipFill>
        <p:spPr>
          <a:xfrm>
            <a:off x="839788" y="3474451"/>
            <a:ext cx="2934109" cy="1267002"/>
          </a:xfrm>
          <a:prstGeom prst="rect">
            <a:avLst/>
          </a:prstGeom>
        </p:spPr>
      </p:pic>
      <p:pic>
        <p:nvPicPr>
          <p:cNvPr id="4" name="Picture 3"/>
          <p:cNvPicPr>
            <a:picLocks noChangeAspect="1"/>
          </p:cNvPicPr>
          <p:nvPr/>
        </p:nvPicPr>
        <p:blipFill>
          <a:blip r:embed="rId3"/>
          <a:stretch>
            <a:fillRect/>
          </a:stretch>
        </p:blipFill>
        <p:spPr>
          <a:xfrm>
            <a:off x="4656556" y="3714805"/>
            <a:ext cx="2743583" cy="1343212"/>
          </a:xfrm>
          <a:prstGeom prst="rect">
            <a:avLst/>
          </a:prstGeom>
        </p:spPr>
      </p:pic>
      <p:pic>
        <p:nvPicPr>
          <p:cNvPr id="5" name="Picture 4"/>
          <p:cNvPicPr>
            <a:picLocks noChangeAspect="1"/>
          </p:cNvPicPr>
          <p:nvPr/>
        </p:nvPicPr>
        <p:blipFill>
          <a:blip r:embed="rId4"/>
          <a:stretch>
            <a:fillRect/>
          </a:stretch>
        </p:blipFill>
        <p:spPr>
          <a:xfrm>
            <a:off x="8385455" y="4636514"/>
            <a:ext cx="2711328" cy="1690772"/>
          </a:xfrm>
          <a:prstGeom prst="rect">
            <a:avLst/>
          </a:prstGeom>
        </p:spPr>
      </p:pic>
      <p:sp>
        <p:nvSpPr>
          <p:cNvPr id="6" name="TextBox 5"/>
          <p:cNvSpPr txBox="1"/>
          <p:nvPr/>
        </p:nvSpPr>
        <p:spPr>
          <a:xfrm>
            <a:off x="6567063" y="117099"/>
            <a:ext cx="4656667" cy="1631216"/>
          </a:xfrm>
          <a:prstGeom prst="rect">
            <a:avLst/>
          </a:prstGeom>
          <a:solidFill>
            <a:schemeClr val="bg2">
              <a:lumMod val="75000"/>
            </a:schemeClr>
          </a:solidFill>
        </p:spPr>
        <p:txBody>
          <a:bodyPr wrap="square" rtlCol="0">
            <a:spAutoFit/>
          </a:bodyPr>
          <a:lstStyle/>
          <a:p>
            <a:r>
              <a:rPr lang="en-US" sz="2000" dirty="0"/>
              <a:t>An economic system answers the questions of:</a:t>
            </a:r>
          </a:p>
          <a:p>
            <a:pPr marL="800100" lvl="1" indent="-342900">
              <a:buFont typeface="+mj-lt"/>
              <a:buAutoNum type="arabicPeriod"/>
            </a:pPr>
            <a:r>
              <a:rPr lang="en-US" sz="2000" dirty="0"/>
              <a:t>What to produce</a:t>
            </a:r>
          </a:p>
          <a:p>
            <a:pPr marL="800100" lvl="1" indent="-342900">
              <a:buFont typeface="+mj-lt"/>
              <a:buAutoNum type="arabicPeriod"/>
            </a:pPr>
            <a:r>
              <a:rPr lang="en-US" sz="2000" dirty="0"/>
              <a:t>How to produce it</a:t>
            </a:r>
          </a:p>
          <a:p>
            <a:pPr marL="800100" lvl="1" indent="-342900">
              <a:buFont typeface="+mj-lt"/>
              <a:buAutoNum type="arabicPeriod"/>
            </a:pPr>
            <a:r>
              <a:rPr lang="en-US" sz="2000" dirty="0"/>
              <a:t>For whom to produce</a:t>
            </a:r>
          </a:p>
        </p:txBody>
      </p:sp>
    </p:spTree>
    <p:extLst>
      <p:ext uri="{BB962C8B-B14F-4D97-AF65-F5344CB8AC3E}">
        <p14:creationId xmlns:p14="http://schemas.microsoft.com/office/powerpoint/2010/main" val="1233701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9964" y="362090"/>
            <a:ext cx="8727141" cy="1325563"/>
          </a:xfrm>
        </p:spPr>
        <p:txBody>
          <a:bodyPr>
            <a:normAutofit fontScale="90000"/>
          </a:bodyPr>
          <a:lstStyle/>
          <a:p>
            <a:r>
              <a:rPr lang="en-US" dirty="0"/>
              <a:t>Market vs Planned Economy – The Three Questions of An Economic System</a:t>
            </a:r>
          </a:p>
        </p:txBody>
      </p:sp>
      <p:sp>
        <p:nvSpPr>
          <p:cNvPr id="8" name="Content Placeholder 7"/>
          <p:cNvSpPr>
            <a:spLocks noGrp="1"/>
          </p:cNvSpPr>
          <p:nvPr>
            <p:ph sz="half" idx="1"/>
          </p:nvPr>
        </p:nvSpPr>
        <p:spPr>
          <a:xfrm>
            <a:off x="838200" y="1825625"/>
            <a:ext cx="8278905" cy="3762375"/>
          </a:xfrm>
          <a:solidFill>
            <a:schemeClr val="accent2">
              <a:lumMod val="20000"/>
              <a:lumOff val="80000"/>
            </a:schemeClr>
          </a:solidFill>
          <a:ln>
            <a:solidFill>
              <a:schemeClr val="tx1"/>
            </a:solidFill>
          </a:ln>
        </p:spPr>
        <p:txBody>
          <a:bodyPr>
            <a:normAutofit/>
          </a:bodyPr>
          <a:lstStyle/>
          <a:p>
            <a:pPr marL="0" indent="0">
              <a:buNone/>
            </a:pPr>
            <a:r>
              <a:rPr lang="en-US" b="1" u="sng" dirty="0"/>
              <a:t>Three questions of an economic system</a:t>
            </a:r>
          </a:p>
          <a:p>
            <a:r>
              <a:rPr lang="en-US" dirty="0">
                <a:solidFill>
                  <a:srgbClr val="00B0F0"/>
                </a:solidFill>
              </a:rPr>
              <a:t>What</a:t>
            </a:r>
            <a:r>
              <a:rPr lang="en-US" dirty="0"/>
              <a:t> to produce: </a:t>
            </a:r>
            <a:r>
              <a:rPr lang="en-US" dirty="0" err="1"/>
              <a:t>eg</a:t>
            </a:r>
            <a:r>
              <a:rPr lang="en-US" dirty="0"/>
              <a:t>. How many houses, how many eggs, how many cars</a:t>
            </a:r>
          </a:p>
          <a:p>
            <a:r>
              <a:rPr lang="en-US" dirty="0">
                <a:solidFill>
                  <a:srgbClr val="00B0F0"/>
                </a:solidFill>
              </a:rPr>
              <a:t>How</a:t>
            </a:r>
            <a:r>
              <a:rPr lang="en-US" dirty="0"/>
              <a:t> to produce: what methods should we use to produce?</a:t>
            </a:r>
          </a:p>
          <a:p>
            <a:r>
              <a:rPr lang="en-US" dirty="0">
                <a:solidFill>
                  <a:srgbClr val="00B0F0"/>
                </a:solidFill>
              </a:rPr>
              <a:t>For Whom</a:t>
            </a:r>
            <a:r>
              <a:rPr lang="en-US" dirty="0"/>
              <a:t>: who gets to use/keep the things that we produce?</a:t>
            </a:r>
          </a:p>
        </p:txBody>
      </p:sp>
      <p:sp>
        <p:nvSpPr>
          <p:cNvPr id="2" name="TextBox 1"/>
          <p:cNvSpPr txBox="1"/>
          <p:nvPr/>
        </p:nvSpPr>
        <p:spPr>
          <a:xfrm>
            <a:off x="9117105" y="210325"/>
            <a:ext cx="3012142" cy="1477328"/>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The three economic questions are answered differently in the different economic systems.</a:t>
            </a:r>
          </a:p>
        </p:txBody>
      </p:sp>
    </p:spTree>
    <p:extLst>
      <p:ext uri="{BB962C8B-B14F-4D97-AF65-F5344CB8AC3E}">
        <p14:creationId xmlns:p14="http://schemas.microsoft.com/office/powerpoint/2010/main" val="131638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9964" y="362090"/>
            <a:ext cx="8727141" cy="1325563"/>
          </a:xfrm>
        </p:spPr>
        <p:txBody>
          <a:bodyPr>
            <a:normAutofit fontScale="90000"/>
          </a:bodyPr>
          <a:lstStyle/>
          <a:p>
            <a:r>
              <a:rPr lang="en-US" dirty="0"/>
              <a:t>Market vs Planned Economy – The Three Questions of An Economic System</a:t>
            </a:r>
          </a:p>
        </p:txBody>
      </p:sp>
      <p:sp>
        <p:nvSpPr>
          <p:cNvPr id="8" name="Content Placeholder 7"/>
          <p:cNvSpPr>
            <a:spLocks noGrp="1"/>
          </p:cNvSpPr>
          <p:nvPr>
            <p:ph sz="half" idx="1"/>
          </p:nvPr>
        </p:nvSpPr>
        <p:spPr>
          <a:solidFill>
            <a:schemeClr val="bg2">
              <a:lumMod val="90000"/>
            </a:schemeClr>
          </a:solidFill>
          <a:ln>
            <a:solidFill>
              <a:schemeClr val="tx1"/>
            </a:solidFill>
          </a:ln>
        </p:spPr>
        <p:txBody>
          <a:bodyPr>
            <a:normAutofit lnSpcReduction="10000"/>
          </a:bodyPr>
          <a:lstStyle/>
          <a:p>
            <a:pPr marL="0" indent="0">
              <a:buNone/>
            </a:pPr>
            <a:r>
              <a:rPr lang="en-US" b="1" u="sng" dirty="0"/>
              <a:t>Free market economy</a:t>
            </a:r>
          </a:p>
          <a:p>
            <a:r>
              <a:rPr lang="en-US" dirty="0">
                <a:solidFill>
                  <a:srgbClr val="00B0F0"/>
                </a:solidFill>
              </a:rPr>
              <a:t>What</a:t>
            </a:r>
            <a:r>
              <a:rPr lang="en-US" dirty="0"/>
              <a:t> to produce: individual business owner decides to produce paint brushes</a:t>
            </a:r>
          </a:p>
          <a:p>
            <a:r>
              <a:rPr lang="en-US" dirty="0">
                <a:solidFill>
                  <a:srgbClr val="00B0F0"/>
                </a:solidFill>
              </a:rPr>
              <a:t>How</a:t>
            </a:r>
            <a:r>
              <a:rPr lang="en-US" dirty="0"/>
              <a:t> to produce: individual business decides to employ some labor, and use machines.</a:t>
            </a:r>
          </a:p>
          <a:p>
            <a:r>
              <a:rPr lang="en-US" dirty="0">
                <a:solidFill>
                  <a:srgbClr val="00B0F0"/>
                </a:solidFill>
              </a:rPr>
              <a:t>For Whom</a:t>
            </a:r>
            <a:r>
              <a:rPr lang="en-US" dirty="0"/>
              <a:t>: the business sells to people who pay for the paint brushes</a:t>
            </a:r>
          </a:p>
        </p:txBody>
      </p:sp>
      <p:sp>
        <p:nvSpPr>
          <p:cNvPr id="9" name="Content Placeholder 8"/>
          <p:cNvSpPr>
            <a:spLocks noGrp="1"/>
          </p:cNvSpPr>
          <p:nvPr>
            <p:ph sz="half" idx="2"/>
          </p:nvPr>
        </p:nvSpPr>
        <p:spPr>
          <a:solidFill>
            <a:schemeClr val="accent1">
              <a:lumMod val="20000"/>
              <a:lumOff val="80000"/>
            </a:schemeClr>
          </a:solidFill>
          <a:ln>
            <a:solidFill>
              <a:schemeClr val="tx1"/>
            </a:solidFill>
          </a:ln>
        </p:spPr>
        <p:txBody>
          <a:bodyPr>
            <a:normAutofit lnSpcReduction="10000"/>
          </a:bodyPr>
          <a:lstStyle/>
          <a:p>
            <a:pPr marL="0" indent="0">
              <a:buNone/>
            </a:pPr>
            <a:r>
              <a:rPr lang="en-US" b="1" u="sng" dirty="0"/>
              <a:t>Planned Economy</a:t>
            </a:r>
          </a:p>
          <a:p>
            <a:r>
              <a:rPr lang="en-US" dirty="0">
                <a:solidFill>
                  <a:srgbClr val="00B0F0"/>
                </a:solidFill>
              </a:rPr>
              <a:t>What</a:t>
            </a:r>
            <a:r>
              <a:rPr lang="en-US" dirty="0"/>
              <a:t> to produce: Government decides to produce 5 </a:t>
            </a:r>
            <a:r>
              <a:rPr lang="en-US" dirty="0" err="1"/>
              <a:t>tonnes</a:t>
            </a:r>
            <a:r>
              <a:rPr lang="en-US" dirty="0"/>
              <a:t> of corn</a:t>
            </a:r>
          </a:p>
          <a:p>
            <a:r>
              <a:rPr lang="en-US" dirty="0">
                <a:solidFill>
                  <a:srgbClr val="00B0F0"/>
                </a:solidFill>
              </a:rPr>
              <a:t>How</a:t>
            </a:r>
            <a:r>
              <a:rPr lang="en-US" dirty="0"/>
              <a:t> to produce: Government gives everyone jobs and makes decisions about the methods of production.</a:t>
            </a:r>
          </a:p>
          <a:p>
            <a:r>
              <a:rPr lang="en-US" dirty="0">
                <a:solidFill>
                  <a:srgbClr val="00B0F0"/>
                </a:solidFill>
              </a:rPr>
              <a:t>For Whom</a:t>
            </a:r>
            <a:r>
              <a:rPr lang="en-US" dirty="0"/>
              <a:t>: the government will give the corn to who they decide on</a:t>
            </a:r>
          </a:p>
          <a:p>
            <a:pPr marL="0" indent="0">
              <a:buNone/>
            </a:pPr>
            <a:endParaRPr lang="en-US" dirty="0"/>
          </a:p>
        </p:txBody>
      </p:sp>
      <p:sp>
        <p:nvSpPr>
          <p:cNvPr id="2" name="TextBox 1"/>
          <p:cNvSpPr txBox="1"/>
          <p:nvPr/>
        </p:nvSpPr>
        <p:spPr>
          <a:xfrm>
            <a:off x="9117105" y="210325"/>
            <a:ext cx="3012142" cy="1477328"/>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The three economic questions are answered differently in the different economic systems.</a:t>
            </a:r>
          </a:p>
        </p:txBody>
      </p:sp>
    </p:spTree>
    <p:extLst>
      <p:ext uri="{BB962C8B-B14F-4D97-AF65-F5344CB8AC3E}">
        <p14:creationId xmlns:p14="http://schemas.microsoft.com/office/powerpoint/2010/main" val="418589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Activity</a:t>
            </a:r>
          </a:p>
        </p:txBody>
      </p:sp>
      <p:sp>
        <p:nvSpPr>
          <p:cNvPr id="8" name="Content Placeholder 7"/>
          <p:cNvSpPr>
            <a:spLocks noGrp="1"/>
          </p:cNvSpPr>
          <p:nvPr>
            <p:ph idx="1"/>
          </p:nvPr>
        </p:nvSpPr>
        <p:spPr/>
        <p:txBody>
          <a:bodyPr/>
          <a:lstStyle/>
          <a:p>
            <a:r>
              <a:rPr lang="en-US" dirty="0"/>
              <a:t>What are the three questions in an economic system?</a:t>
            </a:r>
          </a:p>
          <a:p>
            <a:endParaRPr lang="en-US" dirty="0"/>
          </a:p>
          <a:p>
            <a:r>
              <a:rPr lang="en-US" dirty="0"/>
              <a:t>What are 3 economic systems?</a:t>
            </a:r>
          </a:p>
          <a:p>
            <a:endParaRPr lang="en-US" dirty="0"/>
          </a:p>
          <a:p>
            <a:r>
              <a:rPr lang="en-US" dirty="0"/>
              <a:t>Most countries have a ____________ economic system.</a:t>
            </a:r>
          </a:p>
        </p:txBody>
      </p:sp>
      <p:sp>
        <p:nvSpPr>
          <p:cNvPr id="9" name="TextBox 8"/>
          <p:cNvSpPr txBox="1"/>
          <p:nvPr/>
        </p:nvSpPr>
        <p:spPr>
          <a:xfrm>
            <a:off x="551541" y="2336800"/>
            <a:ext cx="8982423" cy="461665"/>
          </a:xfrm>
          <a:prstGeom prst="rect">
            <a:avLst/>
          </a:prstGeom>
          <a:noFill/>
        </p:spPr>
        <p:txBody>
          <a:bodyPr wrap="square" rtlCol="0">
            <a:spAutoFit/>
          </a:bodyPr>
          <a:lstStyle/>
          <a:p>
            <a:r>
              <a:rPr lang="en-US" sz="2400" dirty="0">
                <a:solidFill>
                  <a:srgbClr val="FF0000"/>
                </a:solidFill>
              </a:rPr>
              <a:t>1. What to produce, 2. how to produce, 3. for whom to produce.</a:t>
            </a:r>
          </a:p>
        </p:txBody>
      </p:sp>
      <p:sp>
        <p:nvSpPr>
          <p:cNvPr id="10" name="TextBox 9"/>
          <p:cNvSpPr txBox="1"/>
          <p:nvPr/>
        </p:nvSpPr>
        <p:spPr>
          <a:xfrm>
            <a:off x="838199" y="3352244"/>
            <a:ext cx="10294257" cy="369332"/>
          </a:xfrm>
          <a:prstGeom prst="rect">
            <a:avLst/>
          </a:prstGeom>
          <a:noFill/>
        </p:spPr>
        <p:txBody>
          <a:bodyPr wrap="square" rtlCol="0">
            <a:spAutoFit/>
          </a:bodyPr>
          <a:lstStyle/>
          <a:p>
            <a:r>
              <a:rPr lang="en-US" dirty="0">
                <a:solidFill>
                  <a:srgbClr val="FF0000"/>
                </a:solidFill>
              </a:rPr>
              <a:t>Planned economy (government controlled), Market economy (privately controlled), Mixed economy (both)</a:t>
            </a:r>
          </a:p>
        </p:txBody>
      </p:sp>
      <p:sp>
        <p:nvSpPr>
          <p:cNvPr id="11" name="TextBox 10"/>
          <p:cNvSpPr txBox="1"/>
          <p:nvPr/>
        </p:nvSpPr>
        <p:spPr>
          <a:xfrm>
            <a:off x="5225143" y="3816628"/>
            <a:ext cx="8403772" cy="369332"/>
          </a:xfrm>
          <a:prstGeom prst="rect">
            <a:avLst/>
          </a:prstGeom>
          <a:noFill/>
        </p:spPr>
        <p:txBody>
          <a:bodyPr wrap="square" rtlCol="0">
            <a:spAutoFit/>
          </a:bodyPr>
          <a:lstStyle/>
          <a:p>
            <a:r>
              <a:rPr lang="en-US" dirty="0">
                <a:solidFill>
                  <a:srgbClr val="FF0000"/>
                </a:solidFill>
              </a:rPr>
              <a:t>mixed</a:t>
            </a:r>
          </a:p>
        </p:txBody>
      </p:sp>
    </p:spTree>
    <p:extLst>
      <p:ext uri="{BB962C8B-B14F-4D97-AF65-F5344CB8AC3E}">
        <p14:creationId xmlns:p14="http://schemas.microsoft.com/office/powerpoint/2010/main" val="62682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47072" y="217089"/>
            <a:ext cx="6968375" cy="1325563"/>
          </a:xfrm>
        </p:spPr>
        <p:txBody>
          <a:bodyPr/>
          <a:lstStyle/>
          <a:p>
            <a:r>
              <a:rPr lang="en-US" dirty="0"/>
              <a:t>Bonus: How are resources allocated?</a:t>
            </a:r>
          </a:p>
        </p:txBody>
      </p:sp>
      <p:sp>
        <p:nvSpPr>
          <p:cNvPr id="8" name="Content Placeholder 7"/>
          <p:cNvSpPr>
            <a:spLocks noGrp="1"/>
          </p:cNvSpPr>
          <p:nvPr>
            <p:ph sz="half" idx="1"/>
          </p:nvPr>
        </p:nvSpPr>
        <p:spPr>
          <a:solidFill>
            <a:schemeClr val="bg1">
              <a:lumMod val="95000"/>
            </a:schemeClr>
          </a:solidFill>
        </p:spPr>
        <p:txBody>
          <a:bodyPr>
            <a:normAutofit fontScale="85000" lnSpcReduction="20000"/>
          </a:bodyPr>
          <a:lstStyle/>
          <a:p>
            <a:pPr marL="0" indent="0">
              <a:buNone/>
            </a:pPr>
            <a:r>
              <a:rPr lang="en-US" b="1" u="sng" dirty="0"/>
              <a:t>Free Market Economy</a:t>
            </a:r>
          </a:p>
          <a:p>
            <a:r>
              <a:rPr lang="en-US" dirty="0"/>
              <a:t>Through prices.</a:t>
            </a:r>
          </a:p>
          <a:p>
            <a:r>
              <a:rPr lang="en-US" dirty="0"/>
              <a:t>The </a:t>
            </a:r>
            <a:r>
              <a:rPr lang="en-US" dirty="0">
                <a:solidFill>
                  <a:srgbClr val="00B0F0"/>
                </a:solidFill>
              </a:rPr>
              <a:t>value of things are determined through price</a:t>
            </a:r>
            <a:r>
              <a:rPr lang="en-US" dirty="0"/>
              <a:t>. </a:t>
            </a:r>
          </a:p>
          <a:p>
            <a:r>
              <a:rPr lang="en-US" dirty="0"/>
              <a:t>This way people know how valuable certain things are and </a:t>
            </a:r>
            <a:r>
              <a:rPr lang="en-US" dirty="0">
                <a:solidFill>
                  <a:srgbClr val="00B0F0"/>
                </a:solidFill>
              </a:rPr>
              <a:t>can make more or less of them</a:t>
            </a:r>
            <a:r>
              <a:rPr lang="en-US" dirty="0"/>
              <a:t>.</a:t>
            </a:r>
          </a:p>
          <a:p>
            <a:pPr lvl="1"/>
            <a:r>
              <a:rPr lang="en-US" dirty="0"/>
              <a:t>However, unfortunately there are many things that have value which do not have a high price value. </a:t>
            </a:r>
            <a:r>
              <a:rPr lang="en-US" dirty="0" err="1"/>
              <a:t>Eg</a:t>
            </a:r>
            <a:r>
              <a:rPr lang="en-US" dirty="0"/>
              <a:t>. Helping the poor.</a:t>
            </a:r>
          </a:p>
          <a:p>
            <a:r>
              <a:rPr lang="en-US" dirty="0" err="1"/>
              <a:t>Eg</a:t>
            </a:r>
            <a:r>
              <a:rPr lang="en-US" dirty="0"/>
              <a:t>. You realize that making shoes will give you more profit than making belts, so you and society will produce more shoes.</a:t>
            </a:r>
          </a:p>
        </p:txBody>
      </p:sp>
      <p:sp>
        <p:nvSpPr>
          <p:cNvPr id="9" name="Content Placeholder 8"/>
          <p:cNvSpPr>
            <a:spLocks noGrp="1"/>
          </p:cNvSpPr>
          <p:nvPr>
            <p:ph sz="half" idx="2"/>
          </p:nvPr>
        </p:nvSpPr>
        <p:spPr>
          <a:solidFill>
            <a:schemeClr val="tx2">
              <a:lumMod val="20000"/>
              <a:lumOff val="80000"/>
            </a:schemeClr>
          </a:solidFill>
        </p:spPr>
        <p:txBody>
          <a:bodyPr>
            <a:normAutofit fontScale="85000" lnSpcReduction="20000"/>
          </a:bodyPr>
          <a:lstStyle/>
          <a:p>
            <a:pPr marL="0" indent="0">
              <a:buNone/>
            </a:pPr>
            <a:r>
              <a:rPr lang="en-US" b="1" u="sng" dirty="0"/>
              <a:t>Planned Economy</a:t>
            </a:r>
          </a:p>
          <a:p>
            <a:r>
              <a:rPr lang="en-US" dirty="0"/>
              <a:t>The </a:t>
            </a:r>
            <a:r>
              <a:rPr lang="en-US" dirty="0">
                <a:solidFill>
                  <a:srgbClr val="00B050"/>
                </a:solidFill>
              </a:rPr>
              <a:t>government makes decisions </a:t>
            </a:r>
            <a:r>
              <a:rPr lang="en-US" dirty="0"/>
              <a:t>on what to produce.</a:t>
            </a:r>
          </a:p>
          <a:p>
            <a:r>
              <a:rPr lang="en-US" dirty="0"/>
              <a:t>The decisions are </a:t>
            </a:r>
            <a:r>
              <a:rPr lang="en-US" dirty="0">
                <a:solidFill>
                  <a:srgbClr val="00B050"/>
                </a:solidFill>
              </a:rPr>
              <a:t>based on the tastes and observations of the government </a:t>
            </a:r>
            <a:r>
              <a:rPr lang="en-US" dirty="0"/>
              <a:t>officials.</a:t>
            </a:r>
          </a:p>
          <a:p>
            <a:r>
              <a:rPr lang="en-US" dirty="0"/>
              <a:t>This is very challenging for a government to do efficiently. </a:t>
            </a:r>
          </a:p>
        </p:txBody>
      </p:sp>
      <p:sp>
        <p:nvSpPr>
          <p:cNvPr id="2" name="TextBox 1"/>
          <p:cNvSpPr txBox="1"/>
          <p:nvPr/>
        </p:nvSpPr>
        <p:spPr>
          <a:xfrm>
            <a:off x="7666181" y="342323"/>
            <a:ext cx="4248727"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Free markets – use prices to allocate resources</a:t>
            </a:r>
          </a:p>
          <a:p>
            <a:r>
              <a:rPr lang="en-US" dirty="0">
                <a:solidFill>
                  <a:srgbClr val="FF0000"/>
                </a:solidFill>
              </a:rPr>
              <a:t>Planned – government allocates resources</a:t>
            </a:r>
          </a:p>
        </p:txBody>
      </p:sp>
    </p:spTree>
    <p:extLst>
      <p:ext uri="{BB962C8B-B14F-4D97-AF65-F5344CB8AC3E}">
        <p14:creationId xmlns:p14="http://schemas.microsoft.com/office/powerpoint/2010/main" val="956240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r>
              <a:rPr lang="en-US" dirty="0"/>
              <a:t>In a free market economy, how can society decide what to produce without any control from government?</a:t>
            </a:r>
          </a:p>
          <a:p>
            <a:r>
              <a:rPr lang="en-US" dirty="0">
                <a:solidFill>
                  <a:srgbClr val="FF0000"/>
                </a:solidFill>
              </a:rPr>
              <a:t>Through prices, people will know the price of different things and try to produce things that are most valuable/important. </a:t>
            </a:r>
          </a:p>
          <a:p>
            <a:r>
              <a:rPr lang="en-US" dirty="0" err="1">
                <a:solidFill>
                  <a:srgbClr val="FF0000"/>
                </a:solidFill>
              </a:rPr>
              <a:t>Eg</a:t>
            </a:r>
            <a:r>
              <a:rPr lang="en-US" dirty="0">
                <a:solidFill>
                  <a:srgbClr val="FF0000"/>
                </a:solidFill>
              </a:rPr>
              <a:t>. things with a lower price value will be produced less and higher value more.</a:t>
            </a:r>
          </a:p>
        </p:txBody>
      </p:sp>
    </p:spTree>
    <p:extLst>
      <p:ext uri="{BB962C8B-B14F-4D97-AF65-F5344CB8AC3E}">
        <p14:creationId xmlns:p14="http://schemas.microsoft.com/office/powerpoint/2010/main" val="393498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three countries do we see?</a:t>
            </a:r>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a:xfrm>
            <a:off x="9144000" y="2505075"/>
            <a:ext cx="2211388" cy="3684588"/>
          </a:xfrm>
        </p:spPr>
        <p:txBody>
          <a:bodyPr/>
          <a:lstStyle/>
          <a:p>
            <a:r>
              <a:rPr lang="en-US" dirty="0">
                <a:hlinkClick r:id="rId2"/>
              </a:rPr>
              <a:t>Link</a:t>
            </a:r>
            <a:endParaRPr lang="en-US" dirty="0"/>
          </a:p>
          <a:p>
            <a:endParaRPr lang="en-US" dirty="0"/>
          </a:p>
        </p:txBody>
      </p:sp>
      <p:pic>
        <p:nvPicPr>
          <p:cNvPr id="7" name="Picture 6"/>
          <p:cNvPicPr>
            <a:picLocks noChangeAspect="1"/>
          </p:cNvPicPr>
          <p:nvPr/>
        </p:nvPicPr>
        <p:blipFill>
          <a:blip r:embed="rId3"/>
          <a:stretch>
            <a:fillRect/>
          </a:stretch>
        </p:blipFill>
        <p:spPr>
          <a:xfrm>
            <a:off x="712694" y="1681163"/>
            <a:ext cx="8148917" cy="4993695"/>
          </a:xfrm>
          <a:prstGeom prst="rect">
            <a:avLst/>
          </a:prstGeom>
        </p:spPr>
      </p:pic>
      <p:sp>
        <p:nvSpPr>
          <p:cNvPr id="8" name="Rectangle 7"/>
          <p:cNvSpPr/>
          <p:nvPr/>
        </p:nvSpPr>
        <p:spPr>
          <a:xfrm>
            <a:off x="5150224" y="2205318"/>
            <a:ext cx="1546411" cy="5647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136777" y="5867485"/>
            <a:ext cx="1546411" cy="5647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876939" y="3486758"/>
            <a:ext cx="1546411" cy="5647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208930" y="4347369"/>
            <a:ext cx="732863" cy="3535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144000" y="3254188"/>
            <a:ext cx="2788024" cy="2031325"/>
          </a:xfrm>
          <a:prstGeom prst="rect">
            <a:avLst/>
          </a:prstGeom>
          <a:noFill/>
        </p:spPr>
        <p:txBody>
          <a:bodyPr wrap="square" rtlCol="0">
            <a:spAutoFit/>
          </a:bodyPr>
          <a:lstStyle/>
          <a:p>
            <a:r>
              <a:rPr lang="en-US" dirty="0"/>
              <a:t>Of course there are many factors to consider. But based on this photo, it does seem that a completely planned economy like North Korea’s can lead to a much slower economy. </a:t>
            </a:r>
          </a:p>
        </p:txBody>
      </p:sp>
    </p:spTree>
    <p:extLst>
      <p:ext uri="{BB962C8B-B14F-4D97-AF65-F5344CB8AC3E}">
        <p14:creationId xmlns:p14="http://schemas.microsoft.com/office/powerpoint/2010/main" val="196237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7BBEE-56CF-A048-A39E-D90F1FA942CA}"/>
              </a:ext>
            </a:extLst>
          </p:cNvPr>
          <p:cNvSpPr>
            <a:spLocks noGrp="1"/>
          </p:cNvSpPr>
          <p:nvPr>
            <p:ph type="title"/>
          </p:nvPr>
        </p:nvSpPr>
        <p:spPr/>
        <p:txBody>
          <a:bodyPr/>
          <a:lstStyle/>
          <a:p>
            <a:r>
              <a:rPr lang="en-US" b="1" dirty="0"/>
              <a:t>How Economists Work</a:t>
            </a:r>
            <a:endParaRPr lang="en-US" dirty="0"/>
          </a:p>
        </p:txBody>
      </p:sp>
      <p:sp>
        <p:nvSpPr>
          <p:cNvPr id="3" name="Content Placeholder 2">
            <a:extLst>
              <a:ext uri="{FF2B5EF4-FFF2-40B4-BE49-F238E27FC236}">
                <a16:creationId xmlns:a16="http://schemas.microsoft.com/office/drawing/2014/main" id="{78E8B623-EB0E-A34C-B51A-EF9A7C3B1648}"/>
              </a:ext>
            </a:extLst>
          </p:cNvPr>
          <p:cNvSpPr>
            <a:spLocks noGrp="1"/>
          </p:cNvSpPr>
          <p:nvPr>
            <p:ph idx="1"/>
          </p:nvPr>
        </p:nvSpPr>
        <p:spPr>
          <a:xfrm>
            <a:off x="490331" y="1616904"/>
            <a:ext cx="5691808" cy="4351338"/>
          </a:xfrm>
        </p:spPr>
        <p:txBody>
          <a:bodyPr>
            <a:normAutofit fontScale="92500"/>
          </a:bodyPr>
          <a:lstStyle/>
          <a:p>
            <a:pPr>
              <a:buFont typeface="Arial" panose="020B0604020202020204" pitchFamily="34" charset="0"/>
              <a:buChar char="•"/>
            </a:pPr>
            <a:r>
              <a:rPr lang="en-US" b="1" dirty="0"/>
              <a:t>What Tools do Economists Have?:</a:t>
            </a:r>
            <a:r>
              <a:rPr lang="en-US" dirty="0"/>
              <a:t> </a:t>
            </a:r>
          </a:p>
          <a:p>
            <a:pPr lvl="1"/>
            <a:r>
              <a:rPr lang="en-US" dirty="0"/>
              <a:t>Theory + </a:t>
            </a:r>
            <a:r>
              <a:rPr lang="en-US" b="1" dirty="0"/>
              <a:t>math, statistics, data</a:t>
            </a:r>
            <a:r>
              <a:rPr lang="en-US" dirty="0"/>
              <a:t>, and causal reasoning to answer “what if” questions (cost–benefit, cause–effect).</a:t>
            </a:r>
          </a:p>
          <a:p>
            <a:pPr lvl="2"/>
            <a:r>
              <a:rPr lang="en-US" dirty="0"/>
              <a:t>Note: This is more for university economics and beyond! In this course we are establishing the basic ideas of economics.</a:t>
            </a:r>
          </a:p>
          <a:p>
            <a:r>
              <a:rPr lang="en-US" b="1" dirty="0"/>
              <a:t>Economist Careers</a:t>
            </a:r>
          </a:p>
          <a:p>
            <a:pPr lvl="1"/>
            <a:r>
              <a:rPr lang="en-US" dirty="0"/>
              <a:t>Economists work in </a:t>
            </a:r>
            <a:r>
              <a:rPr lang="en-US" b="1" dirty="0"/>
              <a:t>government, academia, finance, consulting, NGOs</a:t>
            </a:r>
            <a:r>
              <a:rPr lang="en-US" dirty="0"/>
              <a:t>, etc. The field is </a:t>
            </a:r>
            <a:r>
              <a:rPr lang="en-US" b="1" dirty="0"/>
              <a:t>broad</a:t>
            </a:r>
            <a:r>
              <a:rPr lang="en-US" dirty="0"/>
              <a:t> (JEL classification spans many subfields).</a:t>
            </a:r>
          </a:p>
          <a:p>
            <a:endParaRPr lang="en-US" dirty="0"/>
          </a:p>
        </p:txBody>
      </p:sp>
      <p:pic>
        <p:nvPicPr>
          <p:cNvPr id="1026" name="Picture 2" descr="Professional Economist - Higher Apprenticeship - BSc (Hons) - Undergraduate  courses - University of Kent">
            <a:extLst>
              <a:ext uri="{FF2B5EF4-FFF2-40B4-BE49-F238E27FC236}">
                <a16:creationId xmlns:a16="http://schemas.microsoft.com/office/drawing/2014/main" id="{1DF8CC4C-DBA7-834B-9AE2-25D57B34CC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3259" y="2107095"/>
            <a:ext cx="5501309" cy="3667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443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 System Group Activity</a:t>
            </a:r>
          </a:p>
        </p:txBody>
      </p:sp>
      <p:sp>
        <p:nvSpPr>
          <p:cNvPr id="3" name="Content Placeholder 2"/>
          <p:cNvSpPr>
            <a:spLocks noGrp="1"/>
          </p:cNvSpPr>
          <p:nvPr>
            <p:ph idx="1"/>
          </p:nvPr>
        </p:nvSpPr>
        <p:spPr/>
        <p:txBody>
          <a:bodyPr/>
          <a:lstStyle/>
          <a:p>
            <a:r>
              <a:rPr lang="en-US" dirty="0"/>
              <a:t>Determine whether the industries given are free market, state run or mixed. </a:t>
            </a:r>
          </a:p>
        </p:txBody>
      </p:sp>
    </p:spTree>
    <p:extLst>
      <p:ext uri="{BB962C8B-B14F-4D97-AF65-F5344CB8AC3E}">
        <p14:creationId xmlns:p14="http://schemas.microsoft.com/office/powerpoint/2010/main" val="3946063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70676" y="228153"/>
            <a:ext cx="11450648" cy="6401693"/>
          </a:xfrm>
          <a:prstGeom prst="rect">
            <a:avLst/>
          </a:prstGeom>
        </p:spPr>
      </p:pic>
    </p:spTree>
    <p:extLst>
      <p:ext uri="{BB962C8B-B14F-4D97-AF65-F5344CB8AC3E}">
        <p14:creationId xmlns:p14="http://schemas.microsoft.com/office/powerpoint/2010/main" val="6617613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 name="Picture 6"/>
          <p:cNvPicPr>
            <a:picLocks noChangeAspect="1"/>
          </p:cNvPicPr>
          <p:nvPr/>
        </p:nvPicPr>
        <p:blipFill>
          <a:blip r:embed="rId2"/>
          <a:stretch>
            <a:fillRect/>
          </a:stretch>
        </p:blipFill>
        <p:spPr>
          <a:xfrm>
            <a:off x="513571" y="709233"/>
            <a:ext cx="11164858" cy="5439534"/>
          </a:xfrm>
          <a:prstGeom prst="rect">
            <a:avLst/>
          </a:prstGeom>
        </p:spPr>
      </p:pic>
    </p:spTree>
    <p:extLst>
      <p:ext uri="{BB962C8B-B14F-4D97-AF65-F5344CB8AC3E}">
        <p14:creationId xmlns:p14="http://schemas.microsoft.com/office/powerpoint/2010/main" val="41880082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Factors of Production</a:t>
            </a:r>
          </a:p>
        </p:txBody>
      </p:sp>
      <p:sp>
        <p:nvSpPr>
          <p:cNvPr id="3" name="Content Placeholder 2"/>
          <p:cNvSpPr>
            <a:spLocks noGrp="1"/>
          </p:cNvSpPr>
          <p:nvPr>
            <p:ph idx="1"/>
          </p:nvPr>
        </p:nvSpPr>
        <p:spPr>
          <a:xfrm>
            <a:off x="447582" y="1347429"/>
            <a:ext cx="5527093" cy="4691063"/>
          </a:xfrm>
        </p:spPr>
        <p:txBody>
          <a:bodyPr>
            <a:normAutofit fontScale="92500" lnSpcReduction="10000"/>
          </a:bodyPr>
          <a:lstStyle/>
          <a:p>
            <a:r>
              <a:rPr lang="en-US" dirty="0"/>
              <a:t>Resources (or inputs) are what businesses use to make the goods and services (or output).</a:t>
            </a:r>
          </a:p>
          <a:p>
            <a:r>
              <a:rPr lang="en-US" dirty="0"/>
              <a:t>This is called production.</a:t>
            </a:r>
          </a:p>
          <a:p>
            <a:r>
              <a:rPr lang="en-US" dirty="0"/>
              <a:t>We can put all business resources into four categories</a:t>
            </a:r>
          </a:p>
          <a:p>
            <a:pPr lvl="1"/>
            <a:r>
              <a:rPr lang="en-US" dirty="0"/>
              <a:t>Land</a:t>
            </a:r>
          </a:p>
          <a:p>
            <a:pPr lvl="1"/>
            <a:r>
              <a:rPr lang="en-US" dirty="0"/>
              <a:t>Labor</a:t>
            </a:r>
          </a:p>
          <a:p>
            <a:pPr lvl="1"/>
            <a:r>
              <a:rPr lang="en-US" dirty="0"/>
              <a:t>Capital</a:t>
            </a:r>
          </a:p>
          <a:p>
            <a:pPr lvl="1"/>
            <a:r>
              <a:rPr lang="en-US" dirty="0"/>
              <a:t>Enterprise</a:t>
            </a:r>
          </a:p>
          <a:p>
            <a:r>
              <a:rPr lang="en-US" dirty="0"/>
              <a:t>We call these the Factors of Production (</a:t>
            </a:r>
            <a:r>
              <a:rPr lang="en-US" dirty="0" err="1"/>
              <a:t>FoP</a:t>
            </a:r>
            <a:r>
              <a:rPr lang="en-US" dirty="0"/>
              <a:t>)</a:t>
            </a:r>
          </a:p>
        </p:txBody>
      </p:sp>
      <p:pic>
        <p:nvPicPr>
          <p:cNvPr id="4" name="Picture 3"/>
          <p:cNvPicPr>
            <a:picLocks noChangeAspect="1"/>
          </p:cNvPicPr>
          <p:nvPr/>
        </p:nvPicPr>
        <p:blipFill>
          <a:blip r:embed="rId2"/>
          <a:stretch>
            <a:fillRect/>
          </a:stretch>
        </p:blipFill>
        <p:spPr>
          <a:xfrm>
            <a:off x="6747145" y="4120636"/>
            <a:ext cx="1343685" cy="1070192"/>
          </a:xfrm>
          <a:prstGeom prst="rect">
            <a:avLst/>
          </a:prstGeom>
        </p:spPr>
      </p:pic>
      <p:pic>
        <p:nvPicPr>
          <p:cNvPr id="5" name="Picture 4"/>
          <p:cNvPicPr>
            <a:picLocks noChangeAspect="1"/>
          </p:cNvPicPr>
          <p:nvPr/>
        </p:nvPicPr>
        <p:blipFill>
          <a:blip r:embed="rId3"/>
          <a:stretch>
            <a:fillRect/>
          </a:stretch>
        </p:blipFill>
        <p:spPr>
          <a:xfrm>
            <a:off x="6717312" y="5440707"/>
            <a:ext cx="1693358" cy="1212445"/>
          </a:xfrm>
          <a:prstGeom prst="rect">
            <a:avLst/>
          </a:prstGeom>
        </p:spPr>
      </p:pic>
      <p:pic>
        <p:nvPicPr>
          <p:cNvPr id="6" name="Picture 5"/>
          <p:cNvPicPr>
            <a:picLocks noChangeAspect="1"/>
          </p:cNvPicPr>
          <p:nvPr/>
        </p:nvPicPr>
        <p:blipFill>
          <a:blip r:embed="rId4"/>
          <a:stretch>
            <a:fillRect/>
          </a:stretch>
        </p:blipFill>
        <p:spPr>
          <a:xfrm>
            <a:off x="9065772" y="5780457"/>
            <a:ext cx="1394036" cy="1029880"/>
          </a:xfrm>
          <a:prstGeom prst="rect">
            <a:avLst/>
          </a:prstGeom>
        </p:spPr>
      </p:pic>
      <p:pic>
        <p:nvPicPr>
          <p:cNvPr id="7" name="Picture 6"/>
          <p:cNvPicPr>
            <a:picLocks noChangeAspect="1"/>
          </p:cNvPicPr>
          <p:nvPr/>
        </p:nvPicPr>
        <p:blipFill>
          <a:blip r:embed="rId5"/>
          <a:stretch>
            <a:fillRect/>
          </a:stretch>
        </p:blipFill>
        <p:spPr>
          <a:xfrm>
            <a:off x="8849858" y="3700132"/>
            <a:ext cx="1562318" cy="1514686"/>
          </a:xfrm>
          <a:prstGeom prst="rect">
            <a:avLst/>
          </a:prstGeom>
        </p:spPr>
      </p:pic>
      <p:pic>
        <p:nvPicPr>
          <p:cNvPr id="8" name="Picture 7"/>
          <p:cNvPicPr>
            <a:picLocks noChangeAspect="1"/>
          </p:cNvPicPr>
          <p:nvPr/>
        </p:nvPicPr>
        <p:blipFill>
          <a:blip r:embed="rId6"/>
          <a:stretch>
            <a:fillRect/>
          </a:stretch>
        </p:blipFill>
        <p:spPr>
          <a:xfrm>
            <a:off x="8945122" y="5283523"/>
            <a:ext cx="1514686" cy="314369"/>
          </a:xfrm>
          <a:prstGeom prst="rect">
            <a:avLst/>
          </a:prstGeom>
        </p:spPr>
      </p:pic>
      <p:pic>
        <p:nvPicPr>
          <p:cNvPr id="9" name="Picture 8"/>
          <p:cNvPicPr>
            <a:picLocks noChangeAspect="1"/>
          </p:cNvPicPr>
          <p:nvPr/>
        </p:nvPicPr>
        <p:blipFill>
          <a:blip r:embed="rId7"/>
          <a:stretch>
            <a:fillRect/>
          </a:stretch>
        </p:blipFill>
        <p:spPr>
          <a:xfrm>
            <a:off x="6747145" y="726352"/>
            <a:ext cx="3934374" cy="2791215"/>
          </a:xfrm>
          <a:prstGeom prst="rect">
            <a:avLst/>
          </a:prstGeom>
        </p:spPr>
      </p:pic>
      <p:sp>
        <p:nvSpPr>
          <p:cNvPr id="10" name="TextBox 9"/>
          <p:cNvSpPr txBox="1"/>
          <p:nvPr/>
        </p:nvSpPr>
        <p:spPr>
          <a:xfrm>
            <a:off x="6747145" y="182560"/>
            <a:ext cx="3974195" cy="369332"/>
          </a:xfrm>
          <a:prstGeom prst="rect">
            <a:avLst/>
          </a:prstGeom>
          <a:noFill/>
        </p:spPr>
        <p:txBody>
          <a:bodyPr wrap="square" rtlCol="0">
            <a:spAutoFit/>
          </a:bodyPr>
          <a:lstStyle/>
          <a:p>
            <a:r>
              <a:rPr lang="en-US" dirty="0"/>
              <a:t>Production</a:t>
            </a:r>
          </a:p>
        </p:txBody>
      </p:sp>
      <p:sp>
        <p:nvSpPr>
          <p:cNvPr id="11" name="TextBox 10"/>
          <p:cNvSpPr txBox="1"/>
          <p:nvPr/>
        </p:nvSpPr>
        <p:spPr>
          <a:xfrm>
            <a:off x="365760" y="5695232"/>
            <a:ext cx="5868592"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Resources are used to make goods and services.</a:t>
            </a:r>
          </a:p>
          <a:p>
            <a:r>
              <a:rPr lang="en-US" dirty="0">
                <a:solidFill>
                  <a:srgbClr val="FF0000"/>
                </a:solidFill>
              </a:rPr>
              <a:t>These are categorized as the factors or production (</a:t>
            </a:r>
            <a:r>
              <a:rPr lang="en-US" dirty="0" err="1">
                <a:solidFill>
                  <a:srgbClr val="FF0000"/>
                </a:solidFill>
              </a:rPr>
              <a:t>FoP</a:t>
            </a:r>
            <a:r>
              <a:rPr lang="en-US" dirty="0">
                <a:solidFill>
                  <a:srgbClr val="FF0000"/>
                </a:solidFill>
              </a:rPr>
              <a:t>) are land, labor, capital and enterprise.</a:t>
            </a:r>
          </a:p>
        </p:txBody>
      </p:sp>
    </p:spTree>
    <p:extLst>
      <p:ext uri="{BB962C8B-B14F-4D97-AF65-F5344CB8AC3E}">
        <p14:creationId xmlns:p14="http://schemas.microsoft.com/office/powerpoint/2010/main" val="339742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65966" y="1690688"/>
            <a:ext cx="11060068" cy="5001323"/>
          </a:xfrm>
          <a:prstGeom prst="rect">
            <a:avLst/>
          </a:prstGeom>
        </p:spPr>
      </p:pic>
      <p:sp>
        <p:nvSpPr>
          <p:cNvPr id="5" name="TextBox 4"/>
          <p:cNvSpPr txBox="1"/>
          <p:nvPr/>
        </p:nvSpPr>
        <p:spPr>
          <a:xfrm>
            <a:off x="5829616" y="387247"/>
            <a:ext cx="4887089"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Land is the resources that come from nature; in, on, and above the land.</a:t>
            </a:r>
          </a:p>
        </p:txBody>
      </p:sp>
    </p:spTree>
    <p:extLst>
      <p:ext uri="{BB962C8B-B14F-4D97-AF65-F5344CB8AC3E}">
        <p14:creationId xmlns:p14="http://schemas.microsoft.com/office/powerpoint/2010/main" val="332628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Give an example of the resource: Land.</a:t>
            </a:r>
          </a:p>
          <a:p>
            <a:r>
              <a:rPr lang="en-US" dirty="0">
                <a:solidFill>
                  <a:srgbClr val="FF0000"/>
                </a:solidFill>
              </a:rPr>
              <a:t>Oil underneath a piece of land.</a:t>
            </a:r>
          </a:p>
          <a:p>
            <a:r>
              <a:rPr lang="en-US" dirty="0">
                <a:solidFill>
                  <a:srgbClr val="FF0000"/>
                </a:solidFill>
              </a:rPr>
              <a:t>Fish in the sea.</a:t>
            </a:r>
          </a:p>
          <a:p>
            <a:r>
              <a:rPr lang="en-US" dirty="0">
                <a:solidFill>
                  <a:srgbClr val="FF0000"/>
                </a:solidFill>
              </a:rPr>
              <a:t>A piece of land used to build an apartment building.</a:t>
            </a:r>
          </a:p>
        </p:txBody>
      </p:sp>
    </p:spTree>
    <p:extLst>
      <p:ext uri="{BB962C8B-B14F-4D97-AF65-F5344CB8AC3E}">
        <p14:creationId xmlns:p14="http://schemas.microsoft.com/office/powerpoint/2010/main" val="259416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77166" y="878693"/>
            <a:ext cx="11501287" cy="4489174"/>
          </a:xfrm>
          <a:prstGeom prst="rect">
            <a:avLst/>
          </a:prstGeom>
        </p:spPr>
      </p:pic>
      <p:sp>
        <p:nvSpPr>
          <p:cNvPr id="5" name="TextBox 4"/>
          <p:cNvSpPr txBox="1"/>
          <p:nvPr/>
        </p:nvSpPr>
        <p:spPr>
          <a:xfrm>
            <a:off x="5614463" y="5419770"/>
            <a:ext cx="4887089"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Labor means the workers who use their physical and mental ability. </a:t>
            </a:r>
          </a:p>
        </p:txBody>
      </p:sp>
    </p:spTree>
    <p:extLst>
      <p:ext uri="{BB962C8B-B14F-4D97-AF65-F5344CB8AC3E}">
        <p14:creationId xmlns:p14="http://schemas.microsoft.com/office/powerpoint/2010/main" val="388547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Give an example of the resource: Labor.</a:t>
            </a:r>
          </a:p>
          <a:p>
            <a:r>
              <a:rPr lang="en-US" dirty="0">
                <a:solidFill>
                  <a:srgbClr val="FF0000"/>
                </a:solidFill>
              </a:rPr>
              <a:t>A teacher working at a school.</a:t>
            </a:r>
          </a:p>
          <a:p>
            <a:r>
              <a:rPr lang="en-US" dirty="0">
                <a:solidFill>
                  <a:srgbClr val="FF0000"/>
                </a:solidFill>
              </a:rPr>
              <a:t>An accountant working in a firm.</a:t>
            </a:r>
          </a:p>
          <a:p>
            <a:r>
              <a:rPr lang="en-US" dirty="0">
                <a:solidFill>
                  <a:srgbClr val="FF0000"/>
                </a:solidFill>
              </a:rPr>
              <a:t>A waiter at a restaurant.</a:t>
            </a:r>
          </a:p>
        </p:txBody>
      </p:sp>
    </p:spTree>
    <p:extLst>
      <p:ext uri="{BB962C8B-B14F-4D97-AF65-F5344CB8AC3E}">
        <p14:creationId xmlns:p14="http://schemas.microsoft.com/office/powerpoint/2010/main" val="319032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19006" y="848598"/>
            <a:ext cx="9164329" cy="5125165"/>
          </a:xfrm>
          <a:prstGeom prst="rect">
            <a:avLst/>
          </a:prstGeom>
        </p:spPr>
      </p:pic>
      <p:sp>
        <p:nvSpPr>
          <p:cNvPr id="5" name="TextBox 4"/>
          <p:cNvSpPr txBox="1"/>
          <p:nvPr/>
        </p:nvSpPr>
        <p:spPr>
          <a:xfrm>
            <a:off x="9547294" y="1930400"/>
            <a:ext cx="2425700" cy="3970318"/>
          </a:xfrm>
          <a:prstGeom prst="rect">
            <a:avLst/>
          </a:prstGeom>
          <a:noFill/>
        </p:spPr>
        <p:txBody>
          <a:bodyPr wrap="square" rtlCol="0">
            <a:spAutoFit/>
          </a:bodyPr>
          <a:lstStyle/>
          <a:p>
            <a:r>
              <a:rPr lang="en-US" dirty="0"/>
              <a:t>Note: We frequently refer to money as capital also. This is because money is always used to buy the things that a business needs.</a:t>
            </a:r>
          </a:p>
          <a:p>
            <a:endParaRPr lang="en-US" dirty="0"/>
          </a:p>
          <a:p>
            <a:r>
              <a:rPr lang="en-US" dirty="0" err="1"/>
              <a:t>Eg</a:t>
            </a:r>
            <a:r>
              <a:rPr lang="en-US" dirty="0"/>
              <a:t>. A bank lends money (capital) to a business so it can purchase supplies, hire workers and buy equipment.</a:t>
            </a:r>
          </a:p>
        </p:txBody>
      </p:sp>
      <p:sp>
        <p:nvSpPr>
          <p:cNvPr id="6" name="TextBox 5"/>
          <p:cNvSpPr txBox="1"/>
          <p:nvPr/>
        </p:nvSpPr>
        <p:spPr>
          <a:xfrm>
            <a:off x="4332764" y="5850235"/>
            <a:ext cx="4887089" cy="830997"/>
          </a:xfrm>
          <a:prstGeom prst="rect">
            <a:avLst/>
          </a:prstGeom>
          <a:solidFill>
            <a:srgbClr val="FFFF00"/>
          </a:solidFill>
        </p:spPr>
        <p:txBody>
          <a:bodyPr wrap="square" rtlCol="0">
            <a:spAutoFit/>
          </a:bodyPr>
          <a:lstStyle/>
          <a:p>
            <a:r>
              <a:rPr lang="en-US" sz="1200" dirty="0">
                <a:solidFill>
                  <a:srgbClr val="FF0000"/>
                </a:solidFill>
              </a:rPr>
              <a:t>Summary:</a:t>
            </a:r>
          </a:p>
          <a:p>
            <a:r>
              <a:rPr lang="en-US" sz="1200" dirty="0">
                <a:solidFill>
                  <a:srgbClr val="FF0000"/>
                </a:solidFill>
              </a:rPr>
              <a:t>Capital in this course typically means the machines and equipment that help businesses to produce.</a:t>
            </a:r>
          </a:p>
          <a:p>
            <a:r>
              <a:rPr lang="en-US" sz="1200" dirty="0">
                <a:solidFill>
                  <a:srgbClr val="FF0000"/>
                </a:solidFill>
              </a:rPr>
              <a:t>(In later units we will see that capital also means another word for money.)</a:t>
            </a:r>
          </a:p>
        </p:txBody>
      </p:sp>
    </p:spTree>
    <p:extLst>
      <p:ext uri="{BB962C8B-B14F-4D97-AF65-F5344CB8AC3E}">
        <p14:creationId xmlns:p14="http://schemas.microsoft.com/office/powerpoint/2010/main" val="293605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Capital Goods </a:t>
            </a:r>
          </a:p>
        </p:txBody>
      </p:sp>
      <p:sp>
        <p:nvSpPr>
          <p:cNvPr id="3" name="Content Placeholder 2"/>
          <p:cNvSpPr>
            <a:spLocks noGrp="1"/>
          </p:cNvSpPr>
          <p:nvPr>
            <p:ph idx="1"/>
          </p:nvPr>
        </p:nvSpPr>
        <p:spPr>
          <a:xfrm>
            <a:off x="394195" y="1512281"/>
            <a:ext cx="6286005" cy="4567238"/>
          </a:xfrm>
        </p:spPr>
        <p:txBody>
          <a:bodyPr>
            <a:normAutofit fontScale="92500" lnSpcReduction="20000"/>
          </a:bodyPr>
          <a:lstStyle/>
          <a:p>
            <a:r>
              <a:rPr lang="en-US" dirty="0">
                <a:solidFill>
                  <a:srgbClr val="0070C0"/>
                </a:solidFill>
              </a:rPr>
              <a:t>Goods used to make other goods. </a:t>
            </a:r>
          </a:p>
          <a:p>
            <a:r>
              <a:rPr lang="en-US" dirty="0"/>
              <a:t>Remember that capital is one of the four types of resource/‘factors of production’</a:t>
            </a:r>
          </a:p>
          <a:p>
            <a:r>
              <a:rPr lang="en-US" dirty="0"/>
              <a:t>Capital goods are physical assets that a company uses in the production process to manufacture products and services that consumers will later use. Capital goods include buildings, machinery, equipment, vehicles, and tools. </a:t>
            </a:r>
          </a:p>
          <a:p>
            <a:r>
              <a:rPr lang="en-US" dirty="0"/>
              <a:t>Capital goods are not finished goods, instead, they are used to make finished goods. (Finished goods are what consumers buy!)</a:t>
            </a:r>
          </a:p>
        </p:txBody>
      </p:sp>
      <p:pic>
        <p:nvPicPr>
          <p:cNvPr id="6" name="Picture 5"/>
          <p:cNvPicPr>
            <a:picLocks noChangeAspect="1"/>
          </p:cNvPicPr>
          <p:nvPr/>
        </p:nvPicPr>
        <p:blipFill>
          <a:blip r:embed="rId2"/>
          <a:stretch>
            <a:fillRect/>
          </a:stretch>
        </p:blipFill>
        <p:spPr>
          <a:xfrm>
            <a:off x="7021104" y="365125"/>
            <a:ext cx="3644099" cy="2223972"/>
          </a:xfrm>
          <a:prstGeom prst="rect">
            <a:avLst/>
          </a:prstGeom>
        </p:spPr>
      </p:pic>
      <p:pic>
        <p:nvPicPr>
          <p:cNvPr id="7" name="Picture 6"/>
          <p:cNvPicPr>
            <a:picLocks noChangeAspect="1"/>
          </p:cNvPicPr>
          <p:nvPr/>
        </p:nvPicPr>
        <p:blipFill>
          <a:blip r:embed="rId3"/>
          <a:stretch>
            <a:fillRect/>
          </a:stretch>
        </p:blipFill>
        <p:spPr>
          <a:xfrm>
            <a:off x="7313580" y="2589097"/>
            <a:ext cx="2534004" cy="1705213"/>
          </a:xfrm>
          <a:prstGeom prst="rect">
            <a:avLst/>
          </a:prstGeom>
        </p:spPr>
      </p:pic>
      <p:pic>
        <p:nvPicPr>
          <p:cNvPr id="8" name="Picture 7"/>
          <p:cNvPicPr>
            <a:picLocks noChangeAspect="1"/>
          </p:cNvPicPr>
          <p:nvPr/>
        </p:nvPicPr>
        <p:blipFill>
          <a:blip r:embed="rId4"/>
          <a:stretch>
            <a:fillRect/>
          </a:stretch>
        </p:blipFill>
        <p:spPr>
          <a:xfrm>
            <a:off x="7583567" y="4586066"/>
            <a:ext cx="1743318" cy="1590897"/>
          </a:xfrm>
          <a:prstGeom prst="rect">
            <a:avLst/>
          </a:prstGeom>
        </p:spPr>
      </p:pic>
      <p:sp>
        <p:nvSpPr>
          <p:cNvPr id="4" name="TextBox 3"/>
          <p:cNvSpPr txBox="1"/>
          <p:nvPr/>
        </p:nvSpPr>
        <p:spPr>
          <a:xfrm>
            <a:off x="4572000" y="203200"/>
            <a:ext cx="2108200" cy="1244600"/>
          </a:xfrm>
          <a:prstGeom prst="rect">
            <a:avLst/>
          </a:prstGeom>
          <a:noFill/>
        </p:spPr>
        <p:txBody>
          <a:bodyPr wrap="square" rtlCol="0">
            <a:spAutoFit/>
          </a:bodyPr>
          <a:lstStyle/>
          <a:p>
            <a:endParaRPr lang="en-US" dirty="0"/>
          </a:p>
        </p:txBody>
      </p:sp>
      <p:sp>
        <p:nvSpPr>
          <p:cNvPr id="5" name="TextBox 4"/>
          <p:cNvSpPr txBox="1"/>
          <p:nvPr/>
        </p:nvSpPr>
        <p:spPr>
          <a:xfrm>
            <a:off x="10049164" y="3057236"/>
            <a:ext cx="1754909" cy="1477328"/>
          </a:xfrm>
          <a:prstGeom prst="rect">
            <a:avLst/>
          </a:prstGeom>
          <a:noFill/>
        </p:spPr>
        <p:txBody>
          <a:bodyPr wrap="square" rtlCol="0">
            <a:spAutoFit/>
          </a:bodyPr>
          <a:lstStyle/>
          <a:p>
            <a:r>
              <a:rPr lang="en-US" dirty="0"/>
              <a:t>Capital goods include: buildings, machines, hand tools etc.</a:t>
            </a:r>
          </a:p>
        </p:txBody>
      </p:sp>
      <p:sp>
        <p:nvSpPr>
          <p:cNvPr id="9" name="TextBox 8"/>
          <p:cNvSpPr txBox="1"/>
          <p:nvPr/>
        </p:nvSpPr>
        <p:spPr>
          <a:xfrm>
            <a:off x="1050636" y="5682335"/>
            <a:ext cx="5146964"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Capital goods are ‘goods that make other goods’. They are one of the four factors of production.</a:t>
            </a:r>
          </a:p>
        </p:txBody>
      </p:sp>
    </p:spTree>
    <p:extLst>
      <p:ext uri="{BB962C8B-B14F-4D97-AF65-F5344CB8AC3E}">
        <p14:creationId xmlns:p14="http://schemas.microsoft.com/office/powerpoint/2010/main" val="3698971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p:txBody>
          <a:bodyPr/>
          <a:lstStyle/>
          <a:p>
            <a:r>
              <a:rPr lang="en-US" dirty="0"/>
              <a:t>Refer to the handout. </a:t>
            </a:r>
          </a:p>
        </p:txBody>
      </p:sp>
    </p:spTree>
    <p:extLst>
      <p:ext uri="{BB962C8B-B14F-4D97-AF65-F5344CB8AC3E}">
        <p14:creationId xmlns:p14="http://schemas.microsoft.com/office/powerpoint/2010/main" val="2517453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Give an example of the resource: Capital.</a:t>
            </a:r>
          </a:p>
          <a:p>
            <a:r>
              <a:rPr lang="en-US" dirty="0">
                <a:solidFill>
                  <a:srgbClr val="FF0000"/>
                </a:solidFill>
              </a:rPr>
              <a:t>A piece of equipment used to trim hedges.</a:t>
            </a:r>
          </a:p>
          <a:p>
            <a:r>
              <a:rPr lang="en-US" dirty="0">
                <a:solidFill>
                  <a:srgbClr val="FF0000"/>
                </a:solidFill>
              </a:rPr>
              <a:t>A bridge or road that helps transport goods.</a:t>
            </a:r>
          </a:p>
          <a:p>
            <a:r>
              <a:rPr lang="en-US" dirty="0">
                <a:solidFill>
                  <a:srgbClr val="FF0000"/>
                </a:solidFill>
              </a:rPr>
              <a:t>Supplies used in production – </a:t>
            </a:r>
            <a:r>
              <a:rPr lang="en-US" dirty="0" err="1">
                <a:solidFill>
                  <a:srgbClr val="FF0000"/>
                </a:solidFill>
              </a:rPr>
              <a:t>eg</a:t>
            </a:r>
            <a:r>
              <a:rPr lang="en-US" dirty="0">
                <a:solidFill>
                  <a:srgbClr val="FF0000"/>
                </a:solidFill>
              </a:rPr>
              <a:t>. a bag of rice for a restaurant.</a:t>
            </a:r>
          </a:p>
          <a:p>
            <a:pPr lvl="1"/>
            <a:r>
              <a:rPr lang="en-US" dirty="0">
                <a:solidFill>
                  <a:srgbClr val="FF0000"/>
                </a:solidFill>
              </a:rPr>
              <a:t>This will be used to make the final product</a:t>
            </a:r>
          </a:p>
          <a:p>
            <a:r>
              <a:rPr lang="en-US" dirty="0">
                <a:solidFill>
                  <a:srgbClr val="FF0000"/>
                </a:solidFill>
              </a:rPr>
              <a:t>Money borrowed from the bank. We often call this ‘raising capital’  (however this money will be used to buy things such as supplies, equipment and factories).</a:t>
            </a:r>
          </a:p>
          <a:p>
            <a:pPr marL="457200" lvl="1" indent="0">
              <a:buNone/>
            </a:pPr>
            <a:endParaRPr lang="en-US" dirty="0">
              <a:solidFill>
                <a:srgbClr val="FF0000"/>
              </a:solidFill>
            </a:endParaRPr>
          </a:p>
        </p:txBody>
      </p:sp>
    </p:spTree>
    <p:extLst>
      <p:ext uri="{BB962C8B-B14F-4D97-AF65-F5344CB8AC3E}">
        <p14:creationId xmlns:p14="http://schemas.microsoft.com/office/powerpoint/2010/main" val="99521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39483" y="1438382"/>
            <a:ext cx="10541112" cy="4336533"/>
          </a:xfrm>
          <a:prstGeom prst="rect">
            <a:avLst/>
          </a:prstGeom>
        </p:spPr>
      </p:pic>
    </p:spTree>
    <p:extLst>
      <p:ext uri="{BB962C8B-B14F-4D97-AF65-F5344CB8AC3E}">
        <p14:creationId xmlns:p14="http://schemas.microsoft.com/office/powerpoint/2010/main" val="38137540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493" y="28563"/>
            <a:ext cx="10515600" cy="1325563"/>
          </a:xfrm>
        </p:spPr>
        <p:txBody>
          <a:bodyPr/>
          <a:lstStyle/>
          <a:p>
            <a:r>
              <a:rPr lang="en-US" dirty="0"/>
              <a:t>Enterprise</a:t>
            </a:r>
          </a:p>
        </p:txBody>
      </p:sp>
      <p:sp>
        <p:nvSpPr>
          <p:cNvPr id="3" name="Content Placeholder 2"/>
          <p:cNvSpPr>
            <a:spLocks noGrp="1"/>
          </p:cNvSpPr>
          <p:nvPr>
            <p:ph idx="1"/>
          </p:nvPr>
        </p:nvSpPr>
        <p:spPr>
          <a:xfrm>
            <a:off x="2729629" y="4630976"/>
            <a:ext cx="8848289" cy="1947738"/>
          </a:xfrm>
        </p:spPr>
        <p:txBody>
          <a:bodyPr>
            <a:normAutofit/>
          </a:bodyPr>
          <a:lstStyle/>
          <a:p>
            <a:r>
              <a:rPr lang="en-US" sz="2400" dirty="0"/>
              <a:t>Enterprise is the ‘magic’ that brings materials, equipment and people and turns it into a business. </a:t>
            </a:r>
          </a:p>
          <a:p>
            <a:r>
              <a:rPr lang="en-US" sz="2400" dirty="0"/>
              <a:t>All businesses are started by entrepreneurs. </a:t>
            </a:r>
          </a:p>
          <a:p>
            <a:r>
              <a:rPr lang="en-US" sz="2400" dirty="0"/>
              <a:t>Any owner or part owner of a business is also an entrepreneur. </a:t>
            </a:r>
          </a:p>
          <a:p>
            <a:pPr marL="0" indent="0">
              <a:buNone/>
            </a:pPr>
            <a:endParaRPr lang="en-US" dirty="0"/>
          </a:p>
        </p:txBody>
      </p:sp>
      <p:grpSp>
        <p:nvGrpSpPr>
          <p:cNvPr id="15" name="Group 14"/>
          <p:cNvGrpSpPr/>
          <p:nvPr/>
        </p:nvGrpSpPr>
        <p:grpSpPr>
          <a:xfrm>
            <a:off x="718493" y="1096560"/>
            <a:ext cx="9110315" cy="3740271"/>
            <a:chOff x="767280" y="2761754"/>
            <a:chExt cx="9110315" cy="3740271"/>
          </a:xfrm>
        </p:grpSpPr>
        <p:pic>
          <p:nvPicPr>
            <p:cNvPr id="4" name="Picture 3"/>
            <p:cNvPicPr>
              <a:picLocks noChangeAspect="1"/>
            </p:cNvPicPr>
            <p:nvPr/>
          </p:nvPicPr>
          <p:blipFill>
            <a:blip r:embed="rId2"/>
            <a:stretch>
              <a:fillRect/>
            </a:stretch>
          </p:blipFill>
          <p:spPr>
            <a:xfrm>
              <a:off x="838200" y="2761754"/>
              <a:ext cx="1343685" cy="1070192"/>
            </a:xfrm>
            <a:prstGeom prst="rect">
              <a:avLst/>
            </a:prstGeom>
          </p:spPr>
        </p:pic>
        <p:pic>
          <p:nvPicPr>
            <p:cNvPr id="5" name="Picture 4"/>
            <p:cNvPicPr>
              <a:picLocks noChangeAspect="1"/>
            </p:cNvPicPr>
            <p:nvPr/>
          </p:nvPicPr>
          <p:blipFill>
            <a:blip r:embed="rId3"/>
            <a:stretch>
              <a:fillRect/>
            </a:stretch>
          </p:blipFill>
          <p:spPr>
            <a:xfrm>
              <a:off x="767280" y="3980764"/>
              <a:ext cx="1693358" cy="1212445"/>
            </a:xfrm>
            <a:prstGeom prst="rect">
              <a:avLst/>
            </a:prstGeom>
          </p:spPr>
        </p:pic>
        <p:pic>
          <p:nvPicPr>
            <p:cNvPr id="6" name="Picture 5"/>
            <p:cNvPicPr>
              <a:picLocks noChangeAspect="1"/>
            </p:cNvPicPr>
            <p:nvPr/>
          </p:nvPicPr>
          <p:blipFill>
            <a:blip r:embed="rId4"/>
            <a:stretch>
              <a:fillRect/>
            </a:stretch>
          </p:blipFill>
          <p:spPr>
            <a:xfrm>
              <a:off x="916941" y="5472145"/>
              <a:ext cx="1394036" cy="1029880"/>
            </a:xfrm>
            <a:prstGeom prst="rect">
              <a:avLst/>
            </a:prstGeom>
          </p:spPr>
        </p:pic>
        <p:pic>
          <p:nvPicPr>
            <p:cNvPr id="7" name="Picture 6"/>
            <p:cNvPicPr>
              <a:picLocks noChangeAspect="1"/>
            </p:cNvPicPr>
            <p:nvPr/>
          </p:nvPicPr>
          <p:blipFill>
            <a:blip r:embed="rId5"/>
            <a:stretch>
              <a:fillRect/>
            </a:stretch>
          </p:blipFill>
          <p:spPr>
            <a:xfrm>
              <a:off x="4330535" y="3583928"/>
              <a:ext cx="1562318" cy="1514686"/>
            </a:xfrm>
            <a:prstGeom prst="rect">
              <a:avLst/>
            </a:prstGeom>
          </p:spPr>
        </p:pic>
        <p:pic>
          <p:nvPicPr>
            <p:cNvPr id="8" name="Picture 7"/>
            <p:cNvPicPr>
              <a:picLocks noChangeAspect="1"/>
            </p:cNvPicPr>
            <p:nvPr/>
          </p:nvPicPr>
          <p:blipFill>
            <a:blip r:embed="rId6"/>
            <a:stretch>
              <a:fillRect/>
            </a:stretch>
          </p:blipFill>
          <p:spPr>
            <a:xfrm>
              <a:off x="7858933" y="2912322"/>
              <a:ext cx="1924319" cy="1428949"/>
            </a:xfrm>
            <a:prstGeom prst="rect">
              <a:avLst/>
            </a:prstGeom>
          </p:spPr>
        </p:pic>
        <p:pic>
          <p:nvPicPr>
            <p:cNvPr id="9" name="Picture 8"/>
            <p:cNvPicPr>
              <a:picLocks noChangeAspect="1"/>
            </p:cNvPicPr>
            <p:nvPr/>
          </p:nvPicPr>
          <p:blipFill>
            <a:blip r:embed="rId7"/>
            <a:stretch>
              <a:fillRect/>
            </a:stretch>
          </p:blipFill>
          <p:spPr>
            <a:xfrm>
              <a:off x="7762750" y="4554527"/>
              <a:ext cx="2114845" cy="1476581"/>
            </a:xfrm>
            <a:prstGeom prst="rect">
              <a:avLst/>
            </a:prstGeom>
          </p:spPr>
        </p:pic>
        <p:pic>
          <p:nvPicPr>
            <p:cNvPr id="10" name="Picture 9"/>
            <p:cNvPicPr>
              <a:picLocks noChangeAspect="1"/>
            </p:cNvPicPr>
            <p:nvPr/>
          </p:nvPicPr>
          <p:blipFill>
            <a:blip r:embed="rId8"/>
            <a:stretch>
              <a:fillRect/>
            </a:stretch>
          </p:blipFill>
          <p:spPr>
            <a:xfrm>
              <a:off x="2638693" y="4044868"/>
              <a:ext cx="1426024" cy="666308"/>
            </a:xfrm>
            <a:prstGeom prst="rect">
              <a:avLst/>
            </a:prstGeom>
          </p:spPr>
        </p:pic>
        <p:pic>
          <p:nvPicPr>
            <p:cNvPr id="11" name="Picture 10"/>
            <p:cNvPicPr>
              <a:picLocks noChangeAspect="1"/>
            </p:cNvPicPr>
            <p:nvPr/>
          </p:nvPicPr>
          <p:blipFill>
            <a:blip r:embed="rId8"/>
            <a:stretch>
              <a:fillRect/>
            </a:stretch>
          </p:blipFill>
          <p:spPr>
            <a:xfrm>
              <a:off x="5976293" y="3960662"/>
              <a:ext cx="1786457" cy="834720"/>
            </a:xfrm>
            <a:prstGeom prst="rect">
              <a:avLst/>
            </a:prstGeom>
          </p:spPr>
        </p:pic>
        <p:sp>
          <p:nvSpPr>
            <p:cNvPr id="12" name="TextBox 11"/>
            <p:cNvSpPr txBox="1"/>
            <p:nvPr/>
          </p:nvSpPr>
          <p:spPr>
            <a:xfrm>
              <a:off x="4330535" y="5111554"/>
              <a:ext cx="2190939" cy="461665"/>
            </a:xfrm>
            <a:prstGeom prst="rect">
              <a:avLst/>
            </a:prstGeom>
            <a:noFill/>
          </p:spPr>
          <p:txBody>
            <a:bodyPr wrap="square" rtlCol="0">
              <a:spAutoFit/>
            </a:bodyPr>
            <a:lstStyle/>
            <a:p>
              <a:r>
                <a:rPr lang="en-US" sz="2400" dirty="0"/>
                <a:t>Enterprise</a:t>
              </a:r>
            </a:p>
          </p:txBody>
        </p:sp>
        <p:pic>
          <p:nvPicPr>
            <p:cNvPr id="13" name="Picture 12"/>
            <p:cNvPicPr>
              <a:picLocks noChangeAspect="1"/>
            </p:cNvPicPr>
            <p:nvPr/>
          </p:nvPicPr>
          <p:blipFill>
            <a:blip r:embed="rId8"/>
            <a:stretch>
              <a:fillRect/>
            </a:stretch>
          </p:blipFill>
          <p:spPr>
            <a:xfrm rot="1703770">
              <a:off x="2629468" y="3126361"/>
              <a:ext cx="1426024" cy="666308"/>
            </a:xfrm>
            <a:prstGeom prst="rect">
              <a:avLst/>
            </a:prstGeom>
          </p:spPr>
        </p:pic>
        <p:pic>
          <p:nvPicPr>
            <p:cNvPr id="14" name="Picture 13"/>
            <p:cNvPicPr>
              <a:picLocks noChangeAspect="1"/>
            </p:cNvPicPr>
            <p:nvPr/>
          </p:nvPicPr>
          <p:blipFill>
            <a:blip r:embed="rId8"/>
            <a:stretch>
              <a:fillRect/>
            </a:stretch>
          </p:blipFill>
          <p:spPr>
            <a:xfrm rot="19901712">
              <a:off x="2604278" y="5110915"/>
              <a:ext cx="1426024" cy="666308"/>
            </a:xfrm>
            <a:prstGeom prst="rect">
              <a:avLst/>
            </a:prstGeom>
          </p:spPr>
        </p:pic>
      </p:grpSp>
      <p:sp>
        <p:nvSpPr>
          <p:cNvPr id="16" name="TextBox 15"/>
          <p:cNvSpPr txBox="1"/>
          <p:nvPr/>
        </p:nvSpPr>
        <p:spPr>
          <a:xfrm>
            <a:off x="4710228" y="212946"/>
            <a:ext cx="4887089" cy="954107"/>
          </a:xfrm>
          <a:prstGeom prst="rect">
            <a:avLst/>
          </a:prstGeom>
          <a:solidFill>
            <a:srgbClr val="FFFF00"/>
          </a:solidFill>
        </p:spPr>
        <p:txBody>
          <a:bodyPr wrap="square" rtlCol="0">
            <a:spAutoFit/>
          </a:bodyPr>
          <a:lstStyle/>
          <a:p>
            <a:r>
              <a:rPr lang="en-US" sz="1400" dirty="0">
                <a:solidFill>
                  <a:srgbClr val="FF0000"/>
                </a:solidFill>
              </a:rPr>
              <a:t>Summary</a:t>
            </a:r>
          </a:p>
          <a:p>
            <a:r>
              <a:rPr lang="en-US" sz="1400" dirty="0">
                <a:solidFill>
                  <a:srgbClr val="FF0000"/>
                </a:solidFill>
              </a:rPr>
              <a:t>Enterprise means the people who own the business. Without enterprise, no businesses would exist. Enterprise allocates the other </a:t>
            </a:r>
            <a:r>
              <a:rPr lang="en-US" sz="1400" dirty="0" err="1">
                <a:solidFill>
                  <a:srgbClr val="FF0000"/>
                </a:solidFill>
              </a:rPr>
              <a:t>FoP</a:t>
            </a:r>
            <a:r>
              <a:rPr lang="en-US" sz="1400" dirty="0">
                <a:solidFill>
                  <a:srgbClr val="FF0000"/>
                </a:solidFill>
              </a:rPr>
              <a:t>.</a:t>
            </a:r>
          </a:p>
        </p:txBody>
      </p:sp>
    </p:spTree>
    <p:extLst>
      <p:ext uri="{BB962C8B-B14F-4D97-AF65-F5344CB8AC3E}">
        <p14:creationId xmlns:p14="http://schemas.microsoft.com/office/powerpoint/2010/main" val="79940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Give an example of the resource: Enterprise.</a:t>
            </a:r>
          </a:p>
          <a:p>
            <a:r>
              <a:rPr lang="en-US" dirty="0">
                <a:solidFill>
                  <a:srgbClr val="FF0000"/>
                </a:solidFill>
              </a:rPr>
              <a:t>You open a hairdressing salon and cut hair.</a:t>
            </a:r>
          </a:p>
          <a:p>
            <a:r>
              <a:rPr lang="en-US" dirty="0">
                <a:solidFill>
                  <a:srgbClr val="FF0000"/>
                </a:solidFill>
              </a:rPr>
              <a:t>The owner of a business decides to expand.</a:t>
            </a:r>
          </a:p>
          <a:p>
            <a:r>
              <a:rPr lang="en-US" dirty="0">
                <a:solidFill>
                  <a:srgbClr val="FF0000"/>
                </a:solidFill>
              </a:rPr>
              <a:t>A wealthy man invests in a starting business and owns 50% of the business.</a:t>
            </a:r>
          </a:p>
          <a:p>
            <a:r>
              <a:rPr lang="en-US" dirty="0">
                <a:solidFill>
                  <a:srgbClr val="FF0000"/>
                </a:solidFill>
              </a:rPr>
              <a:t>You buy stocks in Baidu. (You are now a part owner of the business and can vote on how the business is run.)</a:t>
            </a:r>
          </a:p>
        </p:txBody>
      </p:sp>
    </p:spTree>
    <p:extLst>
      <p:ext uri="{BB962C8B-B14F-4D97-AF65-F5344CB8AC3E}">
        <p14:creationId xmlns:p14="http://schemas.microsoft.com/office/powerpoint/2010/main" val="53760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r>
              <a:rPr lang="en-US" dirty="0"/>
              <a:t>What are the four factors of production?</a:t>
            </a:r>
          </a:p>
          <a:p>
            <a:r>
              <a:rPr lang="en-US" dirty="0">
                <a:solidFill>
                  <a:srgbClr val="FF0000"/>
                </a:solidFill>
              </a:rPr>
              <a:t>Land, labor, capital, enterprise</a:t>
            </a:r>
          </a:p>
          <a:p>
            <a:r>
              <a:rPr lang="en-US" dirty="0"/>
              <a:t>Which of the factors of production is responsible for allocating (determining the use of) the other factors of production?</a:t>
            </a:r>
          </a:p>
          <a:p>
            <a:r>
              <a:rPr lang="en-US" dirty="0">
                <a:solidFill>
                  <a:srgbClr val="FF0000"/>
                </a:solidFill>
              </a:rPr>
              <a:t>Enterprise – entrepreneurs are responsible for deciding how resources are used. (Though they can also employ labor to do this for them)</a:t>
            </a:r>
          </a:p>
          <a:p>
            <a:r>
              <a:rPr lang="en-US" dirty="0"/>
              <a:t>Bonus: You invest $1000 in the company </a:t>
            </a:r>
            <a:r>
              <a:rPr lang="en-US" dirty="0" err="1"/>
              <a:t>Tencent</a:t>
            </a:r>
            <a:r>
              <a:rPr lang="en-US" dirty="0"/>
              <a:t>. What factor of production are you?</a:t>
            </a:r>
          </a:p>
          <a:p>
            <a:r>
              <a:rPr lang="en-US" dirty="0">
                <a:solidFill>
                  <a:srgbClr val="FF0000"/>
                </a:solidFill>
              </a:rPr>
              <a:t>Enterprise, you are a (part) owner of the company. You, and the other owners, determine the direction of the company.</a:t>
            </a:r>
          </a:p>
          <a:p>
            <a:endParaRPr lang="en-US" dirty="0">
              <a:solidFill>
                <a:srgbClr val="FF0000"/>
              </a:solidFill>
            </a:endParaRPr>
          </a:p>
        </p:txBody>
      </p:sp>
    </p:spTree>
    <p:extLst>
      <p:ext uri="{BB962C8B-B14F-4D97-AF65-F5344CB8AC3E}">
        <p14:creationId xmlns:p14="http://schemas.microsoft.com/office/powerpoint/2010/main" val="363113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250825"/>
            <a:ext cx="10515600" cy="1325563"/>
          </a:xfrm>
        </p:spPr>
        <p:txBody>
          <a:bodyPr/>
          <a:lstStyle/>
          <a:p>
            <a:r>
              <a:rPr lang="en-US" dirty="0"/>
              <a:t>Factor Incomes</a:t>
            </a:r>
          </a:p>
        </p:txBody>
      </p:sp>
      <p:sp>
        <p:nvSpPr>
          <p:cNvPr id="3" name="Content Placeholder 2"/>
          <p:cNvSpPr>
            <a:spLocks noGrp="1"/>
          </p:cNvSpPr>
          <p:nvPr>
            <p:ph idx="1"/>
          </p:nvPr>
        </p:nvSpPr>
        <p:spPr>
          <a:xfrm>
            <a:off x="381000" y="1414145"/>
            <a:ext cx="10515600" cy="4351338"/>
          </a:xfrm>
        </p:spPr>
        <p:txBody>
          <a:bodyPr/>
          <a:lstStyle/>
          <a:p>
            <a:r>
              <a:rPr lang="en-US" dirty="0"/>
              <a:t>These come from the ownership of the factors of production.</a:t>
            </a:r>
          </a:p>
          <a:p>
            <a:endParaRPr lang="en-US" dirty="0"/>
          </a:p>
        </p:txBody>
      </p:sp>
      <p:graphicFrame>
        <p:nvGraphicFramePr>
          <p:cNvPr id="4" name="Table 3"/>
          <p:cNvGraphicFramePr>
            <a:graphicFrameLocks noGrp="1"/>
          </p:cNvGraphicFramePr>
          <p:nvPr/>
        </p:nvGraphicFramePr>
        <p:xfrm>
          <a:off x="1676562" y="2176222"/>
          <a:ext cx="8636000" cy="4297680"/>
        </p:xfrm>
        <a:graphic>
          <a:graphicData uri="http://schemas.openxmlformats.org/drawingml/2006/table">
            <a:tbl>
              <a:tblPr firstRow="1" bandRow="1">
                <a:tableStyleId>{5C22544A-7EE6-4342-B048-85BDC9FD1C3A}</a:tableStyleId>
              </a:tblPr>
              <a:tblGrid>
                <a:gridCol w="1952326">
                  <a:extLst>
                    <a:ext uri="{9D8B030D-6E8A-4147-A177-3AD203B41FA5}">
                      <a16:colId xmlns:a16="http://schemas.microsoft.com/office/drawing/2014/main" val="2966241499"/>
                    </a:ext>
                  </a:extLst>
                </a:gridCol>
                <a:gridCol w="2937717">
                  <a:extLst>
                    <a:ext uri="{9D8B030D-6E8A-4147-A177-3AD203B41FA5}">
                      <a16:colId xmlns:a16="http://schemas.microsoft.com/office/drawing/2014/main" val="227695000"/>
                    </a:ext>
                  </a:extLst>
                </a:gridCol>
                <a:gridCol w="3745957">
                  <a:extLst>
                    <a:ext uri="{9D8B030D-6E8A-4147-A177-3AD203B41FA5}">
                      <a16:colId xmlns:a16="http://schemas.microsoft.com/office/drawing/2014/main" val="1683641592"/>
                    </a:ext>
                  </a:extLst>
                </a:gridCol>
              </a:tblGrid>
              <a:tr h="334434">
                <a:tc>
                  <a:txBody>
                    <a:bodyPr/>
                    <a:lstStyle/>
                    <a:p>
                      <a:r>
                        <a:rPr lang="en-US" dirty="0"/>
                        <a:t>Factor of Production</a:t>
                      </a:r>
                    </a:p>
                  </a:txBody>
                  <a:tcPr/>
                </a:tc>
                <a:tc>
                  <a:txBody>
                    <a:bodyPr/>
                    <a:lstStyle/>
                    <a:p>
                      <a:r>
                        <a:rPr lang="en-US" dirty="0"/>
                        <a:t>Factor Income Name</a:t>
                      </a:r>
                    </a:p>
                  </a:txBody>
                  <a:tcPr/>
                </a:tc>
                <a:tc>
                  <a:txBody>
                    <a:bodyPr/>
                    <a:lstStyle/>
                    <a:p>
                      <a:r>
                        <a:rPr lang="en-US" dirty="0"/>
                        <a:t>Example</a:t>
                      </a:r>
                    </a:p>
                  </a:txBody>
                  <a:tcPr/>
                </a:tc>
                <a:extLst>
                  <a:ext uri="{0D108BD9-81ED-4DB2-BD59-A6C34878D82A}">
                    <a16:rowId xmlns:a16="http://schemas.microsoft.com/office/drawing/2014/main" val="34689096"/>
                  </a:ext>
                </a:extLst>
              </a:tr>
              <a:tr h="370840">
                <a:tc>
                  <a:txBody>
                    <a:bodyPr/>
                    <a:lstStyle/>
                    <a:p>
                      <a:r>
                        <a:rPr lang="en-US" dirty="0"/>
                        <a:t>Land</a:t>
                      </a:r>
                    </a:p>
                  </a:txBody>
                  <a:tcPr/>
                </a:tc>
                <a:tc>
                  <a:txBody>
                    <a:bodyPr/>
                    <a:lstStyle/>
                    <a:p>
                      <a:r>
                        <a:rPr lang="en-US" dirty="0"/>
                        <a:t>Rent</a:t>
                      </a:r>
                    </a:p>
                  </a:txBody>
                  <a:tcPr/>
                </a:tc>
                <a:tc>
                  <a:txBody>
                    <a:bodyPr/>
                    <a:lstStyle/>
                    <a:p>
                      <a:r>
                        <a:rPr lang="en-US" dirty="0"/>
                        <a:t>A businessman</a:t>
                      </a:r>
                      <a:r>
                        <a:rPr lang="en-US" baseline="0" dirty="0"/>
                        <a:t> owns an apartment in Miami, Florida and collects rent each month.</a:t>
                      </a:r>
                      <a:endParaRPr lang="en-US" dirty="0"/>
                    </a:p>
                  </a:txBody>
                  <a:tcPr/>
                </a:tc>
                <a:extLst>
                  <a:ext uri="{0D108BD9-81ED-4DB2-BD59-A6C34878D82A}">
                    <a16:rowId xmlns:a16="http://schemas.microsoft.com/office/drawing/2014/main" val="1699512939"/>
                  </a:ext>
                </a:extLst>
              </a:tr>
              <a:tr h="370840">
                <a:tc>
                  <a:txBody>
                    <a:bodyPr/>
                    <a:lstStyle/>
                    <a:p>
                      <a:r>
                        <a:rPr lang="en-US" dirty="0"/>
                        <a:t>Labor</a:t>
                      </a:r>
                    </a:p>
                  </a:txBody>
                  <a:tcPr/>
                </a:tc>
                <a:tc>
                  <a:txBody>
                    <a:bodyPr/>
                    <a:lstStyle/>
                    <a:p>
                      <a:r>
                        <a:rPr lang="en-US" dirty="0"/>
                        <a:t>Wages</a:t>
                      </a:r>
                    </a:p>
                  </a:txBody>
                  <a:tcPr/>
                </a:tc>
                <a:tc>
                  <a:txBody>
                    <a:bodyPr/>
                    <a:lstStyle/>
                    <a:p>
                      <a:r>
                        <a:rPr lang="en-US" dirty="0"/>
                        <a:t>A</a:t>
                      </a:r>
                      <a:r>
                        <a:rPr lang="en-US" baseline="0" dirty="0"/>
                        <a:t> doctor works for a hospital and is paid for his labor.</a:t>
                      </a:r>
                      <a:endParaRPr lang="en-US" dirty="0"/>
                    </a:p>
                  </a:txBody>
                  <a:tcPr/>
                </a:tc>
                <a:extLst>
                  <a:ext uri="{0D108BD9-81ED-4DB2-BD59-A6C34878D82A}">
                    <a16:rowId xmlns:a16="http://schemas.microsoft.com/office/drawing/2014/main" val="1467272273"/>
                  </a:ext>
                </a:extLst>
              </a:tr>
              <a:tr h="370840">
                <a:tc>
                  <a:txBody>
                    <a:bodyPr/>
                    <a:lstStyle/>
                    <a:p>
                      <a:r>
                        <a:rPr lang="en-US" dirty="0"/>
                        <a:t>Capital</a:t>
                      </a:r>
                    </a:p>
                  </a:txBody>
                  <a:tcPr/>
                </a:tc>
                <a:tc>
                  <a:txBody>
                    <a:bodyPr/>
                    <a:lstStyle/>
                    <a:p>
                      <a:r>
                        <a:rPr lang="en-US" dirty="0"/>
                        <a:t>Interest</a:t>
                      </a:r>
                    </a:p>
                  </a:txBody>
                  <a:tcPr/>
                </a:tc>
                <a:tc>
                  <a:txBody>
                    <a:bodyPr/>
                    <a:lstStyle/>
                    <a:p>
                      <a:r>
                        <a:rPr lang="en-US" dirty="0"/>
                        <a:t>A bank lends</a:t>
                      </a:r>
                      <a:r>
                        <a:rPr lang="en-US" baseline="0" dirty="0"/>
                        <a:t> money to a couple who buy a house. They receive interest payments.</a:t>
                      </a:r>
                    </a:p>
                    <a:p>
                      <a:r>
                        <a:rPr lang="en-US" baseline="0" dirty="0"/>
                        <a:t>An owner of a taxi receives money from someone who pays to drive it. </a:t>
                      </a:r>
                      <a:endParaRPr lang="en-US" dirty="0"/>
                    </a:p>
                  </a:txBody>
                  <a:tcPr/>
                </a:tc>
                <a:extLst>
                  <a:ext uri="{0D108BD9-81ED-4DB2-BD59-A6C34878D82A}">
                    <a16:rowId xmlns:a16="http://schemas.microsoft.com/office/drawing/2014/main" val="896325419"/>
                  </a:ext>
                </a:extLst>
              </a:tr>
              <a:tr h="370840">
                <a:tc>
                  <a:txBody>
                    <a:bodyPr/>
                    <a:lstStyle/>
                    <a:p>
                      <a:r>
                        <a:rPr lang="en-US" dirty="0"/>
                        <a:t>Enterprise</a:t>
                      </a:r>
                    </a:p>
                  </a:txBody>
                  <a:tcPr/>
                </a:tc>
                <a:tc>
                  <a:txBody>
                    <a:bodyPr/>
                    <a:lstStyle/>
                    <a:p>
                      <a:r>
                        <a:rPr lang="en-US" dirty="0"/>
                        <a:t>Profit</a:t>
                      </a:r>
                    </a:p>
                  </a:txBody>
                  <a:tcPr/>
                </a:tc>
                <a:tc>
                  <a:txBody>
                    <a:bodyPr/>
                    <a:lstStyle/>
                    <a:p>
                      <a:r>
                        <a:rPr lang="en-US" dirty="0"/>
                        <a:t>A</a:t>
                      </a:r>
                      <a:r>
                        <a:rPr lang="en-US" baseline="0" dirty="0"/>
                        <a:t>n investor who owns shares in Apple receives dividends every 6 months.</a:t>
                      </a:r>
                      <a:endParaRPr lang="en-US" dirty="0"/>
                    </a:p>
                  </a:txBody>
                  <a:tcPr/>
                </a:tc>
                <a:extLst>
                  <a:ext uri="{0D108BD9-81ED-4DB2-BD59-A6C34878D82A}">
                    <a16:rowId xmlns:a16="http://schemas.microsoft.com/office/drawing/2014/main" val="2617138587"/>
                  </a:ext>
                </a:extLst>
              </a:tr>
            </a:tbl>
          </a:graphicData>
        </a:graphic>
      </p:graphicFrame>
      <p:pic>
        <p:nvPicPr>
          <p:cNvPr id="5" name="Picture 4"/>
          <p:cNvPicPr>
            <a:picLocks noChangeAspect="1"/>
          </p:cNvPicPr>
          <p:nvPr/>
        </p:nvPicPr>
        <p:blipFill>
          <a:blip r:embed="rId2"/>
          <a:stretch>
            <a:fillRect/>
          </a:stretch>
        </p:blipFill>
        <p:spPr>
          <a:xfrm>
            <a:off x="514350" y="2384880"/>
            <a:ext cx="1162212" cy="857370"/>
          </a:xfrm>
          <a:prstGeom prst="rect">
            <a:avLst/>
          </a:prstGeom>
        </p:spPr>
      </p:pic>
      <p:pic>
        <p:nvPicPr>
          <p:cNvPr id="6" name="Picture 5"/>
          <p:cNvPicPr>
            <a:picLocks noChangeAspect="1"/>
          </p:cNvPicPr>
          <p:nvPr/>
        </p:nvPicPr>
        <p:blipFill>
          <a:blip r:embed="rId3"/>
          <a:stretch>
            <a:fillRect/>
          </a:stretch>
        </p:blipFill>
        <p:spPr>
          <a:xfrm>
            <a:off x="614879" y="3316601"/>
            <a:ext cx="969620" cy="734141"/>
          </a:xfrm>
          <a:prstGeom prst="rect">
            <a:avLst/>
          </a:prstGeom>
        </p:spPr>
      </p:pic>
      <p:pic>
        <p:nvPicPr>
          <p:cNvPr id="7" name="Picture 6"/>
          <p:cNvPicPr>
            <a:picLocks noChangeAspect="1"/>
          </p:cNvPicPr>
          <p:nvPr/>
        </p:nvPicPr>
        <p:blipFill>
          <a:blip r:embed="rId4"/>
          <a:stretch>
            <a:fillRect/>
          </a:stretch>
        </p:blipFill>
        <p:spPr>
          <a:xfrm>
            <a:off x="722084" y="4125093"/>
            <a:ext cx="862415" cy="673288"/>
          </a:xfrm>
          <a:prstGeom prst="rect">
            <a:avLst/>
          </a:prstGeom>
        </p:spPr>
      </p:pic>
      <p:pic>
        <p:nvPicPr>
          <p:cNvPr id="9" name="Picture 8"/>
          <p:cNvPicPr>
            <a:picLocks noChangeAspect="1"/>
          </p:cNvPicPr>
          <p:nvPr/>
        </p:nvPicPr>
        <p:blipFill>
          <a:blip r:embed="rId5"/>
          <a:stretch>
            <a:fillRect/>
          </a:stretch>
        </p:blipFill>
        <p:spPr>
          <a:xfrm>
            <a:off x="802429" y="4788330"/>
            <a:ext cx="782070" cy="987204"/>
          </a:xfrm>
          <a:prstGeom prst="rect">
            <a:avLst/>
          </a:prstGeom>
        </p:spPr>
      </p:pic>
      <p:sp>
        <p:nvSpPr>
          <p:cNvPr id="8" name="TextBox 7"/>
          <p:cNvSpPr txBox="1"/>
          <p:nvPr/>
        </p:nvSpPr>
        <p:spPr>
          <a:xfrm>
            <a:off x="8606118" y="250825"/>
            <a:ext cx="3030070"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We have special words for the income that comes from the factors of production.</a:t>
            </a:r>
          </a:p>
        </p:txBody>
      </p:sp>
    </p:spTree>
    <p:extLst>
      <p:ext uri="{BB962C8B-B14F-4D97-AF65-F5344CB8AC3E}">
        <p14:creationId xmlns:p14="http://schemas.microsoft.com/office/powerpoint/2010/main" val="16054644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r>
              <a:rPr lang="en-US" dirty="0"/>
              <a:t>What are the names of income for:</a:t>
            </a:r>
          </a:p>
          <a:p>
            <a:pPr marL="0" indent="0">
              <a:buNone/>
            </a:pPr>
            <a:r>
              <a:rPr lang="en-US" dirty="0"/>
              <a:t>Labor</a:t>
            </a:r>
          </a:p>
          <a:p>
            <a:pPr marL="0" indent="0">
              <a:buNone/>
            </a:pPr>
            <a:r>
              <a:rPr lang="en-US" dirty="0"/>
              <a:t>Land</a:t>
            </a:r>
          </a:p>
          <a:p>
            <a:pPr marL="0" indent="0">
              <a:buNone/>
            </a:pPr>
            <a:r>
              <a:rPr lang="en-US" dirty="0"/>
              <a:t>Capital</a:t>
            </a:r>
          </a:p>
          <a:p>
            <a:pPr marL="0" indent="0">
              <a:buNone/>
            </a:pPr>
            <a:r>
              <a:rPr lang="en-US" dirty="0"/>
              <a:t>Enterprise</a:t>
            </a:r>
          </a:p>
          <a:p>
            <a:pPr marL="0" indent="0">
              <a:buNone/>
            </a:pPr>
            <a:endParaRPr lang="en-US" dirty="0"/>
          </a:p>
          <a:p>
            <a:pPr marL="0" indent="0">
              <a:buNone/>
            </a:pPr>
            <a:endParaRPr lang="en-US" dirty="0"/>
          </a:p>
        </p:txBody>
      </p:sp>
      <p:sp>
        <p:nvSpPr>
          <p:cNvPr id="4" name="TextBox 3"/>
          <p:cNvSpPr txBox="1"/>
          <p:nvPr/>
        </p:nvSpPr>
        <p:spPr>
          <a:xfrm>
            <a:off x="3307976" y="2326341"/>
            <a:ext cx="2057400" cy="461665"/>
          </a:xfrm>
          <a:prstGeom prst="rect">
            <a:avLst/>
          </a:prstGeom>
          <a:noFill/>
        </p:spPr>
        <p:txBody>
          <a:bodyPr wrap="square" rtlCol="0">
            <a:spAutoFit/>
          </a:bodyPr>
          <a:lstStyle/>
          <a:p>
            <a:r>
              <a:rPr lang="en-US" sz="2400" dirty="0">
                <a:solidFill>
                  <a:srgbClr val="FF0000"/>
                </a:solidFill>
              </a:rPr>
              <a:t>Wages</a:t>
            </a:r>
          </a:p>
        </p:txBody>
      </p:sp>
      <p:sp>
        <p:nvSpPr>
          <p:cNvPr id="5" name="TextBox 4"/>
          <p:cNvSpPr txBox="1"/>
          <p:nvPr/>
        </p:nvSpPr>
        <p:spPr>
          <a:xfrm>
            <a:off x="3307976" y="2788006"/>
            <a:ext cx="2057400" cy="461665"/>
          </a:xfrm>
          <a:prstGeom prst="rect">
            <a:avLst/>
          </a:prstGeom>
          <a:noFill/>
        </p:spPr>
        <p:txBody>
          <a:bodyPr wrap="square" rtlCol="0">
            <a:spAutoFit/>
          </a:bodyPr>
          <a:lstStyle/>
          <a:p>
            <a:r>
              <a:rPr lang="en-US" sz="2400" dirty="0">
                <a:solidFill>
                  <a:srgbClr val="FF0000"/>
                </a:solidFill>
              </a:rPr>
              <a:t>Rent</a:t>
            </a:r>
          </a:p>
        </p:txBody>
      </p:sp>
      <p:sp>
        <p:nvSpPr>
          <p:cNvPr id="6" name="TextBox 5"/>
          <p:cNvSpPr txBox="1"/>
          <p:nvPr/>
        </p:nvSpPr>
        <p:spPr>
          <a:xfrm>
            <a:off x="3307976" y="3288722"/>
            <a:ext cx="2057400" cy="461665"/>
          </a:xfrm>
          <a:prstGeom prst="rect">
            <a:avLst/>
          </a:prstGeom>
          <a:noFill/>
        </p:spPr>
        <p:txBody>
          <a:bodyPr wrap="square" rtlCol="0">
            <a:spAutoFit/>
          </a:bodyPr>
          <a:lstStyle/>
          <a:p>
            <a:r>
              <a:rPr lang="en-US" sz="2400" dirty="0">
                <a:solidFill>
                  <a:srgbClr val="FF0000"/>
                </a:solidFill>
              </a:rPr>
              <a:t>Interest</a:t>
            </a:r>
          </a:p>
        </p:txBody>
      </p:sp>
      <p:sp>
        <p:nvSpPr>
          <p:cNvPr id="7" name="TextBox 6"/>
          <p:cNvSpPr txBox="1"/>
          <p:nvPr/>
        </p:nvSpPr>
        <p:spPr>
          <a:xfrm>
            <a:off x="3307976" y="3808059"/>
            <a:ext cx="2057400" cy="461665"/>
          </a:xfrm>
          <a:prstGeom prst="rect">
            <a:avLst/>
          </a:prstGeom>
          <a:noFill/>
        </p:spPr>
        <p:txBody>
          <a:bodyPr wrap="square" rtlCol="0">
            <a:spAutoFit/>
          </a:bodyPr>
          <a:lstStyle/>
          <a:p>
            <a:r>
              <a:rPr lang="en-US" sz="2400" dirty="0">
                <a:solidFill>
                  <a:srgbClr val="FF0000"/>
                </a:solidFill>
              </a:rPr>
              <a:t>Profit</a:t>
            </a:r>
          </a:p>
        </p:txBody>
      </p:sp>
    </p:spTree>
    <p:extLst>
      <p:ext uri="{BB962C8B-B14F-4D97-AF65-F5344CB8AC3E}">
        <p14:creationId xmlns:p14="http://schemas.microsoft.com/office/powerpoint/2010/main" val="397661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Rival vs Non-Rival Resources</a:t>
            </a:r>
          </a:p>
        </p:txBody>
      </p:sp>
      <p:sp>
        <p:nvSpPr>
          <p:cNvPr id="3" name="Content Placeholder 2"/>
          <p:cNvSpPr>
            <a:spLocks noGrp="1"/>
          </p:cNvSpPr>
          <p:nvPr>
            <p:ph idx="1"/>
          </p:nvPr>
        </p:nvSpPr>
        <p:spPr>
          <a:xfrm>
            <a:off x="838200" y="1825625"/>
            <a:ext cx="6696456" cy="4351338"/>
          </a:xfrm>
        </p:spPr>
        <p:txBody>
          <a:bodyPr>
            <a:normAutofit fontScale="85000" lnSpcReduction="20000"/>
          </a:bodyPr>
          <a:lstStyle/>
          <a:p>
            <a:r>
              <a:rPr lang="en-US" dirty="0"/>
              <a:t>The terms rival is used to refer to </a:t>
            </a:r>
            <a:r>
              <a:rPr lang="en-US" dirty="0">
                <a:solidFill>
                  <a:srgbClr val="00B0F0"/>
                </a:solidFill>
              </a:rPr>
              <a:t>things that people prefer not to share </a:t>
            </a:r>
            <a:r>
              <a:rPr lang="en-US" dirty="0"/>
              <a:t>because they are </a:t>
            </a:r>
            <a:r>
              <a:rPr lang="en-US" dirty="0">
                <a:solidFill>
                  <a:srgbClr val="00B0F0"/>
                </a:solidFill>
              </a:rPr>
              <a:t>affected by other people</a:t>
            </a:r>
          </a:p>
          <a:p>
            <a:r>
              <a:rPr lang="en-US" dirty="0"/>
              <a:t>This means that if you use a resource, you will make the resource slightly less useful/valuable/pleasant for another user</a:t>
            </a:r>
          </a:p>
          <a:p>
            <a:pPr lvl="1"/>
            <a:r>
              <a:rPr lang="en-US" dirty="0" err="1"/>
              <a:t>Eg</a:t>
            </a:r>
            <a:r>
              <a:rPr lang="en-US" dirty="0"/>
              <a:t>. When </a:t>
            </a:r>
            <a:r>
              <a:rPr lang="en-US" dirty="0">
                <a:solidFill>
                  <a:srgbClr val="00B0F0"/>
                </a:solidFill>
              </a:rPr>
              <a:t>you drive on the road, you create more traffic for other drivers</a:t>
            </a:r>
          </a:p>
          <a:p>
            <a:pPr lvl="1"/>
            <a:r>
              <a:rPr lang="en-US" dirty="0"/>
              <a:t>Therefore, </a:t>
            </a:r>
            <a:r>
              <a:rPr lang="en-US" u="sng" dirty="0">
                <a:solidFill>
                  <a:srgbClr val="00B0F0"/>
                </a:solidFill>
              </a:rPr>
              <a:t>driving on the road is rival</a:t>
            </a:r>
            <a:r>
              <a:rPr lang="en-US" dirty="0"/>
              <a:t>.</a:t>
            </a:r>
          </a:p>
          <a:p>
            <a:r>
              <a:rPr lang="en-US" dirty="0">
                <a:solidFill>
                  <a:srgbClr val="00B050"/>
                </a:solidFill>
              </a:rPr>
              <a:t>Non-rival resources </a:t>
            </a:r>
            <a:r>
              <a:rPr lang="en-US" dirty="0"/>
              <a:t>are those that are </a:t>
            </a:r>
            <a:r>
              <a:rPr lang="en-US" dirty="0">
                <a:solidFill>
                  <a:srgbClr val="00B050"/>
                </a:solidFill>
              </a:rPr>
              <a:t>not affected by anyone else’s use</a:t>
            </a:r>
            <a:r>
              <a:rPr lang="en-US" dirty="0"/>
              <a:t>.</a:t>
            </a:r>
          </a:p>
          <a:p>
            <a:pPr lvl="1"/>
            <a:r>
              <a:rPr lang="en-US" dirty="0"/>
              <a:t>One of the </a:t>
            </a:r>
            <a:r>
              <a:rPr lang="en-US" dirty="0">
                <a:solidFill>
                  <a:srgbClr val="00B050"/>
                </a:solidFill>
              </a:rPr>
              <a:t>best examples of a non-rival resource is sunlight</a:t>
            </a:r>
            <a:r>
              <a:rPr lang="en-US" dirty="0"/>
              <a:t>. </a:t>
            </a:r>
          </a:p>
          <a:p>
            <a:pPr lvl="2"/>
            <a:r>
              <a:rPr lang="en-US" dirty="0"/>
              <a:t>If you experience sunlight it does not affect anyone else, so sunlight is non-rival</a:t>
            </a:r>
          </a:p>
        </p:txBody>
      </p:sp>
      <p:sp>
        <p:nvSpPr>
          <p:cNvPr id="4" name="TextBox 3"/>
          <p:cNvSpPr txBox="1"/>
          <p:nvPr/>
        </p:nvSpPr>
        <p:spPr>
          <a:xfrm>
            <a:off x="8119872" y="170688"/>
            <a:ext cx="3718560" cy="1477328"/>
          </a:xfrm>
          <a:prstGeom prst="rect">
            <a:avLst/>
          </a:prstGeom>
          <a:solidFill>
            <a:srgbClr val="FFFF00"/>
          </a:solidFill>
        </p:spPr>
        <p:txBody>
          <a:bodyPr wrap="square" rtlCol="0">
            <a:spAutoFit/>
          </a:bodyPr>
          <a:lstStyle/>
          <a:p>
            <a:r>
              <a:rPr lang="en-US" dirty="0">
                <a:solidFill>
                  <a:srgbClr val="FF0000"/>
                </a:solidFill>
                <a:latin typeface="Calibri" panose="020F0502020204030204" pitchFamily="34" charset="0"/>
                <a:cs typeface="Calibri" panose="020F0502020204030204" pitchFamily="34" charset="0"/>
              </a:rPr>
              <a:t>Summary</a:t>
            </a:r>
          </a:p>
          <a:p>
            <a:r>
              <a:rPr lang="en-US" dirty="0">
                <a:solidFill>
                  <a:srgbClr val="FF0000"/>
                </a:solidFill>
                <a:latin typeface="Calibri" panose="020F0502020204030204" pitchFamily="34" charset="0"/>
                <a:cs typeface="Calibri" panose="020F0502020204030204" pitchFamily="34" charset="0"/>
              </a:rPr>
              <a:t>Rival resources – affected by the use of others </a:t>
            </a:r>
            <a:r>
              <a:rPr lang="en-US" dirty="0" err="1">
                <a:solidFill>
                  <a:srgbClr val="FF0000"/>
                </a:solidFill>
                <a:latin typeface="Calibri" panose="020F0502020204030204" pitchFamily="34" charset="0"/>
                <a:cs typeface="Calibri" panose="020F0502020204030204" pitchFamily="34" charset="0"/>
              </a:rPr>
              <a:t>eg</a:t>
            </a:r>
            <a:r>
              <a:rPr lang="en-US" dirty="0">
                <a:solidFill>
                  <a:srgbClr val="FF0000"/>
                </a:solidFill>
                <a:latin typeface="Calibri" panose="020F0502020204030204" pitchFamily="34" charset="0"/>
                <a:cs typeface="Calibri" panose="020F0502020204030204" pitchFamily="34" charset="0"/>
              </a:rPr>
              <a:t>. fish in the sea</a:t>
            </a:r>
          </a:p>
          <a:p>
            <a:r>
              <a:rPr lang="en-US" dirty="0">
                <a:solidFill>
                  <a:srgbClr val="FF0000"/>
                </a:solidFill>
                <a:latin typeface="Calibri" panose="020F0502020204030204" pitchFamily="34" charset="0"/>
                <a:cs typeface="Calibri" panose="020F0502020204030204" pitchFamily="34" charset="0"/>
              </a:rPr>
              <a:t>Non-rival – not affected by the use of others </a:t>
            </a:r>
            <a:r>
              <a:rPr lang="en-US" dirty="0" err="1">
                <a:solidFill>
                  <a:srgbClr val="FF0000"/>
                </a:solidFill>
                <a:latin typeface="Calibri" panose="020F0502020204030204" pitchFamily="34" charset="0"/>
                <a:cs typeface="Calibri" panose="020F0502020204030204" pitchFamily="34" charset="0"/>
              </a:rPr>
              <a:t>eg</a:t>
            </a:r>
            <a:r>
              <a:rPr lang="en-US" dirty="0">
                <a:solidFill>
                  <a:srgbClr val="FF0000"/>
                </a:solidFill>
                <a:latin typeface="Calibri" panose="020F0502020204030204" pitchFamily="34" charset="0"/>
                <a:cs typeface="Calibri" panose="020F0502020204030204" pitchFamily="34" charset="0"/>
              </a:rPr>
              <a:t>. sunlight</a:t>
            </a:r>
          </a:p>
        </p:txBody>
      </p:sp>
      <p:pic>
        <p:nvPicPr>
          <p:cNvPr id="5" name="Picture 4"/>
          <p:cNvPicPr>
            <a:picLocks noChangeAspect="1"/>
          </p:cNvPicPr>
          <p:nvPr/>
        </p:nvPicPr>
        <p:blipFill>
          <a:blip r:embed="rId2"/>
          <a:stretch>
            <a:fillRect/>
          </a:stretch>
        </p:blipFill>
        <p:spPr>
          <a:xfrm>
            <a:off x="7826701" y="1791150"/>
            <a:ext cx="3207060" cy="2083419"/>
          </a:xfrm>
          <a:prstGeom prst="rect">
            <a:avLst/>
          </a:prstGeom>
        </p:spPr>
      </p:pic>
      <p:pic>
        <p:nvPicPr>
          <p:cNvPr id="1028" name="Picture 4" descr="7 Health Benefits of Sunlight | Select Healt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8600" y="4169664"/>
            <a:ext cx="4061440" cy="2132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3054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See if you can provide more examples of rival goods.</a:t>
            </a:r>
          </a:p>
          <a:p>
            <a:r>
              <a:rPr lang="en-US" dirty="0" err="1">
                <a:solidFill>
                  <a:srgbClr val="FF0000"/>
                </a:solidFill>
              </a:rPr>
              <a:t>Wifi</a:t>
            </a:r>
            <a:r>
              <a:rPr lang="en-US" dirty="0">
                <a:solidFill>
                  <a:srgbClr val="FF0000"/>
                </a:solidFill>
              </a:rPr>
              <a:t> (if it is a small network)</a:t>
            </a:r>
          </a:p>
          <a:p>
            <a:r>
              <a:rPr lang="en-US" dirty="0">
                <a:solidFill>
                  <a:srgbClr val="FF0000"/>
                </a:solidFill>
              </a:rPr>
              <a:t>A crowded beach</a:t>
            </a:r>
          </a:p>
          <a:p>
            <a:r>
              <a:rPr lang="en-US" dirty="0"/>
              <a:t>Provide more examples of non-rival goods (a bit more difficult)</a:t>
            </a:r>
          </a:p>
          <a:p>
            <a:r>
              <a:rPr lang="en-US" dirty="0">
                <a:solidFill>
                  <a:srgbClr val="FF0000"/>
                </a:solidFill>
              </a:rPr>
              <a:t>Food at an all you can eat buffet</a:t>
            </a:r>
          </a:p>
          <a:p>
            <a:r>
              <a:rPr lang="en-US" dirty="0">
                <a:solidFill>
                  <a:srgbClr val="FF0000"/>
                </a:solidFill>
              </a:rPr>
              <a:t>Netflix subscription</a:t>
            </a:r>
          </a:p>
          <a:p>
            <a:r>
              <a:rPr lang="en-US" dirty="0">
                <a:solidFill>
                  <a:srgbClr val="FF0000"/>
                </a:solidFill>
              </a:rPr>
              <a:t>Looking at a beautiful sunset</a:t>
            </a:r>
          </a:p>
          <a:p>
            <a:r>
              <a:rPr lang="en-US" dirty="0">
                <a:solidFill>
                  <a:srgbClr val="FF0000"/>
                </a:solidFill>
              </a:rPr>
              <a:t>A movie in a theatre</a:t>
            </a:r>
          </a:p>
        </p:txBody>
      </p:sp>
    </p:spTree>
    <p:extLst>
      <p:ext uri="{BB962C8B-B14F-4D97-AF65-F5344CB8AC3E}">
        <p14:creationId xmlns:p14="http://schemas.microsoft.com/office/powerpoint/2010/main" val="204470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7308"/>
            <a:ext cx="10515600" cy="649028"/>
          </a:xfrm>
        </p:spPr>
        <p:txBody>
          <a:bodyPr>
            <a:normAutofit fontScale="90000"/>
          </a:bodyPr>
          <a:lstStyle/>
          <a:p>
            <a:r>
              <a:rPr lang="en-US" dirty="0"/>
              <a:t>Definition: Goods and Services (G&amp;S)</a:t>
            </a:r>
          </a:p>
        </p:txBody>
      </p:sp>
      <p:sp>
        <p:nvSpPr>
          <p:cNvPr id="3" name="Content Placeholder 2"/>
          <p:cNvSpPr>
            <a:spLocks noGrp="1"/>
          </p:cNvSpPr>
          <p:nvPr>
            <p:ph idx="1"/>
          </p:nvPr>
        </p:nvSpPr>
        <p:spPr>
          <a:xfrm>
            <a:off x="256309" y="977727"/>
            <a:ext cx="10625215" cy="1129369"/>
          </a:xfrm>
        </p:spPr>
        <p:txBody>
          <a:bodyPr>
            <a:normAutofit fontScale="92500"/>
          </a:bodyPr>
          <a:lstStyle/>
          <a:p>
            <a:r>
              <a:rPr lang="en-US" dirty="0"/>
              <a:t>The resources we have talked about are used to make goods and services.</a:t>
            </a:r>
          </a:p>
          <a:p>
            <a:r>
              <a:rPr lang="en-US" dirty="0"/>
              <a:t>The difference between the two is simple!</a:t>
            </a:r>
          </a:p>
        </p:txBody>
      </p:sp>
      <p:pic>
        <p:nvPicPr>
          <p:cNvPr id="5" name="Picture 4"/>
          <p:cNvPicPr>
            <a:picLocks noChangeAspect="1"/>
          </p:cNvPicPr>
          <p:nvPr/>
        </p:nvPicPr>
        <p:blipFill>
          <a:blip r:embed="rId2"/>
          <a:stretch>
            <a:fillRect/>
          </a:stretch>
        </p:blipFill>
        <p:spPr>
          <a:xfrm>
            <a:off x="330987" y="3222567"/>
            <a:ext cx="2625115" cy="1559231"/>
          </a:xfrm>
          <a:prstGeom prst="rect">
            <a:avLst/>
          </a:prstGeom>
        </p:spPr>
      </p:pic>
      <p:sp>
        <p:nvSpPr>
          <p:cNvPr id="6" name="TextBox 5"/>
          <p:cNvSpPr txBox="1"/>
          <p:nvPr/>
        </p:nvSpPr>
        <p:spPr>
          <a:xfrm>
            <a:off x="4231511" y="5241882"/>
            <a:ext cx="3329222" cy="1477328"/>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Resources are used to make goods and services.</a:t>
            </a:r>
          </a:p>
          <a:p>
            <a:r>
              <a:rPr lang="en-US" dirty="0">
                <a:solidFill>
                  <a:srgbClr val="FF0000"/>
                </a:solidFill>
              </a:rPr>
              <a:t>Good = physical</a:t>
            </a:r>
          </a:p>
          <a:p>
            <a:r>
              <a:rPr lang="en-US" dirty="0">
                <a:solidFill>
                  <a:srgbClr val="FF0000"/>
                </a:solidFill>
              </a:rPr>
              <a:t>Service = not physical</a:t>
            </a:r>
          </a:p>
        </p:txBody>
      </p:sp>
      <p:pic>
        <p:nvPicPr>
          <p:cNvPr id="7" name="Picture 6"/>
          <p:cNvPicPr>
            <a:picLocks noChangeAspect="1"/>
          </p:cNvPicPr>
          <p:nvPr/>
        </p:nvPicPr>
        <p:blipFill>
          <a:blip r:embed="rId3"/>
          <a:stretch>
            <a:fillRect/>
          </a:stretch>
        </p:blipFill>
        <p:spPr>
          <a:xfrm>
            <a:off x="1519285" y="4815916"/>
            <a:ext cx="1609660" cy="1775263"/>
          </a:xfrm>
          <a:prstGeom prst="rect">
            <a:avLst/>
          </a:prstGeom>
        </p:spPr>
      </p:pic>
      <p:sp>
        <p:nvSpPr>
          <p:cNvPr id="8" name="Rectangle 7"/>
          <p:cNvSpPr/>
          <p:nvPr/>
        </p:nvSpPr>
        <p:spPr>
          <a:xfrm>
            <a:off x="229355" y="2037799"/>
            <a:ext cx="5312704" cy="923330"/>
          </a:xfrm>
          <a:prstGeom prst="rect">
            <a:avLst/>
          </a:prstGeom>
          <a:solidFill>
            <a:schemeClr val="accent6">
              <a:lumMod val="60000"/>
              <a:lumOff val="40000"/>
            </a:schemeClr>
          </a:solidFill>
        </p:spPr>
        <p:txBody>
          <a:bodyPr wrap="square">
            <a:spAutoFit/>
          </a:bodyPr>
          <a:lstStyle/>
          <a:p>
            <a:pPr marL="285750" indent="-285750">
              <a:buFont typeface="Arial" panose="020B0604020202020204" pitchFamily="34" charset="0"/>
              <a:buChar char="•"/>
            </a:pPr>
            <a:r>
              <a:rPr lang="en-US" b="1" dirty="0"/>
              <a:t>Goods</a:t>
            </a:r>
            <a:r>
              <a:rPr lang="en-US" dirty="0"/>
              <a:t> are physical things that we can purchase and own.</a:t>
            </a:r>
          </a:p>
          <a:p>
            <a:pPr marL="742950" lvl="1" indent="-285750">
              <a:buFont typeface="Arial" panose="020B0604020202020204" pitchFamily="34" charset="0"/>
              <a:buChar char="•"/>
            </a:pPr>
            <a:r>
              <a:rPr lang="en-US" dirty="0" err="1"/>
              <a:t>Eg</a:t>
            </a:r>
            <a:r>
              <a:rPr lang="en-US" dirty="0"/>
              <a:t>. Phones, Cars, cups of coffee</a:t>
            </a:r>
          </a:p>
        </p:txBody>
      </p:sp>
      <p:sp>
        <p:nvSpPr>
          <p:cNvPr id="9" name="Rectangle 8"/>
          <p:cNvSpPr/>
          <p:nvPr/>
        </p:nvSpPr>
        <p:spPr>
          <a:xfrm>
            <a:off x="6146358" y="1801964"/>
            <a:ext cx="5873364" cy="1477328"/>
          </a:xfrm>
          <a:prstGeom prst="rect">
            <a:avLst/>
          </a:prstGeom>
          <a:solidFill>
            <a:schemeClr val="accent6">
              <a:lumMod val="20000"/>
              <a:lumOff val="80000"/>
            </a:schemeClr>
          </a:solidFill>
        </p:spPr>
        <p:txBody>
          <a:bodyPr wrap="square">
            <a:spAutoFit/>
          </a:bodyPr>
          <a:lstStyle/>
          <a:p>
            <a:pPr marL="285750" indent="-285750">
              <a:buFont typeface="Arial" panose="020B0604020202020204" pitchFamily="34" charset="0"/>
              <a:buChar char="•"/>
            </a:pPr>
            <a:r>
              <a:rPr lang="en-US" b="1" dirty="0"/>
              <a:t>Services</a:t>
            </a:r>
            <a:r>
              <a:rPr lang="en-US" dirty="0"/>
              <a:t> are not physically tangible things and so we can’t own them as clearly.</a:t>
            </a:r>
          </a:p>
          <a:p>
            <a:pPr marL="742950" lvl="1" indent="-285750">
              <a:buFont typeface="Arial" panose="020B0604020202020204" pitchFamily="34" charset="0"/>
              <a:buChar char="•"/>
            </a:pPr>
            <a:r>
              <a:rPr lang="en-US" dirty="0" err="1"/>
              <a:t>Eg</a:t>
            </a:r>
            <a:r>
              <a:rPr lang="en-US" dirty="0"/>
              <a:t>. A haircut, staying in a hotel, eating at a restaurant, going to the dentist, lawyer representing you, taking a taxi</a:t>
            </a:r>
          </a:p>
        </p:txBody>
      </p:sp>
      <p:pic>
        <p:nvPicPr>
          <p:cNvPr id="10" name="Picture 9"/>
          <p:cNvPicPr>
            <a:picLocks noChangeAspect="1"/>
          </p:cNvPicPr>
          <p:nvPr/>
        </p:nvPicPr>
        <p:blipFill>
          <a:blip r:embed="rId4"/>
          <a:stretch>
            <a:fillRect/>
          </a:stretch>
        </p:blipFill>
        <p:spPr>
          <a:xfrm>
            <a:off x="9236765" y="3396521"/>
            <a:ext cx="2557670" cy="1573027"/>
          </a:xfrm>
          <a:prstGeom prst="rect">
            <a:avLst/>
          </a:prstGeom>
        </p:spPr>
      </p:pic>
      <p:pic>
        <p:nvPicPr>
          <p:cNvPr id="11" name="Picture 10"/>
          <p:cNvPicPr>
            <a:picLocks noChangeAspect="1"/>
          </p:cNvPicPr>
          <p:nvPr/>
        </p:nvPicPr>
        <p:blipFill>
          <a:blip r:embed="rId5"/>
          <a:stretch>
            <a:fillRect/>
          </a:stretch>
        </p:blipFill>
        <p:spPr>
          <a:xfrm>
            <a:off x="6463099" y="3369125"/>
            <a:ext cx="2476846" cy="1600423"/>
          </a:xfrm>
          <a:prstGeom prst="rect">
            <a:avLst/>
          </a:prstGeom>
        </p:spPr>
      </p:pic>
      <p:pic>
        <p:nvPicPr>
          <p:cNvPr id="12" name="Picture 11"/>
          <p:cNvPicPr>
            <a:picLocks noChangeAspect="1"/>
          </p:cNvPicPr>
          <p:nvPr/>
        </p:nvPicPr>
        <p:blipFill>
          <a:blip r:embed="rId6"/>
          <a:stretch>
            <a:fillRect/>
          </a:stretch>
        </p:blipFill>
        <p:spPr>
          <a:xfrm>
            <a:off x="8026308" y="5017567"/>
            <a:ext cx="2113464" cy="1573612"/>
          </a:xfrm>
          <a:prstGeom prst="rect">
            <a:avLst/>
          </a:prstGeom>
        </p:spPr>
      </p:pic>
      <p:pic>
        <p:nvPicPr>
          <p:cNvPr id="13" name="Picture 12"/>
          <p:cNvPicPr>
            <a:picLocks noChangeAspect="1"/>
          </p:cNvPicPr>
          <p:nvPr/>
        </p:nvPicPr>
        <p:blipFill>
          <a:blip r:embed="rId7"/>
          <a:stretch>
            <a:fillRect/>
          </a:stretch>
        </p:blipFill>
        <p:spPr>
          <a:xfrm>
            <a:off x="3065496" y="3260601"/>
            <a:ext cx="2662095" cy="1521197"/>
          </a:xfrm>
          <a:prstGeom prst="rect">
            <a:avLst/>
          </a:prstGeom>
        </p:spPr>
      </p:pic>
    </p:spTree>
    <p:extLst>
      <p:ext uri="{BB962C8B-B14F-4D97-AF65-F5344CB8AC3E}">
        <p14:creationId xmlns:p14="http://schemas.microsoft.com/office/powerpoint/2010/main" val="358922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Textbook</a:t>
            </a:r>
          </a:p>
        </p:txBody>
      </p:sp>
      <p:sp>
        <p:nvSpPr>
          <p:cNvPr id="3" name="Content Placeholder 2"/>
          <p:cNvSpPr>
            <a:spLocks noGrp="1"/>
          </p:cNvSpPr>
          <p:nvPr>
            <p:ph idx="1"/>
          </p:nvPr>
        </p:nvSpPr>
        <p:spPr>
          <a:xfrm>
            <a:off x="838200" y="1825625"/>
            <a:ext cx="4993640" cy="4351338"/>
          </a:xfrm>
        </p:spPr>
        <p:txBody>
          <a:bodyPr/>
          <a:lstStyle/>
          <a:p>
            <a:pPr marL="0" indent="0">
              <a:buNone/>
            </a:pPr>
            <a:r>
              <a:rPr lang="en-US" dirty="0"/>
              <a:t>Answers to many of the papers from class are in the back of this book.</a:t>
            </a:r>
          </a:p>
          <a:p>
            <a:pPr marL="0" indent="0">
              <a:buNone/>
            </a:pPr>
            <a:endParaRPr lang="en-US" dirty="0"/>
          </a:p>
          <a:p>
            <a:pPr marL="0" indent="0">
              <a:buNone/>
            </a:pPr>
            <a:r>
              <a:rPr lang="en-US" dirty="0"/>
              <a:t>I will also give many extra practice questions. </a:t>
            </a:r>
          </a:p>
        </p:txBody>
      </p:sp>
      <p:pic>
        <p:nvPicPr>
          <p:cNvPr id="5" name="Picture 4"/>
          <p:cNvPicPr>
            <a:picLocks noChangeAspect="1"/>
          </p:cNvPicPr>
          <p:nvPr/>
        </p:nvPicPr>
        <p:blipFill>
          <a:blip r:embed="rId2"/>
          <a:stretch>
            <a:fillRect/>
          </a:stretch>
        </p:blipFill>
        <p:spPr>
          <a:xfrm>
            <a:off x="6504855" y="365125"/>
            <a:ext cx="5100297" cy="6282229"/>
          </a:xfrm>
          <a:prstGeom prst="rect">
            <a:avLst/>
          </a:prstGeom>
        </p:spPr>
      </p:pic>
    </p:spTree>
    <p:extLst>
      <p:ext uri="{BB962C8B-B14F-4D97-AF65-F5344CB8AC3E}">
        <p14:creationId xmlns:p14="http://schemas.microsoft.com/office/powerpoint/2010/main" val="18835827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is the difference between goods and services.</a:t>
            </a:r>
          </a:p>
          <a:p>
            <a:r>
              <a:rPr lang="en-US" dirty="0">
                <a:solidFill>
                  <a:srgbClr val="FF0000"/>
                </a:solidFill>
              </a:rPr>
              <a:t>Goods are physical things where as services are not physically tangible. </a:t>
            </a:r>
          </a:p>
          <a:p>
            <a:r>
              <a:rPr lang="en-US" dirty="0">
                <a:solidFill>
                  <a:srgbClr val="FF0000"/>
                </a:solidFill>
              </a:rPr>
              <a:t>Note: Often, a firm will offer both goods and services. </a:t>
            </a:r>
            <a:r>
              <a:rPr lang="en-US" dirty="0" err="1">
                <a:solidFill>
                  <a:srgbClr val="FF0000"/>
                </a:solidFill>
              </a:rPr>
              <a:t>Eg</a:t>
            </a:r>
            <a:r>
              <a:rPr lang="en-US" dirty="0">
                <a:solidFill>
                  <a:srgbClr val="FF0000"/>
                </a:solidFill>
              </a:rPr>
              <a:t>. Apple sells phones (good) but will repair them (service).</a:t>
            </a:r>
          </a:p>
        </p:txBody>
      </p:sp>
    </p:spTree>
    <p:extLst>
      <p:ext uri="{BB962C8B-B14F-4D97-AF65-F5344CB8AC3E}">
        <p14:creationId xmlns:p14="http://schemas.microsoft.com/office/powerpoint/2010/main" val="181850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447" y="190314"/>
            <a:ext cx="7620000" cy="562722"/>
          </a:xfrm>
        </p:spPr>
        <p:txBody>
          <a:bodyPr>
            <a:normAutofit fontScale="90000"/>
          </a:bodyPr>
          <a:lstStyle/>
          <a:p>
            <a:r>
              <a:rPr lang="en-US" dirty="0"/>
              <a:t>Positive vs Normative Economics</a:t>
            </a:r>
          </a:p>
        </p:txBody>
      </p:sp>
      <p:sp>
        <p:nvSpPr>
          <p:cNvPr id="3" name="Content Placeholder 2"/>
          <p:cNvSpPr>
            <a:spLocks noGrp="1"/>
          </p:cNvSpPr>
          <p:nvPr>
            <p:ph idx="1"/>
          </p:nvPr>
        </p:nvSpPr>
        <p:spPr>
          <a:xfrm>
            <a:off x="273425" y="798204"/>
            <a:ext cx="5868758" cy="1434007"/>
          </a:xfrm>
        </p:spPr>
        <p:txBody>
          <a:bodyPr>
            <a:normAutofit/>
          </a:bodyPr>
          <a:lstStyle/>
          <a:p>
            <a:r>
              <a:rPr lang="en-US" dirty="0"/>
              <a:t>There are two types of statements in Economics (but also other fields). </a:t>
            </a:r>
          </a:p>
        </p:txBody>
      </p:sp>
      <p:sp>
        <p:nvSpPr>
          <p:cNvPr id="4" name="Rectangle 3"/>
          <p:cNvSpPr/>
          <p:nvPr/>
        </p:nvSpPr>
        <p:spPr>
          <a:xfrm>
            <a:off x="639890" y="2074527"/>
            <a:ext cx="5253318" cy="3293209"/>
          </a:xfrm>
          <a:prstGeom prst="rect">
            <a:avLst/>
          </a:prstGeom>
          <a:solidFill>
            <a:schemeClr val="accent1">
              <a:lumMod val="40000"/>
              <a:lumOff val="60000"/>
            </a:schemeClr>
          </a:solidFill>
          <a:ln>
            <a:solidFill>
              <a:schemeClr val="tx1"/>
            </a:solidFill>
          </a:ln>
        </p:spPr>
        <p:txBody>
          <a:bodyPr wrap="square">
            <a:spAutoFit/>
          </a:bodyPr>
          <a:lstStyle/>
          <a:p>
            <a:r>
              <a:rPr lang="en-US" sz="2800" b="1" dirty="0"/>
              <a:t>Positive</a:t>
            </a:r>
            <a:r>
              <a:rPr lang="en-US" dirty="0"/>
              <a:t> – statements that can be tested with data and hard facts. Note: They can be incorrect!</a:t>
            </a:r>
          </a:p>
          <a:p>
            <a:endParaRPr lang="en-US" dirty="0"/>
          </a:p>
          <a:p>
            <a:r>
              <a:rPr lang="en-US" dirty="0"/>
              <a:t>Can be supported by the use facts, numbers and uses neutral language. Often focuses on </a:t>
            </a:r>
            <a:r>
              <a:rPr lang="en-US" dirty="0" err="1"/>
              <a:t>‘cause</a:t>
            </a:r>
            <a:r>
              <a:rPr lang="en-US" dirty="0"/>
              <a:t> and effect’ and can be verified through experiments.</a:t>
            </a:r>
          </a:p>
          <a:p>
            <a:endParaRPr lang="en-US" dirty="0"/>
          </a:p>
          <a:p>
            <a:r>
              <a:rPr lang="en-US" dirty="0" err="1"/>
              <a:t>Eg</a:t>
            </a:r>
            <a:r>
              <a:rPr lang="en-US" dirty="0"/>
              <a:t>. Unemployment has increased by 3%.</a:t>
            </a:r>
          </a:p>
          <a:p>
            <a:pPr lvl="1"/>
            <a:r>
              <a:rPr lang="en-US" dirty="0"/>
              <a:t>	This statement is easily measurable and less open to debate. </a:t>
            </a:r>
          </a:p>
          <a:p>
            <a:r>
              <a:rPr lang="en-US" dirty="0"/>
              <a:t>		</a:t>
            </a:r>
          </a:p>
        </p:txBody>
      </p:sp>
      <p:sp>
        <p:nvSpPr>
          <p:cNvPr id="5" name="Rectangle 4"/>
          <p:cNvSpPr/>
          <p:nvPr/>
        </p:nvSpPr>
        <p:spPr>
          <a:xfrm>
            <a:off x="6683188" y="2204700"/>
            <a:ext cx="4814047" cy="4124206"/>
          </a:xfrm>
          <a:prstGeom prst="rect">
            <a:avLst/>
          </a:prstGeom>
          <a:solidFill>
            <a:schemeClr val="accent2">
              <a:lumMod val="60000"/>
              <a:lumOff val="40000"/>
            </a:schemeClr>
          </a:solidFill>
          <a:ln>
            <a:solidFill>
              <a:schemeClr val="tx1"/>
            </a:solidFill>
          </a:ln>
        </p:spPr>
        <p:txBody>
          <a:bodyPr wrap="square">
            <a:spAutoFit/>
          </a:bodyPr>
          <a:lstStyle/>
          <a:p>
            <a:r>
              <a:rPr lang="en-US" sz="2800" b="1" dirty="0"/>
              <a:t>Normative</a:t>
            </a:r>
            <a:r>
              <a:rPr lang="en-US" dirty="0"/>
              <a:t> – statements based more on opinion and people’s values and beliefs.</a:t>
            </a:r>
          </a:p>
          <a:p>
            <a:endParaRPr lang="en-US" dirty="0"/>
          </a:p>
          <a:p>
            <a:r>
              <a:rPr lang="en-US" dirty="0"/>
              <a:t>Will sometimes contain expressions such as ‘should’, ‘in my opinion’ and more emotional words.</a:t>
            </a:r>
          </a:p>
          <a:p>
            <a:endParaRPr lang="en-US" dirty="0"/>
          </a:p>
          <a:p>
            <a:r>
              <a:rPr lang="en-US" dirty="0" err="1"/>
              <a:t>Eg</a:t>
            </a:r>
            <a:r>
              <a:rPr lang="en-US" dirty="0"/>
              <a:t>. Improving society’s technology level is more important than the happiness of our citizens.</a:t>
            </a:r>
          </a:p>
          <a:p>
            <a:pPr lvl="1"/>
            <a:endParaRPr lang="en-US" dirty="0"/>
          </a:p>
          <a:p>
            <a:pPr lvl="1"/>
            <a:r>
              <a:rPr lang="en-US" dirty="0"/>
              <a:t>This statement is more an opinion because it does not have any clear evidence to support it. Other people may have very different opinions.</a:t>
            </a:r>
          </a:p>
        </p:txBody>
      </p:sp>
      <p:pic>
        <p:nvPicPr>
          <p:cNvPr id="6" name="Picture 5"/>
          <p:cNvPicPr>
            <a:picLocks noChangeAspect="1"/>
          </p:cNvPicPr>
          <p:nvPr/>
        </p:nvPicPr>
        <p:blipFill>
          <a:blip r:embed="rId2"/>
          <a:stretch>
            <a:fillRect/>
          </a:stretch>
        </p:blipFill>
        <p:spPr>
          <a:xfrm>
            <a:off x="1048633" y="5077881"/>
            <a:ext cx="1943371" cy="1448002"/>
          </a:xfrm>
          <a:prstGeom prst="rect">
            <a:avLst/>
          </a:prstGeom>
        </p:spPr>
      </p:pic>
      <p:pic>
        <p:nvPicPr>
          <p:cNvPr id="7" name="Picture 6"/>
          <p:cNvPicPr>
            <a:picLocks noChangeAspect="1"/>
          </p:cNvPicPr>
          <p:nvPr/>
        </p:nvPicPr>
        <p:blipFill>
          <a:blip r:embed="rId3"/>
          <a:stretch>
            <a:fillRect/>
          </a:stretch>
        </p:blipFill>
        <p:spPr>
          <a:xfrm>
            <a:off x="8687886" y="190314"/>
            <a:ext cx="2164841" cy="1884213"/>
          </a:xfrm>
          <a:prstGeom prst="rect">
            <a:avLst/>
          </a:prstGeom>
        </p:spPr>
      </p:pic>
      <p:sp>
        <p:nvSpPr>
          <p:cNvPr id="8" name="TextBox 7"/>
          <p:cNvSpPr txBox="1"/>
          <p:nvPr/>
        </p:nvSpPr>
        <p:spPr>
          <a:xfrm>
            <a:off x="3290794" y="5057289"/>
            <a:ext cx="3121891" cy="1754326"/>
          </a:xfrm>
          <a:prstGeom prst="rect">
            <a:avLst/>
          </a:prstGeom>
          <a:solidFill>
            <a:schemeClr val="bg1"/>
          </a:solidFill>
          <a:ln>
            <a:solidFill>
              <a:schemeClr val="tx1"/>
            </a:solidFill>
          </a:ln>
        </p:spPr>
        <p:txBody>
          <a:bodyPr wrap="square" rtlCol="0">
            <a:spAutoFit/>
          </a:bodyPr>
          <a:lstStyle/>
          <a:p>
            <a:r>
              <a:rPr lang="en-AU" dirty="0">
                <a:solidFill>
                  <a:srgbClr val="FF0000"/>
                </a:solidFill>
              </a:rPr>
              <a:t>Note: Positive has a different meaning in this context. Positive doesn’t mean that these statements are good or nice but rather able to be shown with evidence.</a:t>
            </a:r>
          </a:p>
        </p:txBody>
      </p:sp>
      <p:sp>
        <p:nvSpPr>
          <p:cNvPr id="9" name="TextBox 8"/>
          <p:cNvSpPr txBox="1"/>
          <p:nvPr/>
        </p:nvSpPr>
        <p:spPr>
          <a:xfrm>
            <a:off x="6083231" y="662286"/>
            <a:ext cx="2604655" cy="1323439"/>
          </a:xfrm>
          <a:prstGeom prst="rect">
            <a:avLst/>
          </a:prstGeom>
          <a:solidFill>
            <a:srgbClr val="FFFF00"/>
          </a:solidFill>
        </p:spPr>
        <p:txBody>
          <a:bodyPr wrap="square" rtlCol="0">
            <a:spAutoFit/>
          </a:bodyPr>
          <a:lstStyle/>
          <a:p>
            <a:r>
              <a:rPr lang="en-US" sz="1600" dirty="0">
                <a:solidFill>
                  <a:srgbClr val="FF0000"/>
                </a:solidFill>
              </a:rPr>
              <a:t>Summary</a:t>
            </a:r>
          </a:p>
          <a:p>
            <a:r>
              <a:rPr lang="en-US" sz="1600" dirty="0">
                <a:solidFill>
                  <a:srgbClr val="FF0000"/>
                </a:solidFill>
              </a:rPr>
              <a:t>Positive – can be proven true or false.</a:t>
            </a:r>
          </a:p>
          <a:p>
            <a:r>
              <a:rPr lang="en-US" sz="1600" dirty="0">
                <a:solidFill>
                  <a:srgbClr val="FF0000"/>
                </a:solidFill>
              </a:rPr>
              <a:t>Normative – can’t be proven true or false.</a:t>
            </a:r>
          </a:p>
        </p:txBody>
      </p:sp>
    </p:spTree>
    <p:extLst>
      <p:ext uri="{BB962C8B-B14F-4D97-AF65-F5344CB8AC3E}">
        <p14:creationId xmlns:p14="http://schemas.microsoft.com/office/powerpoint/2010/main" val="74765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2"/>
          <a:stretch>
            <a:fillRect/>
          </a:stretch>
        </p:blipFill>
        <p:spPr>
          <a:xfrm>
            <a:off x="256494" y="185996"/>
            <a:ext cx="11667545" cy="5198803"/>
          </a:xfrm>
          <a:prstGeom prst="rect">
            <a:avLst/>
          </a:prstGeom>
        </p:spPr>
      </p:pic>
      <p:sp>
        <p:nvSpPr>
          <p:cNvPr id="5" name="Rectangle 4"/>
          <p:cNvSpPr/>
          <p:nvPr/>
        </p:nvSpPr>
        <p:spPr>
          <a:xfrm>
            <a:off x="3246230" y="5716600"/>
            <a:ext cx="4260205" cy="369332"/>
          </a:xfrm>
          <a:prstGeom prst="rect">
            <a:avLst/>
          </a:prstGeom>
        </p:spPr>
        <p:txBody>
          <a:bodyPr wrap="none">
            <a:spAutoFit/>
          </a:bodyPr>
          <a:lstStyle/>
          <a:p>
            <a:r>
              <a:rPr lang="en-US" dirty="0">
                <a:hlinkClick r:id="rId3"/>
              </a:rPr>
              <a:t>Positive &amp; Normative Economics - YouTube</a:t>
            </a:r>
            <a:endParaRPr lang="en-US" dirty="0"/>
          </a:p>
        </p:txBody>
      </p:sp>
    </p:spTree>
    <p:extLst>
      <p:ext uri="{BB962C8B-B14F-4D97-AF65-F5344CB8AC3E}">
        <p14:creationId xmlns:p14="http://schemas.microsoft.com/office/powerpoint/2010/main" val="24380869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a:t>
            </a:r>
          </a:p>
        </p:txBody>
      </p:sp>
      <p:sp>
        <p:nvSpPr>
          <p:cNvPr id="3" name="Content Placeholder 2"/>
          <p:cNvSpPr>
            <a:spLocks noGrp="1"/>
          </p:cNvSpPr>
          <p:nvPr>
            <p:ph idx="1"/>
          </p:nvPr>
        </p:nvSpPr>
        <p:spPr/>
        <p:txBody>
          <a:bodyPr/>
          <a:lstStyle/>
          <a:p>
            <a:r>
              <a:rPr lang="en-US" dirty="0"/>
              <a:t>Give an example of a positive statement.</a:t>
            </a:r>
          </a:p>
          <a:p>
            <a:pPr lvl="1"/>
            <a:r>
              <a:rPr lang="en-US" dirty="0">
                <a:solidFill>
                  <a:srgbClr val="FF0000"/>
                </a:solidFill>
              </a:rPr>
              <a:t>China’s economic growth rate has been one of the highest in the world over the last 50 years.</a:t>
            </a:r>
          </a:p>
          <a:p>
            <a:pPr lvl="1"/>
            <a:r>
              <a:rPr lang="en-US" dirty="0">
                <a:solidFill>
                  <a:srgbClr val="FF0000"/>
                </a:solidFill>
              </a:rPr>
              <a:t>Higher education leads to higher salaries in academic fields. </a:t>
            </a:r>
          </a:p>
          <a:p>
            <a:r>
              <a:rPr lang="en-US" dirty="0"/>
              <a:t>Give an example of a normative statement. </a:t>
            </a:r>
          </a:p>
          <a:p>
            <a:pPr lvl="1"/>
            <a:r>
              <a:rPr lang="en-US" dirty="0">
                <a:solidFill>
                  <a:srgbClr val="FF0000"/>
                </a:solidFill>
              </a:rPr>
              <a:t>Economic growth is the most important thing in our society.</a:t>
            </a:r>
          </a:p>
          <a:p>
            <a:pPr lvl="1"/>
            <a:r>
              <a:rPr lang="en-US" dirty="0">
                <a:solidFill>
                  <a:srgbClr val="FF0000"/>
                </a:solidFill>
              </a:rPr>
              <a:t>Higher education should be the goal of most people.</a:t>
            </a:r>
          </a:p>
        </p:txBody>
      </p:sp>
    </p:spTree>
    <p:extLst>
      <p:ext uri="{BB962C8B-B14F-4D97-AF65-F5344CB8AC3E}">
        <p14:creationId xmlns:p14="http://schemas.microsoft.com/office/powerpoint/2010/main" val="78592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30" y="-43864"/>
            <a:ext cx="10515600" cy="1325563"/>
          </a:xfrm>
        </p:spPr>
        <p:txBody>
          <a:bodyPr/>
          <a:lstStyle/>
          <a:p>
            <a:r>
              <a:rPr lang="en-US" dirty="0"/>
              <a:t>Human Wants and Needs</a:t>
            </a:r>
          </a:p>
        </p:txBody>
      </p:sp>
      <p:sp>
        <p:nvSpPr>
          <p:cNvPr id="3" name="Content Placeholder 2"/>
          <p:cNvSpPr>
            <a:spLocks noGrp="1"/>
          </p:cNvSpPr>
          <p:nvPr>
            <p:ph idx="1"/>
          </p:nvPr>
        </p:nvSpPr>
        <p:spPr>
          <a:xfrm>
            <a:off x="0" y="2910389"/>
            <a:ext cx="5798906" cy="1068702"/>
          </a:xfrm>
        </p:spPr>
        <p:txBody>
          <a:bodyPr>
            <a:normAutofit/>
          </a:bodyPr>
          <a:lstStyle/>
          <a:p>
            <a:r>
              <a:rPr lang="en-US" dirty="0"/>
              <a:t>Activity: List all the things you want in your life.</a:t>
            </a:r>
          </a:p>
          <a:p>
            <a:pPr marL="0" indent="0">
              <a:buNone/>
            </a:pPr>
            <a:endParaRPr lang="en-US" dirty="0"/>
          </a:p>
          <a:p>
            <a:endParaRPr lang="en-US" dirty="0"/>
          </a:p>
          <a:p>
            <a:pPr lvl="1"/>
            <a:endParaRPr lang="en-US" dirty="0"/>
          </a:p>
          <a:p>
            <a:endParaRPr lang="en-US" dirty="0"/>
          </a:p>
        </p:txBody>
      </p:sp>
      <p:pic>
        <p:nvPicPr>
          <p:cNvPr id="4" name="Picture 2" descr="Image result for there are only two tragedies in 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3007" y="153758"/>
            <a:ext cx="5456434" cy="28105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2607" y="3775117"/>
            <a:ext cx="4833817" cy="3231654"/>
          </a:xfrm>
          <a:prstGeom prst="rect">
            <a:avLst/>
          </a:prstGeom>
          <a:noFill/>
        </p:spPr>
        <p:txBody>
          <a:bodyPr wrap="square" rtlCol="0">
            <a:spAutoFit/>
          </a:bodyPr>
          <a:lstStyle/>
          <a:p>
            <a:r>
              <a:rPr lang="en-US" dirty="0"/>
              <a:t>Possible Examples:</a:t>
            </a:r>
          </a:p>
          <a:p>
            <a:pPr marL="285750" indent="-285750">
              <a:buFont typeface="Arial" panose="020B0604020202020204" pitchFamily="34" charset="0"/>
              <a:buChar char="•"/>
            </a:pPr>
            <a:r>
              <a:rPr lang="en-US" sz="1400" dirty="0"/>
              <a:t>A family</a:t>
            </a:r>
          </a:p>
          <a:p>
            <a:pPr marL="285750" indent="-285750">
              <a:buFont typeface="Arial" panose="020B0604020202020204" pitchFamily="34" charset="0"/>
              <a:buChar char="•"/>
            </a:pPr>
            <a:r>
              <a:rPr lang="en-US" sz="1400" dirty="0"/>
              <a:t>Money</a:t>
            </a:r>
          </a:p>
          <a:p>
            <a:pPr marL="285750" indent="-285750">
              <a:buFont typeface="Arial" panose="020B0604020202020204" pitchFamily="34" charset="0"/>
              <a:buChar char="•"/>
            </a:pPr>
            <a:r>
              <a:rPr lang="en-US" sz="1400" dirty="0"/>
              <a:t>Fame</a:t>
            </a:r>
          </a:p>
          <a:p>
            <a:pPr marL="285750" indent="-285750">
              <a:buFont typeface="Arial" panose="020B0604020202020204" pitchFamily="34" charset="0"/>
              <a:buChar char="•"/>
            </a:pPr>
            <a:r>
              <a:rPr lang="en-US" sz="1400" dirty="0"/>
              <a:t>A big house</a:t>
            </a:r>
          </a:p>
          <a:p>
            <a:pPr marL="285750" indent="-285750">
              <a:buFont typeface="Arial" panose="020B0604020202020204" pitchFamily="34" charset="0"/>
              <a:buChar char="•"/>
            </a:pPr>
            <a:r>
              <a:rPr lang="en-US" sz="1400" dirty="0"/>
              <a:t>Fast cars</a:t>
            </a:r>
          </a:p>
          <a:p>
            <a:pPr marL="285750" indent="-285750">
              <a:buFont typeface="Arial" panose="020B0604020202020204" pitchFamily="34" charset="0"/>
              <a:buChar char="•"/>
            </a:pPr>
            <a:r>
              <a:rPr lang="en-US" sz="1400" dirty="0"/>
              <a:t>An iPhone 12 Pro Max</a:t>
            </a:r>
          </a:p>
          <a:p>
            <a:pPr marL="285750" indent="-285750">
              <a:buFont typeface="Arial" panose="020B0604020202020204" pitchFamily="34" charset="0"/>
              <a:buChar char="•"/>
            </a:pPr>
            <a:r>
              <a:rPr lang="en-US" sz="1400" dirty="0"/>
              <a:t>Lots of friends</a:t>
            </a:r>
          </a:p>
          <a:p>
            <a:pPr marL="285750" indent="-285750">
              <a:buFont typeface="Arial" panose="020B0604020202020204" pitchFamily="34" charset="0"/>
              <a:buChar char="•"/>
            </a:pPr>
            <a:r>
              <a:rPr lang="en-US" sz="1400" dirty="0"/>
              <a:t>A girlfriend/boyfriend/wife/husband</a:t>
            </a:r>
          </a:p>
          <a:p>
            <a:pPr marL="285750" indent="-285750">
              <a:buFont typeface="Arial" panose="020B0604020202020204" pitchFamily="34" charset="0"/>
              <a:buChar char="•"/>
            </a:pPr>
            <a:r>
              <a:rPr lang="en-US" sz="1400" dirty="0"/>
              <a:t>To be beautiful</a:t>
            </a:r>
          </a:p>
          <a:p>
            <a:pPr marL="285750" indent="-285750">
              <a:buFont typeface="Arial" panose="020B0604020202020204" pitchFamily="34" charset="0"/>
              <a:buChar char="•"/>
            </a:pPr>
            <a:r>
              <a:rPr lang="en-US" sz="1400" dirty="0"/>
              <a:t>To have many skills</a:t>
            </a:r>
          </a:p>
          <a:p>
            <a:pPr marL="285750" indent="-285750">
              <a:buFont typeface="Arial" panose="020B0604020202020204" pitchFamily="34" charset="0"/>
              <a:buChar char="•"/>
            </a:pPr>
            <a:r>
              <a:rPr lang="en-US" sz="1400" dirty="0"/>
              <a:t>To speak perfect English/Chinese/Spanish etc.</a:t>
            </a:r>
          </a:p>
          <a:p>
            <a:pPr marL="285750" indent="-285750">
              <a:buFont typeface="Arial" panose="020B0604020202020204" pitchFamily="34" charset="0"/>
              <a:buChar char="•"/>
            </a:pPr>
            <a:r>
              <a:rPr lang="en-US" sz="1400" dirty="0"/>
              <a:t>Etc.</a:t>
            </a:r>
          </a:p>
          <a:p>
            <a:endParaRPr lang="en-US" dirty="0"/>
          </a:p>
        </p:txBody>
      </p:sp>
      <p:sp>
        <p:nvSpPr>
          <p:cNvPr id="5" name="Rectangle 4"/>
          <p:cNvSpPr/>
          <p:nvPr/>
        </p:nvSpPr>
        <p:spPr>
          <a:xfrm>
            <a:off x="5887495" y="3150372"/>
            <a:ext cx="6096000" cy="2862322"/>
          </a:xfrm>
          <a:prstGeom prst="rect">
            <a:avLst/>
          </a:prstGeom>
        </p:spPr>
        <p:txBody>
          <a:bodyPr>
            <a:spAutoFit/>
          </a:bodyPr>
          <a:lstStyle/>
          <a:p>
            <a:r>
              <a:rPr lang="en-US" b="1" dirty="0"/>
              <a:t>What do we notice about this list?</a:t>
            </a:r>
          </a:p>
          <a:p>
            <a:r>
              <a:rPr lang="en-US" dirty="0"/>
              <a:t>Hint: We know that resources are limited. Do the things we want have a limit also?</a:t>
            </a:r>
          </a:p>
          <a:p>
            <a:endParaRPr lang="en-US" dirty="0"/>
          </a:p>
          <a:p>
            <a:r>
              <a:rPr lang="en-US" dirty="0"/>
              <a:t>Answer: </a:t>
            </a:r>
            <a:r>
              <a:rPr lang="en-US" b="1" dirty="0"/>
              <a:t>Human wants have no limit</a:t>
            </a:r>
            <a:r>
              <a:rPr lang="en-US" dirty="0"/>
              <a:t>. Once we get what we want we usually want more.</a:t>
            </a:r>
          </a:p>
          <a:p>
            <a:endParaRPr lang="en-US" dirty="0"/>
          </a:p>
          <a:p>
            <a:r>
              <a:rPr lang="en-US" dirty="0" err="1"/>
              <a:t>Eg</a:t>
            </a:r>
            <a:r>
              <a:rPr lang="en-US" dirty="0"/>
              <a:t>. We buy a new house, we want to renovate the kitchen, buy a larger TV, install a pool, buy a comfier couch.</a:t>
            </a:r>
          </a:p>
          <a:p>
            <a:endParaRPr lang="en-US" dirty="0"/>
          </a:p>
        </p:txBody>
      </p:sp>
      <p:sp>
        <p:nvSpPr>
          <p:cNvPr id="7" name="TextBox 6"/>
          <p:cNvSpPr txBox="1"/>
          <p:nvPr/>
        </p:nvSpPr>
        <p:spPr>
          <a:xfrm>
            <a:off x="5522259" y="5898776"/>
            <a:ext cx="3818965" cy="646331"/>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Human wants have no limit.</a:t>
            </a:r>
          </a:p>
        </p:txBody>
      </p:sp>
      <p:pic>
        <p:nvPicPr>
          <p:cNvPr id="1026" name="Picture 2" descr="What are Needs and Wants? | Teaching Resources | MoneySen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6535" y="986490"/>
            <a:ext cx="2482571" cy="14895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51011" y="906373"/>
            <a:ext cx="3191436" cy="1569660"/>
          </a:xfrm>
          <a:prstGeom prst="rect">
            <a:avLst/>
          </a:prstGeom>
          <a:noFill/>
        </p:spPr>
        <p:txBody>
          <a:bodyPr wrap="square" rtlCol="0">
            <a:spAutoFit/>
          </a:bodyPr>
          <a:lstStyle/>
          <a:p>
            <a:r>
              <a:rPr lang="en-US" sz="2400" dirty="0"/>
              <a:t>Needs are essential things like food, water, shelter and wants are things beyond this. </a:t>
            </a:r>
          </a:p>
        </p:txBody>
      </p:sp>
    </p:spTree>
    <p:extLst>
      <p:ext uri="{BB962C8B-B14F-4D97-AF65-F5344CB8AC3E}">
        <p14:creationId xmlns:p14="http://schemas.microsoft.com/office/powerpoint/2010/main" val="396010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5834" y="1005291"/>
            <a:ext cx="7584141" cy="1083485"/>
          </a:xfrm>
        </p:spPr>
        <p:txBody>
          <a:bodyPr>
            <a:normAutofit/>
          </a:bodyPr>
          <a:lstStyle/>
          <a:p>
            <a:r>
              <a:rPr lang="en-US" dirty="0"/>
              <a:t>Activity: Choose any human want that you can think of. How do you fulfill this want?</a:t>
            </a:r>
          </a:p>
        </p:txBody>
      </p:sp>
      <p:sp>
        <p:nvSpPr>
          <p:cNvPr id="4" name="TextBox 3"/>
          <p:cNvSpPr txBox="1"/>
          <p:nvPr/>
        </p:nvSpPr>
        <p:spPr>
          <a:xfrm>
            <a:off x="1653989" y="5083455"/>
            <a:ext cx="2433917" cy="1323439"/>
          </a:xfrm>
          <a:prstGeom prst="rect">
            <a:avLst/>
          </a:prstGeom>
          <a:noFill/>
        </p:spPr>
        <p:txBody>
          <a:bodyPr wrap="square" rtlCol="0">
            <a:spAutoFit/>
          </a:bodyPr>
          <a:lstStyle/>
          <a:p>
            <a:r>
              <a:rPr lang="en-US" sz="4000" dirty="0"/>
              <a:t>Resources</a:t>
            </a:r>
          </a:p>
          <a:p>
            <a:r>
              <a:rPr lang="en-US" sz="4000" dirty="0"/>
              <a:t>(Inputs) </a:t>
            </a:r>
          </a:p>
        </p:txBody>
      </p:sp>
      <p:sp>
        <p:nvSpPr>
          <p:cNvPr id="5" name="TextBox 4"/>
          <p:cNvSpPr txBox="1"/>
          <p:nvPr/>
        </p:nvSpPr>
        <p:spPr>
          <a:xfrm>
            <a:off x="7521389" y="4892114"/>
            <a:ext cx="3832411" cy="1938992"/>
          </a:xfrm>
          <a:prstGeom prst="rect">
            <a:avLst/>
          </a:prstGeom>
          <a:noFill/>
        </p:spPr>
        <p:txBody>
          <a:bodyPr wrap="square" rtlCol="0">
            <a:spAutoFit/>
          </a:bodyPr>
          <a:lstStyle/>
          <a:p>
            <a:r>
              <a:rPr lang="en-US" sz="4000" dirty="0"/>
              <a:t>Output </a:t>
            </a:r>
          </a:p>
          <a:p>
            <a:r>
              <a:rPr lang="en-US" sz="4000" dirty="0"/>
              <a:t>- that fulfills our wants </a:t>
            </a:r>
          </a:p>
        </p:txBody>
      </p:sp>
      <p:sp>
        <p:nvSpPr>
          <p:cNvPr id="6" name="Right Arrow 5"/>
          <p:cNvSpPr/>
          <p:nvPr/>
        </p:nvSpPr>
        <p:spPr>
          <a:xfrm>
            <a:off x="4424082" y="5217459"/>
            <a:ext cx="2528047" cy="707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8041774" y="3442447"/>
            <a:ext cx="1810003" cy="1257475"/>
          </a:xfrm>
          <a:prstGeom prst="rect">
            <a:avLst/>
          </a:prstGeom>
        </p:spPr>
      </p:pic>
      <p:pic>
        <p:nvPicPr>
          <p:cNvPr id="8" name="Picture 7"/>
          <p:cNvPicPr>
            <a:picLocks noChangeAspect="1"/>
          </p:cNvPicPr>
          <p:nvPr/>
        </p:nvPicPr>
        <p:blipFill>
          <a:blip r:embed="rId3"/>
          <a:stretch>
            <a:fillRect/>
          </a:stretch>
        </p:blipFill>
        <p:spPr>
          <a:xfrm>
            <a:off x="2642658" y="3771486"/>
            <a:ext cx="1781424" cy="1305107"/>
          </a:xfrm>
          <a:prstGeom prst="rect">
            <a:avLst/>
          </a:prstGeom>
        </p:spPr>
      </p:pic>
      <p:pic>
        <p:nvPicPr>
          <p:cNvPr id="9" name="Picture 8"/>
          <p:cNvPicPr>
            <a:picLocks noChangeAspect="1"/>
          </p:cNvPicPr>
          <p:nvPr/>
        </p:nvPicPr>
        <p:blipFill>
          <a:blip r:embed="rId4"/>
          <a:stretch>
            <a:fillRect/>
          </a:stretch>
        </p:blipFill>
        <p:spPr>
          <a:xfrm>
            <a:off x="398790" y="3714648"/>
            <a:ext cx="1981477" cy="1152686"/>
          </a:xfrm>
          <a:prstGeom prst="rect">
            <a:avLst/>
          </a:prstGeom>
        </p:spPr>
      </p:pic>
      <p:pic>
        <p:nvPicPr>
          <p:cNvPr id="2" name="Picture 1"/>
          <p:cNvPicPr>
            <a:picLocks noChangeAspect="1"/>
          </p:cNvPicPr>
          <p:nvPr/>
        </p:nvPicPr>
        <p:blipFill>
          <a:blip r:embed="rId5"/>
          <a:stretch>
            <a:fillRect/>
          </a:stretch>
        </p:blipFill>
        <p:spPr>
          <a:xfrm>
            <a:off x="10060114" y="3714648"/>
            <a:ext cx="1293686" cy="852091"/>
          </a:xfrm>
          <a:prstGeom prst="rect">
            <a:avLst/>
          </a:prstGeom>
        </p:spPr>
      </p:pic>
      <p:sp>
        <p:nvSpPr>
          <p:cNvPr id="10" name="TextBox 9"/>
          <p:cNvSpPr txBox="1"/>
          <p:nvPr/>
        </p:nvSpPr>
        <p:spPr>
          <a:xfrm>
            <a:off x="8238564" y="974001"/>
            <a:ext cx="3818965"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We must use available resources to fulfill our wants and needs.</a:t>
            </a:r>
          </a:p>
        </p:txBody>
      </p:sp>
      <p:sp>
        <p:nvSpPr>
          <p:cNvPr id="11" name="TextBox 10"/>
          <p:cNvSpPr txBox="1"/>
          <p:nvPr/>
        </p:nvSpPr>
        <p:spPr>
          <a:xfrm>
            <a:off x="681318" y="197034"/>
            <a:ext cx="10672482" cy="584775"/>
          </a:xfrm>
          <a:prstGeom prst="rect">
            <a:avLst/>
          </a:prstGeom>
          <a:solidFill>
            <a:schemeClr val="tx1">
              <a:lumMod val="10000"/>
              <a:lumOff val="90000"/>
            </a:schemeClr>
          </a:solidFill>
        </p:spPr>
        <p:txBody>
          <a:bodyPr wrap="square" rtlCol="0">
            <a:spAutoFit/>
          </a:bodyPr>
          <a:lstStyle/>
          <a:p>
            <a:r>
              <a:rPr lang="en-US" sz="3200" dirty="0"/>
              <a:t>How are our wants and the resources we have connected?</a:t>
            </a:r>
          </a:p>
        </p:txBody>
      </p:sp>
      <p:sp>
        <p:nvSpPr>
          <p:cNvPr id="12" name="Rectangle 11"/>
          <p:cNvSpPr/>
          <p:nvPr/>
        </p:nvSpPr>
        <p:spPr>
          <a:xfrm>
            <a:off x="461680" y="1879022"/>
            <a:ext cx="7252447" cy="1754326"/>
          </a:xfrm>
          <a:prstGeom prst="rect">
            <a:avLst/>
          </a:prstGeom>
        </p:spPr>
        <p:txBody>
          <a:bodyPr wrap="square">
            <a:spAutoFit/>
          </a:bodyPr>
          <a:lstStyle/>
          <a:p>
            <a:r>
              <a:rPr lang="en-US" dirty="0"/>
              <a:t>Resources and wants are connected because we (try to) use resources to get the things we want. </a:t>
            </a:r>
          </a:p>
          <a:p>
            <a:pPr lvl="1"/>
            <a:r>
              <a:rPr lang="en-US" dirty="0" err="1"/>
              <a:t>Eg</a:t>
            </a:r>
            <a:r>
              <a:rPr lang="en-US" dirty="0"/>
              <a:t>. We use wood to build a fire.</a:t>
            </a:r>
          </a:p>
          <a:p>
            <a:pPr lvl="1"/>
            <a:r>
              <a:rPr lang="en-US" dirty="0"/>
              <a:t>We use our time, electricity, money to watch a movie.</a:t>
            </a:r>
          </a:p>
          <a:p>
            <a:pPr lvl="1"/>
            <a:r>
              <a:rPr lang="en-US" dirty="0"/>
              <a:t>We study hard at school to get a good job.</a:t>
            </a:r>
          </a:p>
          <a:p>
            <a:pPr lvl="1"/>
            <a:r>
              <a:rPr lang="en-US" dirty="0"/>
              <a:t>We use our personality to make friends.</a:t>
            </a:r>
          </a:p>
        </p:txBody>
      </p:sp>
      <p:sp>
        <p:nvSpPr>
          <p:cNvPr id="13" name="TextBox 12"/>
          <p:cNvSpPr txBox="1"/>
          <p:nvPr/>
        </p:nvSpPr>
        <p:spPr>
          <a:xfrm>
            <a:off x="7879975" y="2187388"/>
            <a:ext cx="3693460" cy="923330"/>
          </a:xfrm>
          <a:prstGeom prst="rect">
            <a:avLst/>
          </a:prstGeom>
          <a:solidFill>
            <a:schemeClr val="accent3">
              <a:lumMod val="40000"/>
              <a:lumOff val="60000"/>
            </a:schemeClr>
          </a:solidFill>
        </p:spPr>
        <p:txBody>
          <a:bodyPr wrap="square" rtlCol="0">
            <a:spAutoFit/>
          </a:bodyPr>
          <a:lstStyle/>
          <a:p>
            <a:r>
              <a:rPr lang="en-US" dirty="0"/>
              <a:t>Note: Life is unfortunately, very rarely this simple and the ‘devil is in the details’.</a:t>
            </a:r>
          </a:p>
        </p:txBody>
      </p:sp>
      <p:sp>
        <p:nvSpPr>
          <p:cNvPr id="14" name="TextBox 13"/>
          <p:cNvSpPr txBox="1"/>
          <p:nvPr/>
        </p:nvSpPr>
        <p:spPr>
          <a:xfrm>
            <a:off x="4591665" y="4892114"/>
            <a:ext cx="1995948" cy="369332"/>
          </a:xfrm>
          <a:prstGeom prst="rect">
            <a:avLst/>
          </a:prstGeom>
          <a:noFill/>
        </p:spPr>
        <p:txBody>
          <a:bodyPr wrap="square" rtlCol="0">
            <a:spAutoFit/>
          </a:bodyPr>
          <a:lstStyle/>
          <a:p>
            <a:r>
              <a:rPr lang="en-US" dirty="0"/>
              <a:t>production</a:t>
            </a:r>
          </a:p>
        </p:txBody>
      </p:sp>
    </p:spTree>
    <p:extLst>
      <p:ext uri="{BB962C8B-B14F-4D97-AF65-F5344CB8AC3E}">
        <p14:creationId xmlns:p14="http://schemas.microsoft.com/office/powerpoint/2010/main" val="374405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031" y="0"/>
            <a:ext cx="10515600" cy="1325563"/>
          </a:xfrm>
        </p:spPr>
        <p:txBody>
          <a:bodyPr/>
          <a:lstStyle/>
          <a:p>
            <a:r>
              <a:rPr lang="en-US" dirty="0"/>
              <a:t>The Fundamental Economic Problem</a:t>
            </a:r>
          </a:p>
        </p:txBody>
      </p:sp>
      <p:sp>
        <p:nvSpPr>
          <p:cNvPr id="3" name="Content Placeholder 2"/>
          <p:cNvSpPr>
            <a:spLocks noGrp="1"/>
          </p:cNvSpPr>
          <p:nvPr>
            <p:ph idx="1"/>
          </p:nvPr>
        </p:nvSpPr>
        <p:spPr>
          <a:xfrm>
            <a:off x="210670" y="1325563"/>
            <a:ext cx="9798424" cy="4351338"/>
          </a:xfrm>
        </p:spPr>
        <p:txBody>
          <a:bodyPr>
            <a:normAutofit/>
          </a:bodyPr>
          <a:lstStyle/>
          <a:p>
            <a:r>
              <a:rPr lang="en-US" dirty="0"/>
              <a:t>Resources – limited/scarce or unlimited/infinite?</a:t>
            </a:r>
          </a:p>
          <a:p>
            <a:r>
              <a:rPr lang="en-US" dirty="0"/>
              <a:t>Human Wants – limited/scarce or unlimited/infinite?</a:t>
            </a:r>
          </a:p>
          <a:p>
            <a:endParaRPr lang="en-US" dirty="0"/>
          </a:p>
          <a:p>
            <a:r>
              <a:rPr lang="en-US" dirty="0"/>
              <a:t>This is the </a:t>
            </a:r>
            <a:r>
              <a:rPr lang="en-US" dirty="0">
                <a:solidFill>
                  <a:srgbClr val="00B0F0"/>
                </a:solidFill>
              </a:rPr>
              <a:t>fundamental economic problem</a:t>
            </a:r>
            <a:r>
              <a:rPr lang="en-US" dirty="0"/>
              <a:t>! Our </a:t>
            </a:r>
            <a:r>
              <a:rPr lang="en-US" dirty="0">
                <a:solidFill>
                  <a:srgbClr val="00B0F0"/>
                </a:solidFill>
              </a:rPr>
              <a:t>wants are infinite</a:t>
            </a:r>
            <a:r>
              <a:rPr lang="en-US" dirty="0"/>
              <a:t> but our </a:t>
            </a:r>
            <a:r>
              <a:rPr lang="en-US" dirty="0">
                <a:solidFill>
                  <a:srgbClr val="00B0F0"/>
                </a:solidFill>
              </a:rPr>
              <a:t>resources are scarce</a:t>
            </a:r>
            <a:r>
              <a:rPr lang="en-US" dirty="0"/>
              <a:t>.</a:t>
            </a:r>
          </a:p>
          <a:p>
            <a:endParaRPr lang="en-US" dirty="0"/>
          </a:p>
          <a:p>
            <a:r>
              <a:rPr lang="en-US" dirty="0"/>
              <a:t>What is the logical conclusion from this?</a:t>
            </a:r>
          </a:p>
          <a:p>
            <a:r>
              <a:rPr lang="en-US" dirty="0"/>
              <a:t>Hint: C _ _ _ _ E</a:t>
            </a:r>
          </a:p>
          <a:p>
            <a:endParaRPr lang="en-US" dirty="0"/>
          </a:p>
        </p:txBody>
      </p:sp>
      <p:sp>
        <p:nvSpPr>
          <p:cNvPr id="6" name="Rectangle 5"/>
          <p:cNvSpPr/>
          <p:nvPr/>
        </p:nvSpPr>
        <p:spPr>
          <a:xfrm>
            <a:off x="2384958" y="1723973"/>
            <a:ext cx="2245659" cy="806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463988" y="2205306"/>
            <a:ext cx="2456329" cy="76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050564" y="350370"/>
            <a:ext cx="2903871" cy="1852695"/>
          </a:xfrm>
          <a:prstGeom prst="rect">
            <a:avLst/>
          </a:prstGeom>
        </p:spPr>
      </p:pic>
    </p:spTree>
    <p:extLst>
      <p:ext uri="{BB962C8B-B14F-4D97-AF65-F5344CB8AC3E}">
        <p14:creationId xmlns:p14="http://schemas.microsoft.com/office/powerpoint/2010/main" val="254566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031" y="0"/>
            <a:ext cx="10515600" cy="1325563"/>
          </a:xfrm>
        </p:spPr>
        <p:txBody>
          <a:bodyPr/>
          <a:lstStyle/>
          <a:p>
            <a:r>
              <a:rPr lang="en-US" dirty="0"/>
              <a:t>The Fundamental Economic Problem</a:t>
            </a:r>
          </a:p>
        </p:txBody>
      </p:sp>
      <p:sp>
        <p:nvSpPr>
          <p:cNvPr id="3" name="Content Placeholder 2"/>
          <p:cNvSpPr>
            <a:spLocks noGrp="1"/>
          </p:cNvSpPr>
          <p:nvPr>
            <p:ph idx="1"/>
          </p:nvPr>
        </p:nvSpPr>
        <p:spPr>
          <a:xfrm>
            <a:off x="285178" y="1157896"/>
            <a:ext cx="4004022" cy="2362488"/>
          </a:xfrm>
        </p:spPr>
        <p:txBody>
          <a:bodyPr>
            <a:normAutofit fontScale="92500"/>
          </a:bodyPr>
          <a:lstStyle/>
          <a:p>
            <a:r>
              <a:rPr lang="en-US" dirty="0"/>
              <a:t>Humans face huge numbers of choices because we usually don’t have enough resources to get everything that we want! </a:t>
            </a:r>
          </a:p>
        </p:txBody>
      </p:sp>
      <p:pic>
        <p:nvPicPr>
          <p:cNvPr id="4" name="Picture 3"/>
          <p:cNvPicPr>
            <a:picLocks noChangeAspect="1"/>
          </p:cNvPicPr>
          <p:nvPr/>
        </p:nvPicPr>
        <p:blipFill>
          <a:blip r:embed="rId2"/>
          <a:stretch>
            <a:fillRect/>
          </a:stretch>
        </p:blipFill>
        <p:spPr>
          <a:xfrm>
            <a:off x="4289200" y="1175101"/>
            <a:ext cx="7189004" cy="3913736"/>
          </a:xfrm>
          <a:prstGeom prst="rect">
            <a:avLst/>
          </a:prstGeom>
        </p:spPr>
      </p:pic>
      <p:sp>
        <p:nvSpPr>
          <p:cNvPr id="5" name="Rectangle 4"/>
          <p:cNvSpPr/>
          <p:nvPr/>
        </p:nvSpPr>
        <p:spPr>
          <a:xfrm>
            <a:off x="4983274" y="4369087"/>
            <a:ext cx="1875561" cy="31916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1697" y="3872319"/>
            <a:ext cx="4725456" cy="2862322"/>
          </a:xfrm>
          <a:prstGeom prst="rect">
            <a:avLst/>
          </a:prstGeom>
          <a:solidFill>
            <a:schemeClr val="accent1">
              <a:lumMod val="20000"/>
              <a:lumOff val="80000"/>
            </a:schemeClr>
          </a:solidFill>
        </p:spPr>
        <p:txBody>
          <a:bodyPr wrap="square" rtlCol="0">
            <a:spAutoFit/>
          </a:bodyPr>
          <a:lstStyle/>
          <a:p>
            <a:r>
              <a:rPr lang="en-US" b="1" u="sng" dirty="0"/>
              <a:t>Examples of Scarce Resources Causing Choice</a:t>
            </a:r>
          </a:p>
          <a:p>
            <a:pPr marL="285750" indent="-285750">
              <a:buFont typeface="Arial" panose="020B0604020202020204" pitchFamily="34" charset="0"/>
              <a:buChar char="•"/>
            </a:pPr>
            <a:r>
              <a:rPr lang="en-US" dirty="0"/>
              <a:t>A business may have to choose between hiring new workers or fixing a broken machine if they don’t have enough money for both! </a:t>
            </a:r>
          </a:p>
          <a:p>
            <a:pPr marL="285750" indent="-285750">
              <a:buFont typeface="Arial" panose="020B0604020202020204" pitchFamily="34" charset="0"/>
              <a:buChar char="•"/>
            </a:pPr>
            <a:r>
              <a:rPr lang="en-US" dirty="0"/>
              <a:t>You have two weeks of holiday. You can’t go to Europe and Africa and the United States because you won’t have enough time, money, energy etc.</a:t>
            </a:r>
          </a:p>
          <a:p>
            <a:endParaRPr lang="en-US" dirty="0"/>
          </a:p>
        </p:txBody>
      </p:sp>
      <p:sp>
        <p:nvSpPr>
          <p:cNvPr id="12" name="TextBox 11"/>
          <p:cNvSpPr txBox="1"/>
          <p:nvPr/>
        </p:nvSpPr>
        <p:spPr>
          <a:xfrm>
            <a:off x="6959770" y="5419165"/>
            <a:ext cx="4887089"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Scarce resources forces us to make choices.</a:t>
            </a:r>
          </a:p>
          <a:p>
            <a:r>
              <a:rPr lang="en-US" dirty="0">
                <a:solidFill>
                  <a:srgbClr val="FF0000"/>
                </a:solidFill>
              </a:rPr>
              <a:t>This is the fundamental economic problem. </a:t>
            </a:r>
          </a:p>
        </p:txBody>
      </p:sp>
      <p:sp>
        <p:nvSpPr>
          <p:cNvPr id="13" name="Rectangle 12"/>
          <p:cNvSpPr/>
          <p:nvPr/>
        </p:nvSpPr>
        <p:spPr>
          <a:xfrm>
            <a:off x="4965843" y="4724188"/>
            <a:ext cx="1875561" cy="31916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449671" y="4150225"/>
            <a:ext cx="1545784" cy="43772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482975" y="4621318"/>
            <a:ext cx="1545784" cy="43772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820834" y="4183594"/>
            <a:ext cx="1657369" cy="67079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61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12" grpId="0" animBg="1"/>
      <p:bldP spid="13" grpId="0" animBg="1"/>
      <p:bldP spid="14" grpId="0" animBg="1"/>
      <p:bldP spid="15" grpId="0" animBg="1"/>
      <p:bldP spid="1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r>
              <a:rPr lang="en-US" dirty="0"/>
              <a:t>Human wants are limited or unlimited?</a:t>
            </a:r>
          </a:p>
          <a:p>
            <a:r>
              <a:rPr lang="en-US" dirty="0"/>
              <a:t>Our resources are limited or unlimited?</a:t>
            </a:r>
          </a:p>
          <a:p>
            <a:r>
              <a:rPr lang="en-US" dirty="0"/>
              <a:t>What is the fundamental economic problem?</a:t>
            </a:r>
          </a:p>
          <a:p>
            <a:pPr marL="0" indent="0">
              <a:buNone/>
            </a:pPr>
            <a:r>
              <a:rPr lang="en-US" dirty="0"/>
              <a:t> </a:t>
            </a:r>
          </a:p>
          <a:p>
            <a:pPr marL="0" indent="0">
              <a:buNone/>
            </a:pPr>
            <a:endParaRPr lang="en-US" dirty="0"/>
          </a:p>
          <a:p>
            <a:r>
              <a:rPr lang="en-US" dirty="0"/>
              <a:t>Because of this we have make _____________ with how we use our resources.</a:t>
            </a:r>
          </a:p>
          <a:p>
            <a:endParaRPr lang="en-US" dirty="0"/>
          </a:p>
        </p:txBody>
      </p:sp>
      <p:sp>
        <p:nvSpPr>
          <p:cNvPr id="4" name="TextBox 3"/>
          <p:cNvSpPr txBox="1"/>
          <p:nvPr/>
        </p:nvSpPr>
        <p:spPr>
          <a:xfrm>
            <a:off x="6886508" y="1585972"/>
            <a:ext cx="3209544" cy="584775"/>
          </a:xfrm>
          <a:prstGeom prst="rect">
            <a:avLst/>
          </a:prstGeom>
          <a:noFill/>
        </p:spPr>
        <p:txBody>
          <a:bodyPr wrap="square" rtlCol="0">
            <a:spAutoFit/>
          </a:bodyPr>
          <a:lstStyle/>
          <a:p>
            <a:r>
              <a:rPr lang="en-US" sz="3200" dirty="0">
                <a:solidFill>
                  <a:srgbClr val="FF0000"/>
                </a:solidFill>
              </a:rPr>
              <a:t>Unlimited</a:t>
            </a:r>
          </a:p>
        </p:txBody>
      </p:sp>
      <p:sp>
        <p:nvSpPr>
          <p:cNvPr id="5" name="TextBox 4"/>
          <p:cNvSpPr txBox="1"/>
          <p:nvPr/>
        </p:nvSpPr>
        <p:spPr>
          <a:xfrm>
            <a:off x="6886508" y="2232984"/>
            <a:ext cx="3209544" cy="584775"/>
          </a:xfrm>
          <a:prstGeom prst="rect">
            <a:avLst/>
          </a:prstGeom>
          <a:noFill/>
        </p:spPr>
        <p:txBody>
          <a:bodyPr wrap="square" rtlCol="0">
            <a:spAutoFit/>
          </a:bodyPr>
          <a:lstStyle/>
          <a:p>
            <a:r>
              <a:rPr lang="en-US" sz="3200" dirty="0">
                <a:solidFill>
                  <a:srgbClr val="FF0000"/>
                </a:solidFill>
              </a:rPr>
              <a:t>Limited</a:t>
            </a:r>
            <a:endParaRPr lang="en-US" dirty="0">
              <a:solidFill>
                <a:srgbClr val="FF0000"/>
              </a:solidFill>
            </a:endParaRPr>
          </a:p>
        </p:txBody>
      </p:sp>
      <p:sp>
        <p:nvSpPr>
          <p:cNvPr id="7" name="TextBox 6"/>
          <p:cNvSpPr txBox="1"/>
          <p:nvPr/>
        </p:nvSpPr>
        <p:spPr>
          <a:xfrm>
            <a:off x="1815354" y="3381082"/>
            <a:ext cx="10959352" cy="584775"/>
          </a:xfrm>
          <a:prstGeom prst="rect">
            <a:avLst/>
          </a:prstGeom>
          <a:noFill/>
        </p:spPr>
        <p:txBody>
          <a:bodyPr wrap="square" rtlCol="0">
            <a:spAutoFit/>
          </a:bodyPr>
          <a:lstStyle/>
          <a:p>
            <a:r>
              <a:rPr lang="en-US" sz="3200" dirty="0">
                <a:solidFill>
                  <a:srgbClr val="FF0000"/>
                </a:solidFill>
              </a:rPr>
              <a:t>We have unlimited wants but limited resources. </a:t>
            </a:r>
          </a:p>
        </p:txBody>
      </p:sp>
      <p:sp>
        <p:nvSpPr>
          <p:cNvPr id="8" name="TextBox 7"/>
          <p:cNvSpPr txBox="1"/>
          <p:nvPr/>
        </p:nvSpPr>
        <p:spPr>
          <a:xfrm>
            <a:off x="5690258" y="4215765"/>
            <a:ext cx="3209544" cy="584775"/>
          </a:xfrm>
          <a:prstGeom prst="rect">
            <a:avLst/>
          </a:prstGeom>
          <a:noFill/>
        </p:spPr>
        <p:txBody>
          <a:bodyPr wrap="square" rtlCol="0">
            <a:spAutoFit/>
          </a:bodyPr>
          <a:lstStyle/>
          <a:p>
            <a:r>
              <a:rPr lang="en-US" sz="3200" dirty="0">
                <a:solidFill>
                  <a:srgbClr val="FF0000"/>
                </a:solidFill>
              </a:rPr>
              <a:t>choices</a:t>
            </a:r>
            <a:endParaRPr lang="en-US" dirty="0">
              <a:solidFill>
                <a:srgbClr val="FF0000"/>
              </a:solidFill>
            </a:endParaRPr>
          </a:p>
        </p:txBody>
      </p:sp>
    </p:spTree>
    <p:extLst>
      <p:ext uri="{BB962C8B-B14F-4D97-AF65-F5344CB8AC3E}">
        <p14:creationId xmlns:p14="http://schemas.microsoft.com/office/powerpoint/2010/main" val="170270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7200" dirty="0"/>
              <a:t>Opportunity Cost</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811048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 Macro Exam Information</a:t>
            </a: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19656941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8999"/>
            <a:ext cx="4347883" cy="809190"/>
          </a:xfrm>
        </p:spPr>
        <p:txBody>
          <a:bodyPr/>
          <a:lstStyle/>
          <a:p>
            <a:r>
              <a:rPr lang="en-US" dirty="0"/>
              <a:t>Opportunity Cost</a:t>
            </a:r>
          </a:p>
        </p:txBody>
      </p:sp>
      <p:sp>
        <p:nvSpPr>
          <p:cNvPr id="3" name="Content Placeholder 2"/>
          <p:cNvSpPr>
            <a:spLocks noGrp="1"/>
          </p:cNvSpPr>
          <p:nvPr>
            <p:ph idx="1"/>
          </p:nvPr>
        </p:nvSpPr>
        <p:spPr>
          <a:xfrm>
            <a:off x="149840" y="1027538"/>
            <a:ext cx="5410451" cy="2465174"/>
          </a:xfrm>
        </p:spPr>
        <p:txBody>
          <a:bodyPr>
            <a:normAutofit fontScale="77500" lnSpcReduction="20000"/>
          </a:bodyPr>
          <a:lstStyle/>
          <a:p>
            <a:r>
              <a:rPr lang="en-US" dirty="0"/>
              <a:t>We have established that the fundamental economic problem is limited resources and unlimited wants, so </a:t>
            </a:r>
            <a:r>
              <a:rPr lang="en-US" b="1" u="sng" dirty="0"/>
              <a:t>we have to make choices. </a:t>
            </a:r>
          </a:p>
          <a:p>
            <a:r>
              <a:rPr lang="en-US" dirty="0"/>
              <a:t>Each time we make one of these choices, we give up the other alternatives.</a:t>
            </a:r>
          </a:p>
          <a:p>
            <a:r>
              <a:rPr lang="en-US" dirty="0"/>
              <a:t>We often talk about the concept of </a:t>
            </a:r>
            <a:r>
              <a:rPr lang="en-US" b="1" u="sng" dirty="0"/>
              <a:t>opportunity cost. </a:t>
            </a:r>
          </a:p>
          <a:p>
            <a:endParaRPr lang="en-US" dirty="0"/>
          </a:p>
          <a:p>
            <a:endParaRPr lang="en-US" dirty="0"/>
          </a:p>
        </p:txBody>
      </p:sp>
      <p:sp>
        <p:nvSpPr>
          <p:cNvPr id="6" name="Rectangle 5"/>
          <p:cNvSpPr/>
          <p:nvPr/>
        </p:nvSpPr>
        <p:spPr>
          <a:xfrm>
            <a:off x="457199" y="3552061"/>
            <a:ext cx="4957484" cy="1384995"/>
          </a:xfrm>
          <a:prstGeom prst="rect">
            <a:avLst/>
          </a:prstGeom>
          <a:solidFill>
            <a:schemeClr val="accent2">
              <a:lumMod val="60000"/>
              <a:lumOff val="40000"/>
            </a:schemeClr>
          </a:solidFill>
        </p:spPr>
        <p:txBody>
          <a:bodyPr wrap="square">
            <a:spAutoFit/>
          </a:bodyPr>
          <a:lstStyle/>
          <a:p>
            <a:r>
              <a:rPr lang="en-US" sz="2800" dirty="0"/>
              <a:t>Opportunity cost definition: The </a:t>
            </a:r>
            <a:r>
              <a:rPr lang="en-US" sz="2800" dirty="0">
                <a:solidFill>
                  <a:srgbClr val="00B0F0"/>
                </a:solidFill>
              </a:rPr>
              <a:t>value of the next best opportunity or choice foregone</a:t>
            </a:r>
            <a:r>
              <a:rPr lang="en-US" sz="2800" dirty="0"/>
              <a:t>.</a:t>
            </a:r>
          </a:p>
        </p:txBody>
      </p:sp>
      <p:sp>
        <p:nvSpPr>
          <p:cNvPr id="7" name="Rectangle 6"/>
          <p:cNvSpPr/>
          <p:nvPr/>
        </p:nvSpPr>
        <p:spPr>
          <a:xfrm>
            <a:off x="6371783" y="4523121"/>
            <a:ext cx="4832673" cy="1323439"/>
          </a:xfrm>
          <a:prstGeom prst="rect">
            <a:avLst/>
          </a:prstGeom>
          <a:solidFill>
            <a:srgbClr val="FFFF00"/>
          </a:solidFill>
        </p:spPr>
        <p:txBody>
          <a:bodyPr wrap="square">
            <a:spAutoFit/>
          </a:bodyPr>
          <a:lstStyle/>
          <a:p>
            <a:r>
              <a:rPr lang="en-US" sz="2000" dirty="0">
                <a:solidFill>
                  <a:srgbClr val="FF0000"/>
                </a:solidFill>
              </a:rPr>
              <a:t>Summary</a:t>
            </a:r>
          </a:p>
          <a:p>
            <a:r>
              <a:rPr lang="en-US" sz="2000" dirty="0">
                <a:solidFill>
                  <a:srgbClr val="FF0000"/>
                </a:solidFill>
              </a:rPr>
              <a:t>Every decision and anything we do has an opportunity cost because we gave up another option.</a:t>
            </a:r>
          </a:p>
        </p:txBody>
      </p:sp>
      <p:sp>
        <p:nvSpPr>
          <p:cNvPr id="8" name="Rectangle 7"/>
          <p:cNvSpPr/>
          <p:nvPr/>
        </p:nvSpPr>
        <p:spPr>
          <a:xfrm>
            <a:off x="6128318" y="353556"/>
            <a:ext cx="5504329" cy="2862322"/>
          </a:xfrm>
          <a:prstGeom prst="rect">
            <a:avLst/>
          </a:prstGeom>
          <a:solidFill>
            <a:schemeClr val="bg1">
              <a:lumMod val="95000"/>
            </a:schemeClr>
          </a:solidFill>
        </p:spPr>
        <p:txBody>
          <a:bodyPr wrap="square">
            <a:spAutoFit/>
          </a:bodyPr>
          <a:lstStyle/>
          <a:p>
            <a:r>
              <a:rPr lang="en-US" sz="2000" b="1" dirty="0"/>
              <a:t>Examples</a:t>
            </a:r>
          </a:p>
          <a:p>
            <a:r>
              <a:rPr lang="en-US" sz="2000" dirty="0"/>
              <a:t>If you go to McDonalds and order a Big Mac, the opportunity cost is perhaps ordering nuggets which was your next choice.</a:t>
            </a:r>
          </a:p>
          <a:p>
            <a:endParaRPr lang="en-US" sz="2000" dirty="0"/>
          </a:p>
          <a:p>
            <a:r>
              <a:rPr lang="en-US" sz="2000" dirty="0"/>
              <a:t>Where are you right now? What is the opportunity cost? </a:t>
            </a:r>
          </a:p>
          <a:p>
            <a:r>
              <a:rPr lang="en-US" sz="2000" dirty="0"/>
              <a:t>Answer: You’re at school. You perhaps gave up the satisfaction of staying at home and sleeping!</a:t>
            </a:r>
          </a:p>
        </p:txBody>
      </p:sp>
      <p:pic>
        <p:nvPicPr>
          <p:cNvPr id="9" name="Picture 8"/>
          <p:cNvPicPr>
            <a:picLocks noChangeAspect="1"/>
          </p:cNvPicPr>
          <p:nvPr/>
        </p:nvPicPr>
        <p:blipFill>
          <a:blip r:embed="rId2"/>
          <a:stretch>
            <a:fillRect/>
          </a:stretch>
        </p:blipFill>
        <p:spPr>
          <a:xfrm>
            <a:off x="149840" y="5740401"/>
            <a:ext cx="11713025" cy="1117599"/>
          </a:xfrm>
          <a:prstGeom prst="rect">
            <a:avLst/>
          </a:prstGeom>
        </p:spPr>
      </p:pic>
      <p:pic>
        <p:nvPicPr>
          <p:cNvPr id="4" name="Picture 3"/>
          <p:cNvPicPr>
            <a:picLocks noChangeAspect="1"/>
          </p:cNvPicPr>
          <p:nvPr/>
        </p:nvPicPr>
        <p:blipFill>
          <a:blip r:embed="rId3"/>
          <a:stretch>
            <a:fillRect/>
          </a:stretch>
        </p:blipFill>
        <p:spPr>
          <a:xfrm>
            <a:off x="6811809" y="3317264"/>
            <a:ext cx="1598795" cy="1347643"/>
          </a:xfrm>
          <a:prstGeom prst="rect">
            <a:avLst/>
          </a:prstGeom>
        </p:spPr>
      </p:pic>
      <p:pic>
        <p:nvPicPr>
          <p:cNvPr id="5" name="Picture 4"/>
          <p:cNvPicPr>
            <a:picLocks noChangeAspect="1"/>
          </p:cNvPicPr>
          <p:nvPr/>
        </p:nvPicPr>
        <p:blipFill>
          <a:blip r:embed="rId4"/>
          <a:stretch>
            <a:fillRect/>
          </a:stretch>
        </p:blipFill>
        <p:spPr>
          <a:xfrm>
            <a:off x="8880482" y="3352531"/>
            <a:ext cx="2465114" cy="1277108"/>
          </a:xfrm>
          <a:prstGeom prst="rect">
            <a:avLst/>
          </a:prstGeom>
        </p:spPr>
      </p:pic>
    </p:spTree>
    <p:extLst>
      <p:ext uri="{BB962C8B-B14F-4D97-AF65-F5344CB8AC3E}">
        <p14:creationId xmlns:p14="http://schemas.microsoft.com/office/powerpoint/2010/main" val="370796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46848" y="1766047"/>
            <a:ext cx="5683624" cy="4410916"/>
          </a:xfrm>
        </p:spPr>
        <p:txBody>
          <a:bodyPr>
            <a:normAutofit lnSpcReduction="10000"/>
          </a:bodyPr>
          <a:lstStyle/>
          <a:p>
            <a:r>
              <a:rPr lang="en-US" dirty="0"/>
              <a:t>Your boss takes you out for lunch.</a:t>
            </a:r>
          </a:p>
          <a:p>
            <a:r>
              <a:rPr lang="en-US" dirty="0"/>
              <a:t>He/she pays for everything!</a:t>
            </a:r>
          </a:p>
          <a:p>
            <a:r>
              <a:rPr lang="en-US" dirty="0"/>
              <a:t>Is there any opportunity cost?</a:t>
            </a:r>
          </a:p>
          <a:p>
            <a:r>
              <a:rPr lang="en-US" dirty="0">
                <a:solidFill>
                  <a:srgbClr val="0070C0"/>
                </a:solidFill>
              </a:rPr>
              <a:t>Answer: Yes. </a:t>
            </a:r>
          </a:p>
          <a:p>
            <a:r>
              <a:rPr lang="en-US" dirty="0">
                <a:solidFill>
                  <a:srgbClr val="0070C0"/>
                </a:solidFill>
              </a:rPr>
              <a:t>Perhaps the lunch is free, but what about the time you’ve given up? Maybe you could have spent time with your family, read a book or gone to the gym. In this case, time is the main cost.</a:t>
            </a:r>
          </a:p>
          <a:p>
            <a:endParaRPr lang="en-US" dirty="0"/>
          </a:p>
        </p:txBody>
      </p:sp>
      <p:pic>
        <p:nvPicPr>
          <p:cNvPr id="5" name="Picture 4"/>
          <p:cNvPicPr>
            <a:picLocks noChangeAspect="1"/>
          </p:cNvPicPr>
          <p:nvPr/>
        </p:nvPicPr>
        <p:blipFill>
          <a:blip r:embed="rId2"/>
          <a:stretch>
            <a:fillRect/>
          </a:stretch>
        </p:blipFill>
        <p:spPr>
          <a:xfrm>
            <a:off x="6520478" y="2131586"/>
            <a:ext cx="4833322" cy="3152166"/>
          </a:xfrm>
          <a:prstGeom prst="rect">
            <a:avLst/>
          </a:prstGeom>
        </p:spPr>
      </p:pic>
      <p:pic>
        <p:nvPicPr>
          <p:cNvPr id="4" name="Picture 3"/>
          <p:cNvPicPr>
            <a:picLocks noChangeAspect="1"/>
          </p:cNvPicPr>
          <p:nvPr/>
        </p:nvPicPr>
        <p:blipFill>
          <a:blip r:embed="rId3"/>
          <a:stretch>
            <a:fillRect/>
          </a:stretch>
        </p:blipFill>
        <p:spPr>
          <a:xfrm>
            <a:off x="6230472" y="60834"/>
            <a:ext cx="3395666" cy="1905405"/>
          </a:xfrm>
          <a:prstGeom prst="rect">
            <a:avLst/>
          </a:prstGeom>
        </p:spPr>
      </p:pic>
    </p:spTree>
    <p:extLst>
      <p:ext uri="{BB962C8B-B14F-4D97-AF65-F5344CB8AC3E}">
        <p14:creationId xmlns:p14="http://schemas.microsoft.com/office/powerpoint/2010/main" val="58571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Give some examples of opportunity cost.</a:t>
            </a:r>
          </a:p>
          <a:p>
            <a:r>
              <a:rPr lang="en-US" dirty="0">
                <a:solidFill>
                  <a:srgbClr val="FF0000"/>
                </a:solidFill>
              </a:rPr>
              <a:t>You decide to go to university. Opportunity cost is getting a job.</a:t>
            </a:r>
          </a:p>
          <a:p>
            <a:r>
              <a:rPr lang="en-US" dirty="0">
                <a:solidFill>
                  <a:srgbClr val="FF0000"/>
                </a:solidFill>
              </a:rPr>
              <a:t>You marry Jackie. The opportunity cost is marrying Mary.</a:t>
            </a:r>
          </a:p>
          <a:p>
            <a:r>
              <a:rPr lang="en-US" dirty="0">
                <a:solidFill>
                  <a:srgbClr val="FF0000"/>
                </a:solidFill>
              </a:rPr>
              <a:t>You get a job which pays a lot but is boring. Opportunity cost is a job that pays less but is interesting.</a:t>
            </a:r>
          </a:p>
        </p:txBody>
      </p:sp>
    </p:spTree>
    <p:extLst>
      <p:ext uri="{BB962C8B-B14F-4D97-AF65-F5344CB8AC3E}">
        <p14:creationId xmlns:p14="http://schemas.microsoft.com/office/powerpoint/2010/main" val="220820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Note: Giving up benefits and giving up disadvantages</a:t>
            </a:r>
          </a:p>
        </p:txBody>
      </p:sp>
      <p:sp>
        <p:nvSpPr>
          <p:cNvPr id="3" name="Content Placeholder 2"/>
          <p:cNvSpPr>
            <a:spLocks noGrp="1"/>
          </p:cNvSpPr>
          <p:nvPr>
            <p:ph idx="1"/>
          </p:nvPr>
        </p:nvSpPr>
        <p:spPr/>
        <p:txBody>
          <a:bodyPr/>
          <a:lstStyle/>
          <a:p>
            <a:r>
              <a:rPr lang="en-US" dirty="0"/>
              <a:t>We assume, when we talk about opportunity cost that we are talking about the benefits that we are giving up.</a:t>
            </a:r>
          </a:p>
          <a:p>
            <a:r>
              <a:rPr lang="en-US" dirty="0"/>
              <a:t>If we are giving up something negative, that is not opportunity cost.</a:t>
            </a:r>
          </a:p>
          <a:p>
            <a:endParaRPr lang="en-US" dirty="0"/>
          </a:p>
          <a:p>
            <a:r>
              <a:rPr lang="en-US" dirty="0" err="1"/>
              <a:t>Eg</a:t>
            </a:r>
            <a:r>
              <a:rPr lang="en-US" dirty="0"/>
              <a:t>. You choose to work at company A instead of your old job, company B. Company B was far from your home. </a:t>
            </a:r>
          </a:p>
          <a:p>
            <a:pPr lvl="1"/>
            <a:r>
              <a:rPr lang="en-US" dirty="0"/>
              <a:t>Even though Company B is the opportunity cost of working at company A, giving up the long commute is not really an opportunity cost because you’re giving up a negative thing. </a:t>
            </a:r>
          </a:p>
        </p:txBody>
      </p:sp>
    </p:spTree>
    <p:extLst>
      <p:ext uri="{BB962C8B-B14F-4D97-AF65-F5344CB8AC3E}">
        <p14:creationId xmlns:p14="http://schemas.microsoft.com/office/powerpoint/2010/main" val="9160049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232" y="33804"/>
            <a:ext cx="5128276" cy="1325563"/>
          </a:xfrm>
        </p:spPr>
        <p:txBody>
          <a:bodyPr>
            <a:normAutofit/>
          </a:bodyPr>
          <a:lstStyle/>
          <a:p>
            <a:r>
              <a:rPr lang="en-US" b="1" dirty="0"/>
              <a:t>Trade-offs vs Opportunity Cost</a:t>
            </a:r>
          </a:p>
        </p:txBody>
      </p:sp>
      <p:sp>
        <p:nvSpPr>
          <p:cNvPr id="3" name="Content Placeholder 2"/>
          <p:cNvSpPr>
            <a:spLocks noGrp="1"/>
          </p:cNvSpPr>
          <p:nvPr>
            <p:ph idx="1"/>
          </p:nvPr>
        </p:nvSpPr>
        <p:spPr>
          <a:xfrm>
            <a:off x="507204" y="1323982"/>
            <a:ext cx="4667705" cy="4429011"/>
          </a:xfrm>
        </p:spPr>
        <p:txBody>
          <a:bodyPr>
            <a:normAutofit/>
          </a:bodyPr>
          <a:lstStyle/>
          <a:p>
            <a:pPr marL="228600" lvl="1">
              <a:spcBef>
                <a:spcPts val="1000"/>
              </a:spcBef>
            </a:pPr>
            <a:r>
              <a:rPr lang="en-US" dirty="0">
                <a:solidFill>
                  <a:srgbClr val="00B0F0"/>
                </a:solidFill>
              </a:rPr>
              <a:t>Trade-off</a:t>
            </a:r>
            <a:r>
              <a:rPr lang="en-US" dirty="0"/>
              <a:t> – The idea of tradeoffs is more general and used in everyday speech. It is the conflict between two or more things</a:t>
            </a:r>
          </a:p>
          <a:p>
            <a:pPr lvl="1"/>
            <a:r>
              <a:rPr lang="en-US" dirty="0" err="1"/>
              <a:t>Eg</a:t>
            </a:r>
            <a:r>
              <a:rPr lang="en-US" dirty="0"/>
              <a:t>. There is a tradeoff between working fast and making mistakes. </a:t>
            </a:r>
          </a:p>
          <a:p>
            <a:r>
              <a:rPr lang="en-US" dirty="0">
                <a:solidFill>
                  <a:srgbClr val="00B0F0"/>
                </a:solidFill>
              </a:rPr>
              <a:t>Opportunity Cost </a:t>
            </a:r>
            <a:r>
              <a:rPr lang="en-US" dirty="0"/>
              <a:t>– the next best opportunity foregone (the second best opportunity that you gave up)</a:t>
            </a:r>
          </a:p>
          <a:p>
            <a:endParaRPr lang="en-US" dirty="0"/>
          </a:p>
        </p:txBody>
      </p:sp>
      <p:sp>
        <p:nvSpPr>
          <p:cNvPr id="4" name="Rectangle 3"/>
          <p:cNvSpPr/>
          <p:nvPr/>
        </p:nvSpPr>
        <p:spPr>
          <a:xfrm>
            <a:off x="5834002" y="257727"/>
            <a:ext cx="5613928" cy="1754326"/>
          </a:xfrm>
          <a:prstGeom prst="rect">
            <a:avLst/>
          </a:prstGeom>
          <a:solidFill>
            <a:schemeClr val="accent1">
              <a:lumMod val="20000"/>
              <a:lumOff val="80000"/>
            </a:schemeClr>
          </a:solidFill>
        </p:spPr>
        <p:txBody>
          <a:bodyPr wrap="square">
            <a:spAutoFit/>
          </a:bodyPr>
          <a:lstStyle/>
          <a:p>
            <a:r>
              <a:rPr lang="en-US" b="1" dirty="0"/>
              <a:t>Tradeoff examples:</a:t>
            </a:r>
          </a:p>
          <a:p>
            <a:r>
              <a:rPr lang="en-US" dirty="0"/>
              <a:t>There is a tradeoff between buying expensive clothes and buying other things.</a:t>
            </a:r>
          </a:p>
          <a:p>
            <a:r>
              <a:rPr lang="en-US" dirty="0"/>
              <a:t>There is a tradeoff between cooking your own food and saving money and eating takeaway food and saving time.</a:t>
            </a:r>
          </a:p>
          <a:p>
            <a:endParaRPr lang="en-US" dirty="0"/>
          </a:p>
        </p:txBody>
      </p:sp>
      <p:sp>
        <p:nvSpPr>
          <p:cNvPr id="6" name="TextBox 5"/>
          <p:cNvSpPr txBox="1"/>
          <p:nvPr/>
        </p:nvSpPr>
        <p:spPr>
          <a:xfrm>
            <a:off x="6096000" y="4148365"/>
            <a:ext cx="6017339" cy="1815882"/>
          </a:xfrm>
          <a:prstGeom prst="rect">
            <a:avLst/>
          </a:prstGeom>
          <a:solidFill>
            <a:schemeClr val="bg1">
              <a:lumMod val="95000"/>
            </a:schemeClr>
          </a:solidFill>
        </p:spPr>
        <p:txBody>
          <a:bodyPr wrap="square" rtlCol="0">
            <a:spAutoFit/>
          </a:bodyPr>
          <a:lstStyle/>
          <a:p>
            <a:r>
              <a:rPr lang="en-US" sz="2800" dirty="0"/>
              <a:t>Because of the </a:t>
            </a:r>
            <a:r>
              <a:rPr lang="en-US" sz="2800" dirty="0">
                <a:solidFill>
                  <a:srgbClr val="00B0F0"/>
                </a:solidFill>
              </a:rPr>
              <a:t>fundamental economic problem</a:t>
            </a:r>
            <a:r>
              <a:rPr lang="en-US" sz="2800" dirty="0"/>
              <a:t> of scarcity, the idea of </a:t>
            </a:r>
            <a:r>
              <a:rPr lang="en-US" sz="2800" dirty="0">
                <a:solidFill>
                  <a:srgbClr val="00B0F0"/>
                </a:solidFill>
              </a:rPr>
              <a:t>tradeoffs</a:t>
            </a:r>
            <a:r>
              <a:rPr lang="en-US" sz="2800" dirty="0"/>
              <a:t> is a big part of what economics is about!</a:t>
            </a:r>
          </a:p>
        </p:txBody>
      </p:sp>
      <p:pic>
        <p:nvPicPr>
          <p:cNvPr id="9" name="Picture 8"/>
          <p:cNvPicPr>
            <a:picLocks noChangeAspect="1"/>
          </p:cNvPicPr>
          <p:nvPr/>
        </p:nvPicPr>
        <p:blipFill>
          <a:blip r:embed="rId2"/>
          <a:stretch>
            <a:fillRect/>
          </a:stretch>
        </p:blipFill>
        <p:spPr>
          <a:xfrm>
            <a:off x="6096000" y="2126780"/>
            <a:ext cx="1228896" cy="1362265"/>
          </a:xfrm>
          <a:prstGeom prst="rect">
            <a:avLst/>
          </a:prstGeom>
        </p:spPr>
      </p:pic>
      <p:pic>
        <p:nvPicPr>
          <p:cNvPr id="11" name="Picture 10"/>
          <p:cNvPicPr>
            <a:picLocks noChangeAspect="1"/>
          </p:cNvPicPr>
          <p:nvPr/>
        </p:nvPicPr>
        <p:blipFill>
          <a:blip r:embed="rId3"/>
          <a:stretch>
            <a:fillRect/>
          </a:stretch>
        </p:blipFill>
        <p:spPr>
          <a:xfrm>
            <a:off x="9356592" y="2178056"/>
            <a:ext cx="1629002" cy="1209844"/>
          </a:xfrm>
          <a:prstGeom prst="rect">
            <a:avLst/>
          </a:prstGeom>
        </p:spPr>
      </p:pic>
      <p:pic>
        <p:nvPicPr>
          <p:cNvPr id="12" name="Picture 11"/>
          <p:cNvPicPr>
            <a:picLocks noChangeAspect="1"/>
          </p:cNvPicPr>
          <p:nvPr/>
        </p:nvPicPr>
        <p:blipFill>
          <a:blip r:embed="rId4"/>
          <a:stretch>
            <a:fillRect/>
          </a:stretch>
        </p:blipFill>
        <p:spPr>
          <a:xfrm>
            <a:off x="7381559" y="2202991"/>
            <a:ext cx="1143160" cy="1209844"/>
          </a:xfrm>
          <a:prstGeom prst="rect">
            <a:avLst/>
          </a:prstGeom>
        </p:spPr>
      </p:pic>
      <p:sp>
        <p:nvSpPr>
          <p:cNvPr id="13" name="AutoShape 2" descr="Versus logo vs letters for sports and fight competition. Vector stock  illustration Stock Vector Image &amp; Art - Alamy"/>
          <p:cNvSpPr>
            <a:spLocks noChangeAspect="1" noChangeArrowheads="1"/>
          </p:cNvSpPr>
          <p:nvPr/>
        </p:nvSpPr>
        <p:spPr bwMode="auto">
          <a:xfrm>
            <a:off x="155574" y="-144463"/>
            <a:ext cx="2430455" cy="24304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6" descr="Vs Versus Letter Logo Vs Letters On Transparent Background Vector  Illustration Of Competition Confrontation Stock Illustration - Download  Image Now - i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 name="Picture 18"/>
          <p:cNvPicPr>
            <a:picLocks noChangeAspect="1"/>
          </p:cNvPicPr>
          <p:nvPr/>
        </p:nvPicPr>
        <p:blipFill>
          <a:blip r:embed="rId5"/>
          <a:stretch>
            <a:fillRect/>
          </a:stretch>
        </p:blipFill>
        <p:spPr>
          <a:xfrm>
            <a:off x="8524719" y="2483114"/>
            <a:ext cx="707492" cy="599728"/>
          </a:xfrm>
          <a:prstGeom prst="rect">
            <a:avLst/>
          </a:prstGeom>
        </p:spPr>
      </p:pic>
      <p:pic>
        <p:nvPicPr>
          <p:cNvPr id="10" name="Picture 9"/>
          <p:cNvPicPr>
            <a:picLocks noChangeAspect="1"/>
          </p:cNvPicPr>
          <p:nvPr/>
        </p:nvPicPr>
        <p:blipFill>
          <a:blip r:embed="rId6"/>
          <a:stretch>
            <a:fillRect/>
          </a:stretch>
        </p:blipFill>
        <p:spPr>
          <a:xfrm>
            <a:off x="11029820" y="2298254"/>
            <a:ext cx="933580" cy="1114581"/>
          </a:xfrm>
          <a:prstGeom prst="rect">
            <a:avLst/>
          </a:prstGeom>
        </p:spPr>
      </p:pic>
      <p:sp>
        <p:nvSpPr>
          <p:cNvPr id="17" name="TextBox 16"/>
          <p:cNvSpPr txBox="1"/>
          <p:nvPr/>
        </p:nvSpPr>
        <p:spPr>
          <a:xfrm>
            <a:off x="620232" y="5634182"/>
            <a:ext cx="4872995" cy="1077218"/>
          </a:xfrm>
          <a:prstGeom prst="rect">
            <a:avLst/>
          </a:prstGeom>
          <a:solidFill>
            <a:srgbClr val="FFFF00"/>
          </a:solidFill>
        </p:spPr>
        <p:txBody>
          <a:bodyPr wrap="square" rtlCol="0">
            <a:spAutoFit/>
          </a:bodyPr>
          <a:lstStyle/>
          <a:p>
            <a:r>
              <a:rPr lang="en-US" sz="1600" dirty="0">
                <a:solidFill>
                  <a:srgbClr val="FF0000"/>
                </a:solidFill>
              </a:rPr>
              <a:t>Summary</a:t>
            </a:r>
          </a:p>
          <a:p>
            <a:r>
              <a:rPr lang="en-US" sz="1600" dirty="0">
                <a:solidFill>
                  <a:srgbClr val="FF0000"/>
                </a:solidFill>
              </a:rPr>
              <a:t>Tradeoff and opportunity cost are similar ideas.</a:t>
            </a:r>
          </a:p>
          <a:p>
            <a:r>
              <a:rPr lang="en-US" sz="1600" dirty="0">
                <a:solidFill>
                  <a:srgbClr val="FF0000"/>
                </a:solidFill>
              </a:rPr>
              <a:t>Tradeoff – the conflict between two choices. </a:t>
            </a:r>
          </a:p>
          <a:p>
            <a:r>
              <a:rPr lang="en-US" sz="1600" dirty="0">
                <a:solidFill>
                  <a:srgbClr val="FF0000"/>
                </a:solidFill>
              </a:rPr>
              <a:t>Opportunity cost – next best opportunity given up.</a:t>
            </a:r>
          </a:p>
        </p:txBody>
      </p:sp>
    </p:spTree>
    <p:extLst>
      <p:ext uri="{BB962C8B-B14F-4D97-AF65-F5344CB8AC3E}">
        <p14:creationId xmlns:p14="http://schemas.microsoft.com/office/powerpoint/2010/main" val="178403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Thomas Sowell quote: There are no solutions; there are only trade-off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4" y="657225"/>
            <a:ext cx="11729443" cy="55197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29835" y="3899647"/>
            <a:ext cx="4616824" cy="1384995"/>
          </a:xfrm>
          <a:prstGeom prst="rect">
            <a:avLst/>
          </a:prstGeom>
          <a:noFill/>
        </p:spPr>
        <p:txBody>
          <a:bodyPr wrap="square" rtlCol="0">
            <a:spAutoFit/>
          </a:bodyPr>
          <a:lstStyle/>
          <a:p>
            <a:r>
              <a:rPr lang="en-US" sz="2800" dirty="0">
                <a:solidFill>
                  <a:schemeClr val="accent2">
                    <a:lumMod val="20000"/>
                    <a:lumOff val="80000"/>
                  </a:schemeClr>
                </a:solidFill>
              </a:rPr>
              <a:t>This is a great quote that illustrates the fundamental economic problem!</a:t>
            </a:r>
          </a:p>
        </p:txBody>
      </p:sp>
    </p:spTree>
    <p:extLst>
      <p:ext uri="{BB962C8B-B14F-4D97-AF65-F5344CB8AC3E}">
        <p14:creationId xmlns:p14="http://schemas.microsoft.com/office/powerpoint/2010/main" val="9997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is the definition opportunity cost?</a:t>
            </a:r>
          </a:p>
          <a:p>
            <a:r>
              <a:rPr lang="en-US" dirty="0">
                <a:solidFill>
                  <a:srgbClr val="FF0000"/>
                </a:solidFill>
              </a:rPr>
              <a:t>When we make a choice, the opportunity cost is the next best opportunity foregone </a:t>
            </a:r>
            <a:r>
              <a:rPr lang="en-US" dirty="0" err="1">
                <a:solidFill>
                  <a:srgbClr val="FF0000"/>
                </a:solidFill>
              </a:rPr>
              <a:t>ie</a:t>
            </a:r>
            <a:r>
              <a:rPr lang="en-US" dirty="0">
                <a:solidFill>
                  <a:srgbClr val="FF0000"/>
                </a:solidFill>
              </a:rPr>
              <a:t>. The second best choice we would have made.</a:t>
            </a:r>
          </a:p>
          <a:p>
            <a:r>
              <a:rPr lang="en-US" dirty="0"/>
              <a:t>Give an example of opportunity cost (it can be in a business context or a personal, everyday example).</a:t>
            </a:r>
          </a:p>
          <a:p>
            <a:r>
              <a:rPr lang="en-US" dirty="0">
                <a:solidFill>
                  <a:srgbClr val="FF0000"/>
                </a:solidFill>
              </a:rPr>
              <a:t>You choose to study in the United States. Your opportunity cost is studying in Canada.</a:t>
            </a:r>
          </a:p>
          <a:p>
            <a:endParaRPr lang="en-US" dirty="0"/>
          </a:p>
        </p:txBody>
      </p:sp>
      <p:sp>
        <p:nvSpPr>
          <p:cNvPr id="4" name="TextBox 3"/>
          <p:cNvSpPr txBox="1"/>
          <p:nvPr/>
        </p:nvSpPr>
        <p:spPr>
          <a:xfrm>
            <a:off x="1057297" y="2413668"/>
            <a:ext cx="9001103" cy="710531"/>
          </a:xfrm>
          <a:prstGeom prst="rect">
            <a:avLst/>
          </a:prstGeom>
          <a:noFill/>
        </p:spPr>
        <p:txBody>
          <a:bodyPr wrap="square" rtlCol="0">
            <a:spAutoFit/>
          </a:bodyPr>
          <a:lstStyle/>
          <a:p>
            <a:endParaRPr lang="en-US" sz="2000" dirty="0">
              <a:solidFill>
                <a:srgbClr val="FF0000"/>
              </a:solidFill>
            </a:endParaRPr>
          </a:p>
        </p:txBody>
      </p:sp>
    </p:spTree>
    <p:extLst>
      <p:ext uri="{BB962C8B-B14F-4D97-AF65-F5344CB8AC3E}">
        <p14:creationId xmlns:p14="http://schemas.microsoft.com/office/powerpoint/2010/main" val="109695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500" dirty="0"/>
              <a:t>The PPC</a:t>
            </a: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39940532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Checklist</a:t>
            </a:r>
          </a:p>
        </p:txBody>
      </p:sp>
      <p:sp>
        <p:nvSpPr>
          <p:cNvPr id="3" name="Content Placeholder 2"/>
          <p:cNvSpPr>
            <a:spLocks noGrp="1"/>
          </p:cNvSpPr>
          <p:nvPr>
            <p:ph idx="1"/>
          </p:nvPr>
        </p:nvSpPr>
        <p:spPr>
          <a:xfrm>
            <a:off x="838200" y="1825625"/>
            <a:ext cx="7275022" cy="4351338"/>
          </a:xfrm>
        </p:spPr>
        <p:txBody>
          <a:bodyPr>
            <a:normAutofit/>
          </a:bodyPr>
          <a:lstStyle/>
          <a:p>
            <a:pPr>
              <a:buFont typeface="Wingdings" panose="05000000000000000000" pitchFamily="2" charset="2"/>
              <a:buChar char="q"/>
            </a:pPr>
            <a:r>
              <a:rPr lang="en-US" dirty="0"/>
              <a:t>Inefficient, Efficient and Unattainable Production</a:t>
            </a:r>
          </a:p>
          <a:p>
            <a:pPr>
              <a:buFont typeface="Wingdings" panose="05000000000000000000" pitchFamily="2" charset="2"/>
              <a:buChar char="q"/>
            </a:pPr>
            <a:r>
              <a:rPr lang="en-US" dirty="0"/>
              <a:t>Graphically Showing Opportunity Cost</a:t>
            </a:r>
          </a:p>
          <a:p>
            <a:pPr>
              <a:buFont typeface="Wingdings" panose="05000000000000000000" pitchFamily="2" charset="2"/>
              <a:buChar char="q"/>
            </a:pPr>
            <a:r>
              <a:rPr lang="en-US" dirty="0"/>
              <a:t>Shifts of the PPC</a:t>
            </a:r>
          </a:p>
          <a:p>
            <a:pPr>
              <a:buFont typeface="Wingdings" panose="05000000000000000000" pitchFamily="2" charset="2"/>
              <a:buChar char="q"/>
            </a:pPr>
            <a:r>
              <a:rPr lang="en-US" dirty="0"/>
              <a:t>Increasing vs Constant Opportunity Cost</a:t>
            </a:r>
          </a:p>
        </p:txBody>
      </p:sp>
    </p:spTree>
    <p:extLst>
      <p:ext uri="{BB962C8B-B14F-4D97-AF65-F5344CB8AC3E}">
        <p14:creationId xmlns:p14="http://schemas.microsoft.com/office/powerpoint/2010/main" val="26635159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PPC</a:t>
            </a:r>
          </a:p>
        </p:txBody>
      </p:sp>
      <p:sp>
        <p:nvSpPr>
          <p:cNvPr id="3" name="Content Placeholder 2"/>
          <p:cNvSpPr>
            <a:spLocks noGrp="1"/>
          </p:cNvSpPr>
          <p:nvPr>
            <p:ph idx="1"/>
          </p:nvPr>
        </p:nvSpPr>
        <p:spPr>
          <a:xfrm>
            <a:off x="482601" y="1549400"/>
            <a:ext cx="5810624" cy="4492625"/>
          </a:xfrm>
        </p:spPr>
        <p:txBody>
          <a:bodyPr>
            <a:normAutofit fontScale="85000" lnSpcReduction="10000"/>
          </a:bodyPr>
          <a:lstStyle/>
          <a:p>
            <a:r>
              <a:rPr lang="en-US" dirty="0"/>
              <a:t>A beneficial way to illustrate the concept of opportunity cost and tradeoffs is through the </a:t>
            </a:r>
            <a:r>
              <a:rPr lang="en-US" dirty="0">
                <a:solidFill>
                  <a:srgbClr val="00B0F0"/>
                </a:solidFill>
              </a:rPr>
              <a:t>production possibility curve </a:t>
            </a:r>
            <a:r>
              <a:rPr lang="en-US" dirty="0"/>
              <a:t>(</a:t>
            </a:r>
            <a:r>
              <a:rPr lang="en-US" dirty="0">
                <a:solidFill>
                  <a:srgbClr val="00B0F0"/>
                </a:solidFill>
              </a:rPr>
              <a:t>PPC</a:t>
            </a:r>
            <a:r>
              <a:rPr lang="en-US" dirty="0"/>
              <a:t>). </a:t>
            </a:r>
          </a:p>
          <a:p>
            <a:r>
              <a:rPr lang="en-US" b="1" dirty="0"/>
              <a:t>What is it? </a:t>
            </a:r>
            <a:r>
              <a:rPr lang="en-US" dirty="0"/>
              <a:t>The PPC demonstrates the </a:t>
            </a:r>
            <a:r>
              <a:rPr lang="en-US" dirty="0">
                <a:solidFill>
                  <a:srgbClr val="00B0F0"/>
                </a:solidFill>
              </a:rPr>
              <a:t>maximum possible combination of output </a:t>
            </a:r>
            <a:r>
              <a:rPr lang="en-US" dirty="0"/>
              <a:t>produced, given the available resources and technology, within a specific country. </a:t>
            </a:r>
          </a:p>
          <a:p>
            <a:r>
              <a:rPr lang="en-US" dirty="0"/>
              <a:t>The PPC is based on the </a:t>
            </a:r>
            <a:r>
              <a:rPr lang="en-US" dirty="0">
                <a:solidFill>
                  <a:srgbClr val="92D050"/>
                </a:solidFill>
              </a:rPr>
              <a:t>assumption</a:t>
            </a:r>
            <a:r>
              <a:rPr lang="en-US" dirty="0"/>
              <a:t> that the </a:t>
            </a:r>
            <a:r>
              <a:rPr lang="en-US" dirty="0">
                <a:solidFill>
                  <a:srgbClr val="92D050"/>
                </a:solidFill>
              </a:rPr>
              <a:t>country produces only two goods</a:t>
            </a:r>
            <a:r>
              <a:rPr lang="en-US" dirty="0"/>
              <a:t> (i.e., for purposes of simplification). The boundary of the PPC is the connecting line between </a:t>
            </a:r>
            <a:r>
              <a:rPr lang="en-US" dirty="0">
                <a:solidFill>
                  <a:srgbClr val="00B0F0"/>
                </a:solidFill>
              </a:rPr>
              <a:t>various output combinations.</a:t>
            </a:r>
          </a:p>
        </p:txBody>
      </p:sp>
      <p:sp>
        <p:nvSpPr>
          <p:cNvPr id="4" name="Rectangle 3"/>
          <p:cNvSpPr/>
          <p:nvPr/>
        </p:nvSpPr>
        <p:spPr>
          <a:xfrm>
            <a:off x="3240740" y="0"/>
            <a:ext cx="4277659" cy="1200329"/>
          </a:xfrm>
          <a:prstGeom prst="rect">
            <a:avLst/>
          </a:prstGeom>
        </p:spPr>
        <p:txBody>
          <a:bodyPr wrap="square">
            <a:spAutoFit/>
          </a:bodyPr>
          <a:lstStyle/>
          <a:p>
            <a:r>
              <a:rPr lang="en-US" dirty="0"/>
              <a:t>Alternate Names:</a:t>
            </a:r>
          </a:p>
          <a:p>
            <a:pPr marL="285750" indent="-285750">
              <a:buFont typeface="Arial" panose="020B0604020202020204" pitchFamily="34" charset="0"/>
              <a:buChar char="•"/>
            </a:pPr>
            <a:r>
              <a:rPr lang="en-US" dirty="0"/>
              <a:t>opportunity cost curve</a:t>
            </a:r>
          </a:p>
          <a:p>
            <a:pPr marL="285750" indent="-285750">
              <a:buFont typeface="Arial" panose="020B0604020202020204" pitchFamily="34" charset="0"/>
              <a:buChar char="•"/>
            </a:pPr>
            <a:r>
              <a:rPr lang="en-US" dirty="0"/>
              <a:t>production possibility boundary (PPB) </a:t>
            </a:r>
          </a:p>
          <a:p>
            <a:pPr marL="285750" indent="-285750">
              <a:buFont typeface="Arial" panose="020B0604020202020204" pitchFamily="34" charset="0"/>
              <a:buChar char="•"/>
            </a:pPr>
            <a:r>
              <a:rPr lang="en-US" dirty="0"/>
              <a:t>production possibility frontier (PPF)</a:t>
            </a:r>
          </a:p>
        </p:txBody>
      </p:sp>
      <p:pic>
        <p:nvPicPr>
          <p:cNvPr id="5" name="Picture 4"/>
          <p:cNvPicPr>
            <a:picLocks noChangeAspect="1"/>
          </p:cNvPicPr>
          <p:nvPr/>
        </p:nvPicPr>
        <p:blipFill>
          <a:blip r:embed="rId2"/>
          <a:stretch>
            <a:fillRect/>
          </a:stretch>
        </p:blipFill>
        <p:spPr>
          <a:xfrm>
            <a:off x="6992829" y="1375728"/>
            <a:ext cx="4360971" cy="4227472"/>
          </a:xfrm>
          <a:prstGeom prst="rect">
            <a:avLst/>
          </a:prstGeom>
        </p:spPr>
      </p:pic>
      <p:sp>
        <p:nvSpPr>
          <p:cNvPr id="6" name="TextBox 5"/>
          <p:cNvSpPr txBox="1"/>
          <p:nvPr/>
        </p:nvSpPr>
        <p:spPr>
          <a:xfrm>
            <a:off x="7327900" y="5778500"/>
            <a:ext cx="3695700" cy="646331"/>
          </a:xfrm>
          <a:prstGeom prst="rect">
            <a:avLst/>
          </a:prstGeom>
          <a:noFill/>
        </p:spPr>
        <p:txBody>
          <a:bodyPr wrap="square" rtlCol="0">
            <a:spAutoFit/>
          </a:bodyPr>
          <a:lstStyle/>
          <a:p>
            <a:r>
              <a:rPr lang="en-US" dirty="0"/>
              <a:t>The line shows the different bundles of production of two different goods.</a:t>
            </a:r>
          </a:p>
        </p:txBody>
      </p:sp>
      <p:sp>
        <p:nvSpPr>
          <p:cNvPr id="7" name="Oval 6"/>
          <p:cNvSpPr/>
          <p:nvPr/>
        </p:nvSpPr>
        <p:spPr>
          <a:xfrm>
            <a:off x="8521700" y="2222500"/>
            <a:ext cx="139700" cy="1397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0020300" y="3725862"/>
            <a:ext cx="139700" cy="1397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423400" y="2819400"/>
            <a:ext cx="177800" cy="17476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0248900" y="4559617"/>
            <a:ext cx="177800" cy="17476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750300" y="635000"/>
            <a:ext cx="3111500"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The PPC shows all the different possibilities of production. </a:t>
            </a:r>
          </a:p>
        </p:txBody>
      </p:sp>
    </p:spTree>
    <p:extLst>
      <p:ext uri="{BB962C8B-B14F-4D97-AF65-F5344CB8AC3E}">
        <p14:creationId xmlns:p14="http://schemas.microsoft.com/office/powerpoint/2010/main" val="370541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 Exam Format</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58422" y="1646873"/>
            <a:ext cx="10710213" cy="4402112"/>
          </a:xfrm>
          <a:prstGeom prst="rect">
            <a:avLst/>
          </a:prstGeom>
        </p:spPr>
      </p:pic>
    </p:spTree>
    <p:extLst>
      <p:ext uri="{BB962C8B-B14F-4D97-AF65-F5344CB8AC3E}">
        <p14:creationId xmlns:p14="http://schemas.microsoft.com/office/powerpoint/2010/main" val="29667008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only two goods?</a:t>
            </a:r>
          </a:p>
        </p:txBody>
      </p:sp>
      <p:pic>
        <p:nvPicPr>
          <p:cNvPr id="4" name="Picture 3"/>
          <p:cNvPicPr>
            <a:picLocks noChangeAspect="1"/>
          </p:cNvPicPr>
          <p:nvPr/>
        </p:nvPicPr>
        <p:blipFill>
          <a:blip r:embed="rId2"/>
          <a:stretch>
            <a:fillRect/>
          </a:stretch>
        </p:blipFill>
        <p:spPr>
          <a:xfrm>
            <a:off x="6241489" y="613201"/>
            <a:ext cx="5363323" cy="2638793"/>
          </a:xfrm>
          <a:prstGeom prst="rect">
            <a:avLst/>
          </a:prstGeom>
        </p:spPr>
      </p:pic>
      <p:sp>
        <p:nvSpPr>
          <p:cNvPr id="5" name="TextBox 4"/>
          <p:cNvSpPr txBox="1"/>
          <p:nvPr/>
        </p:nvSpPr>
        <p:spPr>
          <a:xfrm>
            <a:off x="6333565" y="3472314"/>
            <a:ext cx="5271247" cy="646331"/>
          </a:xfrm>
          <a:prstGeom prst="rect">
            <a:avLst/>
          </a:prstGeom>
          <a:noFill/>
        </p:spPr>
        <p:txBody>
          <a:bodyPr wrap="square" rtlCol="0">
            <a:spAutoFit/>
          </a:bodyPr>
          <a:lstStyle/>
          <a:p>
            <a:r>
              <a:rPr lang="en-US" dirty="0"/>
              <a:t>Economics is famous for overly simplified models but we see this in many different fields!</a:t>
            </a:r>
          </a:p>
        </p:txBody>
      </p:sp>
      <p:sp>
        <p:nvSpPr>
          <p:cNvPr id="3" name="Content Placeholder 2"/>
          <p:cNvSpPr>
            <a:spLocks noGrp="1"/>
          </p:cNvSpPr>
          <p:nvPr>
            <p:ph idx="1"/>
          </p:nvPr>
        </p:nvSpPr>
        <p:spPr>
          <a:xfrm>
            <a:off x="114300" y="1619811"/>
            <a:ext cx="5981700" cy="4351338"/>
          </a:xfrm>
        </p:spPr>
        <p:txBody>
          <a:bodyPr/>
          <a:lstStyle/>
          <a:p>
            <a:r>
              <a:rPr lang="en-US" dirty="0"/>
              <a:t>We simplify the economy to be producing just two goods when in actual fact there are millions of different goods/services.</a:t>
            </a:r>
          </a:p>
          <a:p>
            <a:r>
              <a:rPr lang="en-US" dirty="0"/>
              <a:t>Why? It </a:t>
            </a:r>
            <a:r>
              <a:rPr lang="en-US" dirty="0">
                <a:solidFill>
                  <a:srgbClr val="00B0F0"/>
                </a:solidFill>
              </a:rPr>
              <a:t>makes analysis a lot simpler</a:t>
            </a:r>
            <a:r>
              <a:rPr lang="en-US" dirty="0"/>
              <a:t>. </a:t>
            </a:r>
          </a:p>
          <a:p>
            <a:r>
              <a:rPr lang="en-US" dirty="0"/>
              <a:t>Even if we added more goods we would not gain any additional insights because </a:t>
            </a:r>
            <a:r>
              <a:rPr lang="en-US" dirty="0">
                <a:solidFill>
                  <a:srgbClr val="00B0F0"/>
                </a:solidFill>
              </a:rPr>
              <a:t>we can show the concept of opportunity cost and tradeoffs with only two goods</a:t>
            </a:r>
            <a:r>
              <a:rPr lang="en-US" dirty="0"/>
              <a:t>.</a:t>
            </a:r>
          </a:p>
          <a:p>
            <a:endParaRPr lang="en-US" dirty="0"/>
          </a:p>
        </p:txBody>
      </p:sp>
      <p:pic>
        <p:nvPicPr>
          <p:cNvPr id="6" name="Picture 5"/>
          <p:cNvPicPr>
            <a:picLocks noChangeAspect="1"/>
          </p:cNvPicPr>
          <p:nvPr/>
        </p:nvPicPr>
        <p:blipFill>
          <a:blip r:embed="rId3"/>
          <a:stretch>
            <a:fillRect/>
          </a:stretch>
        </p:blipFill>
        <p:spPr>
          <a:xfrm>
            <a:off x="9096340" y="4558857"/>
            <a:ext cx="2514951" cy="1543265"/>
          </a:xfrm>
          <a:prstGeom prst="rect">
            <a:avLst/>
          </a:prstGeom>
        </p:spPr>
      </p:pic>
      <p:pic>
        <p:nvPicPr>
          <p:cNvPr id="7" name="Picture 6"/>
          <p:cNvPicPr>
            <a:picLocks noChangeAspect="1"/>
          </p:cNvPicPr>
          <p:nvPr/>
        </p:nvPicPr>
        <p:blipFill>
          <a:blip r:embed="rId4"/>
          <a:stretch>
            <a:fillRect/>
          </a:stretch>
        </p:blipFill>
        <p:spPr>
          <a:xfrm>
            <a:off x="6433958" y="4558857"/>
            <a:ext cx="2324424" cy="1514686"/>
          </a:xfrm>
          <a:prstGeom prst="rect">
            <a:avLst/>
          </a:prstGeom>
        </p:spPr>
      </p:pic>
    </p:spTree>
    <p:extLst>
      <p:ext uri="{BB962C8B-B14F-4D97-AF65-F5344CB8AC3E}">
        <p14:creationId xmlns:p14="http://schemas.microsoft.com/office/powerpoint/2010/main" val="4036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does the PPC show?</a:t>
            </a:r>
          </a:p>
          <a:p>
            <a:r>
              <a:rPr lang="en-US" dirty="0">
                <a:solidFill>
                  <a:srgbClr val="FF0000"/>
                </a:solidFill>
              </a:rPr>
              <a:t>The maximum amount of output of two goods.</a:t>
            </a:r>
          </a:p>
          <a:p>
            <a:r>
              <a:rPr lang="en-US" dirty="0"/>
              <a:t>Why does the model only show two goods when an economy produces millions of different goods?</a:t>
            </a:r>
          </a:p>
          <a:p>
            <a:r>
              <a:rPr lang="en-US" dirty="0">
                <a:solidFill>
                  <a:srgbClr val="FF0000"/>
                </a:solidFill>
              </a:rPr>
              <a:t>It is far easier to show graphically</a:t>
            </a:r>
          </a:p>
          <a:p>
            <a:r>
              <a:rPr lang="en-US" dirty="0">
                <a:solidFill>
                  <a:srgbClr val="FF0000"/>
                </a:solidFill>
              </a:rPr>
              <a:t>With only two goods we can still show a lot as we will soon see.</a:t>
            </a:r>
          </a:p>
        </p:txBody>
      </p:sp>
    </p:spTree>
    <p:extLst>
      <p:ext uri="{BB962C8B-B14F-4D97-AF65-F5344CB8AC3E}">
        <p14:creationId xmlns:p14="http://schemas.microsoft.com/office/powerpoint/2010/main" val="138516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90919" y="0"/>
            <a:ext cx="10901081" cy="6486062"/>
          </a:xfrm>
          <a:prstGeom prst="rect">
            <a:avLst/>
          </a:prstGeom>
        </p:spPr>
      </p:pic>
      <p:sp>
        <p:nvSpPr>
          <p:cNvPr id="6" name="Content Placeholder 2"/>
          <p:cNvSpPr txBox="1">
            <a:spLocks/>
          </p:cNvSpPr>
          <p:nvPr/>
        </p:nvSpPr>
        <p:spPr>
          <a:xfrm>
            <a:off x="412376" y="1611491"/>
            <a:ext cx="4052047" cy="4779605"/>
          </a:xfrm>
          <a:prstGeom prst="rect">
            <a:avLst/>
          </a:prstGeom>
          <a:solidFill>
            <a:schemeClr val="bg2"/>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0000"/>
                </a:solidFill>
              </a:rPr>
              <a:t>Efficient</a:t>
            </a:r>
            <a:r>
              <a:rPr lang="en-US" dirty="0"/>
              <a:t> – on the PPC </a:t>
            </a:r>
          </a:p>
          <a:p>
            <a:pPr lvl="1"/>
            <a:r>
              <a:rPr lang="en-US" dirty="0"/>
              <a:t>At this point all resources are being fully utilized.</a:t>
            </a:r>
          </a:p>
          <a:p>
            <a:r>
              <a:rPr lang="en-US" dirty="0">
                <a:solidFill>
                  <a:srgbClr val="FF0000"/>
                </a:solidFill>
              </a:rPr>
              <a:t>Inefficient</a:t>
            </a:r>
            <a:r>
              <a:rPr lang="en-US" dirty="0"/>
              <a:t> – inside the PPC</a:t>
            </a:r>
          </a:p>
          <a:p>
            <a:pPr lvl="1"/>
            <a:r>
              <a:rPr lang="en-US" dirty="0"/>
              <a:t>Not all resources are being utilized.</a:t>
            </a:r>
          </a:p>
          <a:p>
            <a:r>
              <a:rPr lang="en-US" dirty="0"/>
              <a:t> </a:t>
            </a:r>
            <a:r>
              <a:rPr lang="en-US" dirty="0">
                <a:solidFill>
                  <a:srgbClr val="FF0000"/>
                </a:solidFill>
              </a:rPr>
              <a:t>Unattainable</a:t>
            </a:r>
            <a:r>
              <a:rPr lang="en-US" dirty="0"/>
              <a:t> – outside the PPC</a:t>
            </a:r>
          </a:p>
          <a:p>
            <a:pPr lvl="1"/>
            <a:r>
              <a:rPr lang="en-US" dirty="0"/>
              <a:t>Production that cannot be achieved because there are insufficient resources </a:t>
            </a:r>
            <a:r>
              <a:rPr lang="en-US" dirty="0" err="1"/>
              <a:t>ie</a:t>
            </a:r>
            <a:r>
              <a:rPr lang="en-US" dirty="0"/>
              <a:t>. factors of production</a:t>
            </a:r>
          </a:p>
          <a:p>
            <a:pPr lvl="2"/>
            <a:r>
              <a:rPr lang="en-US" dirty="0" err="1"/>
              <a:t>Eg</a:t>
            </a:r>
            <a:r>
              <a:rPr lang="en-US" dirty="0"/>
              <a:t>. Machines, labor, land, technology etc.</a:t>
            </a:r>
          </a:p>
        </p:txBody>
      </p:sp>
      <p:sp>
        <p:nvSpPr>
          <p:cNvPr id="5" name="Rectangle 4"/>
          <p:cNvSpPr/>
          <p:nvPr/>
        </p:nvSpPr>
        <p:spPr>
          <a:xfrm>
            <a:off x="6096000" y="1027906"/>
            <a:ext cx="982961" cy="369332"/>
          </a:xfrm>
          <a:prstGeom prst="rect">
            <a:avLst/>
          </a:prstGeom>
        </p:spPr>
        <p:txBody>
          <a:bodyPr wrap="none">
            <a:spAutoFit/>
          </a:bodyPr>
          <a:lstStyle/>
          <a:p>
            <a:r>
              <a:rPr lang="en-US" dirty="0">
                <a:solidFill>
                  <a:srgbClr val="FF0000"/>
                </a:solidFill>
              </a:rPr>
              <a:t>Efficient</a:t>
            </a:r>
            <a:endParaRPr lang="en-US" dirty="0"/>
          </a:p>
        </p:txBody>
      </p:sp>
      <p:sp>
        <p:nvSpPr>
          <p:cNvPr id="7" name="Rectangle 6"/>
          <p:cNvSpPr/>
          <p:nvPr/>
        </p:nvSpPr>
        <p:spPr>
          <a:xfrm>
            <a:off x="7909112" y="1825625"/>
            <a:ext cx="982961" cy="369332"/>
          </a:xfrm>
          <a:prstGeom prst="rect">
            <a:avLst/>
          </a:prstGeom>
        </p:spPr>
        <p:txBody>
          <a:bodyPr wrap="none">
            <a:spAutoFit/>
          </a:bodyPr>
          <a:lstStyle/>
          <a:p>
            <a:r>
              <a:rPr lang="en-US" dirty="0">
                <a:solidFill>
                  <a:srgbClr val="FF0000"/>
                </a:solidFill>
              </a:rPr>
              <a:t>Efficient</a:t>
            </a:r>
            <a:endParaRPr lang="en-US" dirty="0"/>
          </a:p>
        </p:txBody>
      </p:sp>
      <p:sp>
        <p:nvSpPr>
          <p:cNvPr id="8" name="Rectangle 7"/>
          <p:cNvSpPr/>
          <p:nvPr/>
        </p:nvSpPr>
        <p:spPr>
          <a:xfrm>
            <a:off x="9471212" y="3058365"/>
            <a:ext cx="982961" cy="369332"/>
          </a:xfrm>
          <a:prstGeom prst="rect">
            <a:avLst/>
          </a:prstGeom>
        </p:spPr>
        <p:txBody>
          <a:bodyPr wrap="none">
            <a:spAutoFit/>
          </a:bodyPr>
          <a:lstStyle/>
          <a:p>
            <a:r>
              <a:rPr lang="en-US" dirty="0">
                <a:solidFill>
                  <a:srgbClr val="FF0000"/>
                </a:solidFill>
              </a:rPr>
              <a:t>Efficient</a:t>
            </a:r>
            <a:endParaRPr lang="en-US" dirty="0"/>
          </a:p>
        </p:txBody>
      </p:sp>
      <p:sp>
        <p:nvSpPr>
          <p:cNvPr id="9" name="Rectangle 8"/>
          <p:cNvSpPr/>
          <p:nvPr/>
        </p:nvSpPr>
        <p:spPr>
          <a:xfrm>
            <a:off x="6096000" y="3058365"/>
            <a:ext cx="1149674" cy="369332"/>
          </a:xfrm>
          <a:prstGeom prst="rect">
            <a:avLst/>
          </a:prstGeom>
        </p:spPr>
        <p:txBody>
          <a:bodyPr wrap="none">
            <a:spAutoFit/>
          </a:bodyPr>
          <a:lstStyle/>
          <a:p>
            <a:r>
              <a:rPr lang="en-US" dirty="0">
                <a:solidFill>
                  <a:srgbClr val="FF0000"/>
                </a:solidFill>
              </a:rPr>
              <a:t>Inefficient</a:t>
            </a:r>
            <a:endParaRPr lang="en-US" dirty="0"/>
          </a:p>
        </p:txBody>
      </p:sp>
      <p:sp>
        <p:nvSpPr>
          <p:cNvPr id="10" name="Rectangle 9"/>
          <p:cNvSpPr/>
          <p:nvPr/>
        </p:nvSpPr>
        <p:spPr>
          <a:xfrm>
            <a:off x="9923600" y="1475906"/>
            <a:ext cx="1430200" cy="369332"/>
          </a:xfrm>
          <a:prstGeom prst="rect">
            <a:avLst/>
          </a:prstGeom>
        </p:spPr>
        <p:txBody>
          <a:bodyPr wrap="none">
            <a:spAutoFit/>
          </a:bodyPr>
          <a:lstStyle/>
          <a:p>
            <a:r>
              <a:rPr lang="en-US" dirty="0">
                <a:solidFill>
                  <a:srgbClr val="FF0000"/>
                </a:solidFill>
              </a:rPr>
              <a:t>Unattainable</a:t>
            </a:r>
            <a:endParaRPr lang="en-US" dirty="0"/>
          </a:p>
        </p:txBody>
      </p:sp>
    </p:spTree>
    <p:extLst>
      <p:ext uri="{BB962C8B-B14F-4D97-AF65-F5344CB8AC3E}">
        <p14:creationId xmlns:p14="http://schemas.microsoft.com/office/powerpoint/2010/main" val="206771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Points on the PPC</a:t>
            </a:r>
          </a:p>
        </p:txBody>
      </p:sp>
      <p:sp>
        <p:nvSpPr>
          <p:cNvPr id="3" name="Content Placeholder 2"/>
          <p:cNvSpPr>
            <a:spLocks noGrp="1"/>
          </p:cNvSpPr>
          <p:nvPr>
            <p:ph idx="1"/>
          </p:nvPr>
        </p:nvSpPr>
        <p:spPr>
          <a:xfrm>
            <a:off x="190500" y="1529292"/>
            <a:ext cx="6337300" cy="4351338"/>
          </a:xfrm>
        </p:spPr>
        <p:txBody>
          <a:bodyPr/>
          <a:lstStyle/>
          <a:p>
            <a:r>
              <a:rPr lang="en-US" dirty="0">
                <a:solidFill>
                  <a:srgbClr val="FF0000"/>
                </a:solidFill>
              </a:rPr>
              <a:t>Efficient</a:t>
            </a:r>
            <a:r>
              <a:rPr lang="en-US" dirty="0"/>
              <a:t> – on the PPC</a:t>
            </a:r>
          </a:p>
          <a:p>
            <a:pPr lvl="1"/>
            <a:r>
              <a:rPr lang="en-US" dirty="0"/>
              <a:t>At this point all resources are being fully utilized.</a:t>
            </a:r>
          </a:p>
          <a:p>
            <a:r>
              <a:rPr lang="en-US" dirty="0">
                <a:solidFill>
                  <a:srgbClr val="FF0000"/>
                </a:solidFill>
              </a:rPr>
              <a:t>Inefficient</a:t>
            </a:r>
            <a:r>
              <a:rPr lang="en-US" dirty="0"/>
              <a:t> – inside the PPC</a:t>
            </a:r>
          </a:p>
          <a:p>
            <a:pPr lvl="1"/>
            <a:r>
              <a:rPr lang="en-US" dirty="0"/>
              <a:t>Not all resources are being utilized.</a:t>
            </a:r>
          </a:p>
          <a:p>
            <a:r>
              <a:rPr lang="en-US" dirty="0"/>
              <a:t> </a:t>
            </a:r>
            <a:r>
              <a:rPr lang="en-US" dirty="0">
                <a:solidFill>
                  <a:srgbClr val="FF0000"/>
                </a:solidFill>
              </a:rPr>
              <a:t>Unattainable</a:t>
            </a:r>
            <a:r>
              <a:rPr lang="en-US" dirty="0"/>
              <a:t> – outside the PPC</a:t>
            </a:r>
          </a:p>
          <a:p>
            <a:pPr lvl="1"/>
            <a:r>
              <a:rPr lang="en-US" dirty="0"/>
              <a:t>Production that cannot be achieved because there are insufficient resources </a:t>
            </a:r>
            <a:r>
              <a:rPr lang="en-US" dirty="0" err="1"/>
              <a:t>ie</a:t>
            </a:r>
            <a:r>
              <a:rPr lang="en-US" dirty="0"/>
              <a:t>. factors of production</a:t>
            </a:r>
          </a:p>
          <a:p>
            <a:pPr lvl="2"/>
            <a:r>
              <a:rPr lang="en-US" dirty="0" err="1"/>
              <a:t>Eg</a:t>
            </a:r>
            <a:r>
              <a:rPr lang="en-US" dirty="0"/>
              <a:t>. Machines, labor, land, technology etc.</a:t>
            </a:r>
          </a:p>
        </p:txBody>
      </p:sp>
      <p:sp>
        <p:nvSpPr>
          <p:cNvPr id="4" name="TextBox 3"/>
          <p:cNvSpPr txBox="1"/>
          <p:nvPr/>
        </p:nvSpPr>
        <p:spPr>
          <a:xfrm>
            <a:off x="6819900" y="1003300"/>
            <a:ext cx="4622800" cy="2862322"/>
          </a:xfrm>
          <a:prstGeom prst="rect">
            <a:avLst/>
          </a:prstGeom>
          <a:noFill/>
          <a:ln>
            <a:solidFill>
              <a:schemeClr val="accent1"/>
            </a:solidFill>
          </a:ln>
        </p:spPr>
        <p:txBody>
          <a:bodyPr wrap="square" rtlCol="0">
            <a:spAutoFit/>
          </a:bodyPr>
          <a:lstStyle/>
          <a:p>
            <a:r>
              <a:rPr lang="en-US" sz="2000" dirty="0"/>
              <a:t>Note: </a:t>
            </a:r>
          </a:p>
          <a:p>
            <a:r>
              <a:rPr lang="en-US" sz="2000" dirty="0"/>
              <a:t>We are referring to </a:t>
            </a:r>
            <a:r>
              <a:rPr lang="en-US" sz="2000" dirty="0">
                <a:solidFill>
                  <a:srgbClr val="00B0F0"/>
                </a:solidFill>
              </a:rPr>
              <a:t>productive efficiency</a:t>
            </a:r>
            <a:r>
              <a:rPr lang="en-US" sz="2000" dirty="0"/>
              <a:t> in this case! </a:t>
            </a:r>
          </a:p>
          <a:p>
            <a:r>
              <a:rPr lang="en-US" sz="2000" dirty="0"/>
              <a:t>Because we are producing at the lowest possible cost. </a:t>
            </a:r>
          </a:p>
          <a:p>
            <a:endParaRPr lang="en-US" sz="2000" dirty="0"/>
          </a:p>
          <a:p>
            <a:r>
              <a:rPr lang="en-US" sz="2000" dirty="0"/>
              <a:t>However, this doesn’t tell us if we are producing things that are best for society (</a:t>
            </a:r>
            <a:r>
              <a:rPr lang="en-US" sz="2000" dirty="0">
                <a:solidFill>
                  <a:srgbClr val="00B0F0"/>
                </a:solidFill>
              </a:rPr>
              <a:t>allocative efficiency</a:t>
            </a:r>
            <a:r>
              <a:rPr lang="en-US" sz="2000" dirty="0"/>
              <a:t>)</a:t>
            </a:r>
          </a:p>
        </p:txBody>
      </p:sp>
    </p:spTree>
    <p:extLst>
      <p:ext uri="{BB962C8B-B14F-4D97-AF65-F5344CB8AC3E}">
        <p14:creationId xmlns:p14="http://schemas.microsoft.com/office/powerpoint/2010/main" val="29955919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882" y="120742"/>
            <a:ext cx="10412506" cy="891646"/>
          </a:xfrm>
        </p:spPr>
        <p:txBody>
          <a:bodyPr/>
          <a:lstStyle/>
          <a:p>
            <a:r>
              <a:rPr lang="en-US" dirty="0"/>
              <a:t>Activity</a:t>
            </a:r>
          </a:p>
        </p:txBody>
      </p:sp>
      <p:sp>
        <p:nvSpPr>
          <p:cNvPr id="3" name="Content Placeholder 2"/>
          <p:cNvSpPr>
            <a:spLocks noGrp="1"/>
          </p:cNvSpPr>
          <p:nvPr>
            <p:ph idx="1"/>
          </p:nvPr>
        </p:nvSpPr>
        <p:spPr>
          <a:xfrm>
            <a:off x="537882" y="1398494"/>
            <a:ext cx="10815918" cy="4778469"/>
          </a:xfrm>
        </p:spPr>
        <p:txBody>
          <a:bodyPr/>
          <a:lstStyle/>
          <a:p>
            <a:r>
              <a:rPr lang="en-US" dirty="0"/>
              <a:t>What does PPC stand for? </a:t>
            </a:r>
            <a:r>
              <a:rPr lang="en-US" dirty="0" err="1"/>
              <a:t>Ie</a:t>
            </a:r>
            <a:r>
              <a:rPr lang="en-US" dirty="0"/>
              <a:t>. PPC = P________ P_________ C______</a:t>
            </a:r>
          </a:p>
          <a:p>
            <a:r>
              <a:rPr lang="en-US" dirty="0"/>
              <a:t>Draw a PPC.</a:t>
            </a:r>
          </a:p>
          <a:p>
            <a:r>
              <a:rPr lang="en-US" dirty="0"/>
              <a:t>Label points that are: Inefficient, Efficient, Unattainable</a:t>
            </a:r>
          </a:p>
        </p:txBody>
      </p:sp>
      <p:sp>
        <p:nvSpPr>
          <p:cNvPr id="4" name="TextBox 3"/>
          <p:cNvSpPr txBox="1"/>
          <p:nvPr/>
        </p:nvSpPr>
        <p:spPr>
          <a:xfrm>
            <a:off x="6553201" y="967456"/>
            <a:ext cx="3742267" cy="369332"/>
          </a:xfrm>
          <a:prstGeom prst="rect">
            <a:avLst/>
          </a:prstGeom>
          <a:noFill/>
        </p:spPr>
        <p:txBody>
          <a:bodyPr wrap="square" rtlCol="0">
            <a:spAutoFit/>
          </a:bodyPr>
          <a:lstStyle/>
          <a:p>
            <a:r>
              <a:rPr lang="en-US" dirty="0"/>
              <a:t>Production Possibilities Curve</a:t>
            </a:r>
          </a:p>
        </p:txBody>
      </p:sp>
      <p:pic>
        <p:nvPicPr>
          <p:cNvPr id="8" name="Picture 7"/>
          <p:cNvPicPr>
            <a:picLocks noChangeAspect="1"/>
          </p:cNvPicPr>
          <p:nvPr/>
        </p:nvPicPr>
        <p:blipFill>
          <a:blip r:embed="rId2"/>
          <a:stretch>
            <a:fillRect/>
          </a:stretch>
        </p:blipFill>
        <p:spPr>
          <a:xfrm>
            <a:off x="1365323" y="3352801"/>
            <a:ext cx="3249010" cy="3335882"/>
          </a:xfrm>
          <a:prstGeom prst="rect">
            <a:avLst/>
          </a:prstGeom>
        </p:spPr>
      </p:pic>
      <p:sp>
        <p:nvSpPr>
          <p:cNvPr id="9" name="TextBox 8"/>
          <p:cNvSpPr txBox="1"/>
          <p:nvPr/>
        </p:nvSpPr>
        <p:spPr>
          <a:xfrm>
            <a:off x="1845734" y="5212543"/>
            <a:ext cx="1490133" cy="369332"/>
          </a:xfrm>
          <a:prstGeom prst="rect">
            <a:avLst/>
          </a:prstGeom>
          <a:noFill/>
        </p:spPr>
        <p:txBody>
          <a:bodyPr wrap="square" rtlCol="0">
            <a:spAutoFit/>
          </a:bodyPr>
          <a:lstStyle/>
          <a:p>
            <a:r>
              <a:rPr lang="en-US" dirty="0">
                <a:solidFill>
                  <a:srgbClr val="FF0000"/>
                </a:solidFill>
              </a:rPr>
              <a:t>Inefficient</a:t>
            </a:r>
          </a:p>
        </p:txBody>
      </p:sp>
      <p:sp>
        <p:nvSpPr>
          <p:cNvPr id="10" name="TextBox 9"/>
          <p:cNvSpPr txBox="1"/>
          <p:nvPr/>
        </p:nvSpPr>
        <p:spPr>
          <a:xfrm>
            <a:off x="1693333" y="3816628"/>
            <a:ext cx="1490133" cy="369332"/>
          </a:xfrm>
          <a:prstGeom prst="rect">
            <a:avLst/>
          </a:prstGeom>
          <a:noFill/>
        </p:spPr>
        <p:txBody>
          <a:bodyPr wrap="square" rtlCol="0">
            <a:spAutoFit/>
          </a:bodyPr>
          <a:lstStyle/>
          <a:p>
            <a:r>
              <a:rPr lang="en-US" dirty="0">
                <a:solidFill>
                  <a:srgbClr val="FF0000"/>
                </a:solidFill>
              </a:rPr>
              <a:t>Efficient</a:t>
            </a:r>
          </a:p>
        </p:txBody>
      </p:sp>
      <p:sp>
        <p:nvSpPr>
          <p:cNvPr id="11" name="TextBox 10"/>
          <p:cNvSpPr txBox="1"/>
          <p:nvPr/>
        </p:nvSpPr>
        <p:spPr>
          <a:xfrm>
            <a:off x="3572933" y="3916614"/>
            <a:ext cx="1490133" cy="369332"/>
          </a:xfrm>
          <a:prstGeom prst="rect">
            <a:avLst/>
          </a:prstGeom>
          <a:noFill/>
        </p:spPr>
        <p:txBody>
          <a:bodyPr wrap="square" rtlCol="0">
            <a:spAutoFit/>
          </a:bodyPr>
          <a:lstStyle/>
          <a:p>
            <a:r>
              <a:rPr lang="en-US" dirty="0">
                <a:solidFill>
                  <a:srgbClr val="FF0000"/>
                </a:solidFill>
              </a:rPr>
              <a:t>Unattainable</a:t>
            </a:r>
          </a:p>
        </p:txBody>
      </p:sp>
    </p:spTree>
    <p:extLst>
      <p:ext uri="{BB962C8B-B14F-4D97-AF65-F5344CB8AC3E}">
        <p14:creationId xmlns:p14="http://schemas.microsoft.com/office/powerpoint/2010/main" val="307336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682" y="109631"/>
            <a:ext cx="10515600" cy="1325563"/>
          </a:xfrm>
        </p:spPr>
        <p:txBody>
          <a:bodyPr/>
          <a:lstStyle/>
          <a:p>
            <a:r>
              <a:rPr lang="en-US" dirty="0"/>
              <a:t>The PPC shows opportunity cost</a:t>
            </a:r>
          </a:p>
        </p:txBody>
      </p:sp>
      <p:sp>
        <p:nvSpPr>
          <p:cNvPr id="3" name="Content Placeholder 2"/>
          <p:cNvSpPr>
            <a:spLocks noGrp="1"/>
          </p:cNvSpPr>
          <p:nvPr>
            <p:ph idx="1"/>
          </p:nvPr>
        </p:nvSpPr>
        <p:spPr>
          <a:xfrm>
            <a:off x="418001" y="1163318"/>
            <a:ext cx="5175975" cy="2991823"/>
          </a:xfrm>
        </p:spPr>
        <p:txBody>
          <a:bodyPr>
            <a:normAutofit fontScale="92500" lnSpcReduction="20000"/>
          </a:bodyPr>
          <a:lstStyle/>
          <a:p>
            <a:r>
              <a:rPr lang="en-US" dirty="0"/>
              <a:t>In life we see so many examples of tradeoffs.</a:t>
            </a:r>
          </a:p>
          <a:p>
            <a:r>
              <a:rPr lang="en-US" dirty="0"/>
              <a:t>The PPC shows how tradeoffs naturally occur. </a:t>
            </a:r>
          </a:p>
          <a:p>
            <a:r>
              <a:rPr lang="en-US" dirty="0"/>
              <a:t>When we are producing efficiently, in order to increase the output of Good A, we must decrease the output of Good B. So this shows an opportunity cost!</a:t>
            </a:r>
          </a:p>
        </p:txBody>
      </p:sp>
      <p:grpSp>
        <p:nvGrpSpPr>
          <p:cNvPr id="6" name="Group 5"/>
          <p:cNvGrpSpPr/>
          <p:nvPr/>
        </p:nvGrpSpPr>
        <p:grpSpPr>
          <a:xfrm>
            <a:off x="5719482" y="1163318"/>
            <a:ext cx="6229328" cy="4869130"/>
            <a:chOff x="5526741" y="1270894"/>
            <a:chExt cx="6229328" cy="4869130"/>
          </a:xfrm>
        </p:grpSpPr>
        <p:pic>
          <p:nvPicPr>
            <p:cNvPr id="4" name="Picture 3"/>
            <p:cNvPicPr>
              <a:picLocks noChangeAspect="1"/>
            </p:cNvPicPr>
            <p:nvPr/>
          </p:nvPicPr>
          <p:blipFill>
            <a:blip r:embed="rId2"/>
            <a:stretch>
              <a:fillRect/>
            </a:stretch>
          </p:blipFill>
          <p:spPr>
            <a:xfrm>
              <a:off x="6064878" y="1270894"/>
              <a:ext cx="5691191" cy="4869130"/>
            </a:xfrm>
            <a:prstGeom prst="rect">
              <a:avLst/>
            </a:prstGeom>
          </p:spPr>
        </p:pic>
        <p:sp>
          <p:nvSpPr>
            <p:cNvPr id="5" name="TextBox 4"/>
            <p:cNvSpPr txBox="1"/>
            <p:nvPr/>
          </p:nvSpPr>
          <p:spPr>
            <a:xfrm>
              <a:off x="5526741" y="2178424"/>
              <a:ext cx="927847" cy="1200329"/>
            </a:xfrm>
            <a:prstGeom prst="rect">
              <a:avLst/>
            </a:prstGeom>
            <a:noFill/>
          </p:spPr>
          <p:txBody>
            <a:bodyPr wrap="square" rtlCol="0">
              <a:spAutoFit/>
            </a:bodyPr>
            <a:lstStyle/>
            <a:p>
              <a:r>
                <a:rPr lang="en-US" dirty="0"/>
                <a:t>Trucks</a:t>
              </a:r>
            </a:p>
            <a:p>
              <a:r>
                <a:rPr lang="en-US" dirty="0"/>
                <a:t>(1000 per year)</a:t>
              </a:r>
            </a:p>
          </p:txBody>
        </p:sp>
      </p:grpSp>
      <p:sp>
        <p:nvSpPr>
          <p:cNvPr id="7" name="TextBox 6"/>
          <p:cNvSpPr txBox="1"/>
          <p:nvPr/>
        </p:nvSpPr>
        <p:spPr>
          <a:xfrm>
            <a:off x="461682" y="4155141"/>
            <a:ext cx="5414683" cy="2769989"/>
          </a:xfrm>
          <a:prstGeom prst="rect">
            <a:avLst/>
          </a:prstGeom>
          <a:solidFill>
            <a:schemeClr val="accent4">
              <a:lumMod val="40000"/>
              <a:lumOff val="60000"/>
            </a:schemeClr>
          </a:solidFill>
          <a:effectLst>
            <a:softEdge rad="127000"/>
          </a:effectLst>
        </p:spPr>
        <p:txBody>
          <a:bodyPr wrap="square" rtlCol="0">
            <a:spAutoFit/>
          </a:bodyPr>
          <a:lstStyle/>
          <a:p>
            <a:r>
              <a:rPr lang="en-US" b="1" dirty="0"/>
              <a:t>If we move from point C to point B:</a:t>
            </a:r>
          </a:p>
          <a:p>
            <a:pPr marL="285750" indent="-285750">
              <a:buFont typeface="Arial" panose="020B0604020202020204" pitchFamily="34" charset="0"/>
              <a:buChar char="•"/>
            </a:pPr>
            <a:r>
              <a:rPr lang="en-US" sz="2400" dirty="0">
                <a:solidFill>
                  <a:srgbClr val="FF0000"/>
                </a:solidFill>
              </a:rPr>
              <a:t>When we are efficient: Increasing trucks = decreasing boats.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There is an opportunity cost of producing more boats is what we gave up in trucks:</a:t>
            </a:r>
          </a:p>
          <a:p>
            <a:pPr marL="285750" indent="-285750">
              <a:buFont typeface="Arial" panose="020B0604020202020204" pitchFamily="34" charset="0"/>
              <a:buChar char="•"/>
            </a:pPr>
            <a:r>
              <a:rPr lang="en-US" dirty="0"/>
              <a:t>OC = 2000 trucks / 3000 boats = 0.7 trucks per 1 boat</a:t>
            </a:r>
          </a:p>
          <a:p>
            <a:pPr marL="285750" indent="-285750">
              <a:buFont typeface="Arial" panose="020B0604020202020204" pitchFamily="34" charset="0"/>
              <a:buChar char="•"/>
            </a:pPr>
            <a:r>
              <a:rPr lang="en-US" dirty="0"/>
              <a:t>As an approximation (because the graph is actually curved)</a:t>
            </a:r>
          </a:p>
        </p:txBody>
      </p:sp>
      <p:sp>
        <p:nvSpPr>
          <p:cNvPr id="8" name="Right Arrow 7"/>
          <p:cNvSpPr/>
          <p:nvPr/>
        </p:nvSpPr>
        <p:spPr>
          <a:xfrm rot="2117184">
            <a:off x="8584524" y="2165822"/>
            <a:ext cx="1037377" cy="3630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8297047" y="2182781"/>
            <a:ext cx="277906" cy="588381"/>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rot="16200000">
            <a:off x="8909740" y="2271094"/>
            <a:ext cx="406700" cy="127938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105900" y="393700"/>
            <a:ext cx="2667000" cy="1569660"/>
          </a:xfrm>
          <a:prstGeom prst="rect">
            <a:avLst/>
          </a:prstGeom>
          <a:solidFill>
            <a:srgbClr val="FFFF00"/>
          </a:solidFill>
        </p:spPr>
        <p:txBody>
          <a:bodyPr wrap="square" rtlCol="0">
            <a:spAutoFit/>
          </a:bodyPr>
          <a:lstStyle/>
          <a:p>
            <a:r>
              <a:rPr lang="en-US" sz="1600" dirty="0">
                <a:solidFill>
                  <a:srgbClr val="FF0000"/>
                </a:solidFill>
              </a:rPr>
              <a:t>Summary</a:t>
            </a:r>
          </a:p>
          <a:p>
            <a:r>
              <a:rPr lang="en-US" sz="1600" dirty="0">
                <a:solidFill>
                  <a:srgbClr val="FF0000"/>
                </a:solidFill>
              </a:rPr>
              <a:t>Increase one good = produce less of another (when we are ON the PPC)</a:t>
            </a:r>
          </a:p>
          <a:p>
            <a:endParaRPr lang="en-US" sz="1600" dirty="0">
              <a:solidFill>
                <a:srgbClr val="FF0000"/>
              </a:solidFill>
            </a:endParaRPr>
          </a:p>
          <a:p>
            <a:r>
              <a:rPr lang="en-US" sz="1600" dirty="0">
                <a:solidFill>
                  <a:srgbClr val="FF0000"/>
                </a:solidFill>
              </a:rPr>
              <a:t>This is opportunity cost.</a:t>
            </a:r>
          </a:p>
        </p:txBody>
      </p:sp>
    </p:spTree>
    <p:extLst>
      <p:ext uri="{BB962C8B-B14F-4D97-AF65-F5344CB8AC3E}">
        <p14:creationId xmlns:p14="http://schemas.microsoft.com/office/powerpoint/2010/main" val="55874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17264" y="439724"/>
            <a:ext cx="10736157" cy="4954312"/>
          </a:xfrm>
          <a:prstGeom prst="rect">
            <a:avLst/>
          </a:prstGeom>
        </p:spPr>
      </p:pic>
      <p:sp>
        <p:nvSpPr>
          <p:cNvPr id="3" name="Content Placeholder 2"/>
          <p:cNvSpPr>
            <a:spLocks noGrp="1"/>
          </p:cNvSpPr>
          <p:nvPr>
            <p:ph idx="1"/>
          </p:nvPr>
        </p:nvSpPr>
        <p:spPr>
          <a:xfrm>
            <a:off x="838200" y="3851563"/>
            <a:ext cx="5987473" cy="2325399"/>
          </a:xfrm>
        </p:spPr>
        <p:txBody>
          <a:bodyPr/>
          <a:lstStyle/>
          <a:p>
            <a:r>
              <a:rPr lang="en-US" dirty="0">
                <a:solidFill>
                  <a:srgbClr val="FF0000"/>
                </a:solidFill>
              </a:rPr>
              <a:t>Answer:</a:t>
            </a:r>
          </a:p>
          <a:p>
            <a:r>
              <a:rPr lang="en-US" dirty="0">
                <a:solidFill>
                  <a:srgbClr val="FF0000"/>
                </a:solidFill>
              </a:rPr>
              <a:t>To make one more lawnmower you produce only 85 rakes, from 95. Therefore O.C. is 10. </a:t>
            </a:r>
          </a:p>
        </p:txBody>
      </p:sp>
      <p:sp>
        <p:nvSpPr>
          <p:cNvPr id="5" name="TextBox 4"/>
          <p:cNvSpPr txBox="1"/>
          <p:nvPr/>
        </p:nvSpPr>
        <p:spPr>
          <a:xfrm>
            <a:off x="3521641" y="2129427"/>
            <a:ext cx="2966606" cy="1815882"/>
          </a:xfrm>
          <a:prstGeom prst="rect">
            <a:avLst/>
          </a:prstGeom>
          <a:solidFill>
            <a:schemeClr val="accent2"/>
          </a:solidFill>
        </p:spPr>
        <p:txBody>
          <a:bodyPr wrap="square" rtlCol="0">
            <a:spAutoFit/>
          </a:bodyPr>
          <a:lstStyle/>
          <a:p>
            <a:r>
              <a:rPr lang="en-US" sz="2800" b="1" dirty="0"/>
              <a:t>Opportunity Cost =</a:t>
            </a:r>
          </a:p>
          <a:p>
            <a:r>
              <a:rPr lang="en-US" sz="2800" b="1" dirty="0"/>
              <a:t>What you give up / what you gain</a:t>
            </a:r>
          </a:p>
        </p:txBody>
      </p:sp>
    </p:spTree>
    <p:extLst>
      <p:ext uri="{BB962C8B-B14F-4D97-AF65-F5344CB8AC3E}">
        <p14:creationId xmlns:p14="http://schemas.microsoft.com/office/powerpoint/2010/main" val="101260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682" y="109631"/>
            <a:ext cx="10515600" cy="1325563"/>
          </a:xfrm>
        </p:spPr>
        <p:txBody>
          <a:bodyPr/>
          <a:lstStyle/>
          <a:p>
            <a:r>
              <a:rPr lang="en-US" dirty="0"/>
              <a:t>Pareto Improvement (no O.C.)</a:t>
            </a:r>
          </a:p>
        </p:txBody>
      </p:sp>
      <p:sp>
        <p:nvSpPr>
          <p:cNvPr id="3" name="Content Placeholder 2"/>
          <p:cNvSpPr>
            <a:spLocks noGrp="1"/>
          </p:cNvSpPr>
          <p:nvPr>
            <p:ph idx="1"/>
          </p:nvPr>
        </p:nvSpPr>
        <p:spPr>
          <a:xfrm>
            <a:off x="418001" y="1422214"/>
            <a:ext cx="5301481" cy="3060886"/>
          </a:xfrm>
        </p:spPr>
        <p:txBody>
          <a:bodyPr>
            <a:normAutofit fontScale="77500" lnSpcReduction="20000"/>
          </a:bodyPr>
          <a:lstStyle/>
          <a:p>
            <a:r>
              <a:rPr lang="en-US" dirty="0"/>
              <a:t>What if we move from point D to point B?</a:t>
            </a:r>
          </a:p>
          <a:p>
            <a:pPr lvl="1"/>
            <a:r>
              <a:rPr lang="en-US" dirty="0"/>
              <a:t>Is there a tradeoff?</a:t>
            </a:r>
          </a:p>
          <a:p>
            <a:pPr lvl="1"/>
            <a:r>
              <a:rPr lang="en-US" dirty="0"/>
              <a:t>Do we have to give up any trucks or boats?</a:t>
            </a:r>
          </a:p>
          <a:p>
            <a:pPr lvl="1"/>
            <a:r>
              <a:rPr lang="en-US" dirty="0"/>
              <a:t>No! </a:t>
            </a:r>
            <a:r>
              <a:rPr lang="en-US" dirty="0" err="1"/>
              <a:t>Noone</a:t>
            </a:r>
            <a:r>
              <a:rPr lang="en-US" dirty="0"/>
              <a:t> is made worse off.</a:t>
            </a:r>
          </a:p>
          <a:p>
            <a:pPr lvl="1"/>
            <a:r>
              <a:rPr lang="en-US" dirty="0"/>
              <a:t>This situation is called a </a:t>
            </a:r>
            <a:r>
              <a:rPr lang="en-US" dirty="0">
                <a:solidFill>
                  <a:srgbClr val="00B0F0"/>
                </a:solidFill>
              </a:rPr>
              <a:t>Pareto improvement </a:t>
            </a:r>
            <a:r>
              <a:rPr lang="en-US" dirty="0"/>
              <a:t>because there is no tradeoff in producing more. </a:t>
            </a:r>
          </a:p>
          <a:p>
            <a:r>
              <a:rPr lang="en-US" dirty="0"/>
              <a:t>The same is true of a move from B to E (assuming we can move there, which is not attainable)</a:t>
            </a:r>
          </a:p>
        </p:txBody>
      </p:sp>
      <p:grpSp>
        <p:nvGrpSpPr>
          <p:cNvPr id="4" name="Group 3"/>
          <p:cNvGrpSpPr/>
          <p:nvPr/>
        </p:nvGrpSpPr>
        <p:grpSpPr>
          <a:xfrm>
            <a:off x="5719482" y="1163318"/>
            <a:ext cx="6229328" cy="4869130"/>
            <a:chOff x="5526741" y="1270894"/>
            <a:chExt cx="6229328" cy="4869130"/>
          </a:xfrm>
        </p:grpSpPr>
        <p:pic>
          <p:nvPicPr>
            <p:cNvPr id="5" name="Picture 4"/>
            <p:cNvPicPr>
              <a:picLocks noChangeAspect="1"/>
            </p:cNvPicPr>
            <p:nvPr/>
          </p:nvPicPr>
          <p:blipFill>
            <a:blip r:embed="rId2"/>
            <a:stretch>
              <a:fillRect/>
            </a:stretch>
          </p:blipFill>
          <p:spPr>
            <a:xfrm>
              <a:off x="6064878" y="1270894"/>
              <a:ext cx="5691191" cy="4869130"/>
            </a:xfrm>
            <a:prstGeom prst="rect">
              <a:avLst/>
            </a:prstGeom>
          </p:spPr>
        </p:pic>
        <p:sp>
          <p:nvSpPr>
            <p:cNvPr id="6" name="TextBox 5"/>
            <p:cNvSpPr txBox="1"/>
            <p:nvPr/>
          </p:nvSpPr>
          <p:spPr>
            <a:xfrm>
              <a:off x="5526741" y="2178424"/>
              <a:ext cx="927847" cy="1200329"/>
            </a:xfrm>
            <a:prstGeom prst="rect">
              <a:avLst/>
            </a:prstGeom>
            <a:noFill/>
          </p:spPr>
          <p:txBody>
            <a:bodyPr wrap="square" rtlCol="0">
              <a:spAutoFit/>
            </a:bodyPr>
            <a:lstStyle/>
            <a:p>
              <a:r>
                <a:rPr lang="en-US" dirty="0"/>
                <a:t>Trucks</a:t>
              </a:r>
            </a:p>
            <a:p>
              <a:r>
                <a:rPr lang="en-US" dirty="0"/>
                <a:t>(1000 per year)</a:t>
              </a:r>
            </a:p>
          </p:txBody>
        </p:sp>
      </p:grpSp>
      <p:sp>
        <p:nvSpPr>
          <p:cNvPr id="7" name="Right Arrow 6"/>
          <p:cNvSpPr/>
          <p:nvPr/>
        </p:nvSpPr>
        <p:spPr>
          <a:xfrm rot="18800385">
            <a:off x="8584524" y="2991309"/>
            <a:ext cx="1037377" cy="3630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rot="16200000">
            <a:off x="9022025" y="3232029"/>
            <a:ext cx="406700" cy="113840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10800000">
            <a:off x="8249471" y="2819400"/>
            <a:ext cx="406700" cy="92264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035800" y="6032448"/>
            <a:ext cx="3941482" cy="646331"/>
          </a:xfrm>
          <a:prstGeom prst="rect">
            <a:avLst/>
          </a:prstGeom>
          <a:noFill/>
        </p:spPr>
        <p:txBody>
          <a:bodyPr wrap="square" rtlCol="0">
            <a:spAutoFit/>
          </a:bodyPr>
          <a:lstStyle/>
          <a:p>
            <a:r>
              <a:rPr lang="en-US" dirty="0"/>
              <a:t>We have increased production of boats and trucks! A Pareto improvement.</a:t>
            </a:r>
          </a:p>
        </p:txBody>
      </p:sp>
      <p:sp>
        <p:nvSpPr>
          <p:cNvPr id="11" name="Right Arrow 10"/>
          <p:cNvSpPr/>
          <p:nvPr/>
        </p:nvSpPr>
        <p:spPr>
          <a:xfrm rot="18800385">
            <a:off x="9937937" y="2038241"/>
            <a:ext cx="676619" cy="3630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27996" y="4891808"/>
            <a:ext cx="3805458" cy="1569660"/>
          </a:xfrm>
          <a:prstGeom prst="rect">
            <a:avLst/>
          </a:prstGeom>
          <a:solidFill>
            <a:srgbClr val="FFFF00"/>
          </a:solidFill>
        </p:spPr>
        <p:txBody>
          <a:bodyPr wrap="square" rtlCol="0">
            <a:spAutoFit/>
          </a:bodyPr>
          <a:lstStyle/>
          <a:p>
            <a:r>
              <a:rPr lang="en-US" sz="1600" dirty="0">
                <a:solidFill>
                  <a:srgbClr val="FF0000"/>
                </a:solidFill>
              </a:rPr>
              <a:t>Summary</a:t>
            </a:r>
          </a:p>
          <a:p>
            <a:r>
              <a:rPr lang="en-US" sz="1600" dirty="0">
                <a:solidFill>
                  <a:srgbClr val="FF0000"/>
                </a:solidFill>
              </a:rPr>
              <a:t>When we are inefficient we CAN increase more of both goods. </a:t>
            </a:r>
          </a:p>
          <a:p>
            <a:endParaRPr lang="en-US" sz="1600" dirty="0">
              <a:solidFill>
                <a:srgbClr val="FF0000"/>
              </a:solidFill>
            </a:endParaRPr>
          </a:p>
          <a:p>
            <a:r>
              <a:rPr lang="en-US" sz="1600" dirty="0">
                <a:solidFill>
                  <a:srgbClr val="FF0000"/>
                </a:solidFill>
              </a:rPr>
              <a:t>When we increase both, this is called a Pareto improvement.</a:t>
            </a:r>
          </a:p>
        </p:txBody>
      </p:sp>
      <p:sp>
        <p:nvSpPr>
          <p:cNvPr id="12" name="TextBox 11"/>
          <p:cNvSpPr txBox="1"/>
          <p:nvPr/>
        </p:nvSpPr>
        <p:spPr>
          <a:xfrm>
            <a:off x="7560129" y="109631"/>
            <a:ext cx="3706585" cy="923330"/>
          </a:xfrm>
          <a:prstGeom prst="rect">
            <a:avLst/>
          </a:prstGeom>
          <a:solidFill>
            <a:schemeClr val="accent1">
              <a:lumMod val="20000"/>
              <a:lumOff val="80000"/>
            </a:schemeClr>
          </a:solidFill>
        </p:spPr>
        <p:txBody>
          <a:bodyPr wrap="square" rtlCol="0">
            <a:spAutoFit/>
          </a:bodyPr>
          <a:lstStyle/>
          <a:p>
            <a:r>
              <a:rPr lang="en-US" sz="5400" b="1" dirty="0"/>
              <a:t>Bonus</a:t>
            </a:r>
          </a:p>
        </p:txBody>
      </p:sp>
    </p:spTree>
    <p:extLst>
      <p:ext uri="{BB962C8B-B14F-4D97-AF65-F5344CB8AC3E}">
        <p14:creationId xmlns:p14="http://schemas.microsoft.com/office/powerpoint/2010/main" val="347443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is a Pareto improvement? Draw this on a PPC.</a:t>
            </a:r>
          </a:p>
          <a:p>
            <a:r>
              <a:rPr lang="en-US" dirty="0">
                <a:solidFill>
                  <a:srgbClr val="FF0000"/>
                </a:solidFill>
              </a:rPr>
              <a:t>An improvement that benefits all people (or at least doesn’t make anyone worse)</a:t>
            </a:r>
          </a:p>
          <a:p>
            <a:r>
              <a:rPr lang="en-US" dirty="0">
                <a:solidFill>
                  <a:srgbClr val="FF0000"/>
                </a:solidFill>
              </a:rPr>
              <a:t>This can be shown by a move from D to C, D to B, D to A, D to E.</a:t>
            </a:r>
          </a:p>
          <a:p>
            <a:endParaRPr lang="en-US" dirty="0"/>
          </a:p>
        </p:txBody>
      </p:sp>
      <p:grpSp>
        <p:nvGrpSpPr>
          <p:cNvPr id="4" name="Group 3"/>
          <p:cNvGrpSpPr/>
          <p:nvPr/>
        </p:nvGrpSpPr>
        <p:grpSpPr>
          <a:xfrm>
            <a:off x="1016000" y="3848100"/>
            <a:ext cx="3935110" cy="2794000"/>
            <a:chOff x="5526741" y="1270894"/>
            <a:chExt cx="6229328" cy="4869130"/>
          </a:xfrm>
        </p:grpSpPr>
        <p:pic>
          <p:nvPicPr>
            <p:cNvPr id="5" name="Picture 4"/>
            <p:cNvPicPr>
              <a:picLocks noChangeAspect="1"/>
            </p:cNvPicPr>
            <p:nvPr/>
          </p:nvPicPr>
          <p:blipFill>
            <a:blip r:embed="rId2"/>
            <a:stretch>
              <a:fillRect/>
            </a:stretch>
          </p:blipFill>
          <p:spPr>
            <a:xfrm>
              <a:off x="6064878" y="1270894"/>
              <a:ext cx="5691191" cy="4869130"/>
            </a:xfrm>
            <a:prstGeom prst="rect">
              <a:avLst/>
            </a:prstGeom>
          </p:spPr>
        </p:pic>
        <p:sp>
          <p:nvSpPr>
            <p:cNvPr id="6" name="TextBox 5"/>
            <p:cNvSpPr txBox="1"/>
            <p:nvPr/>
          </p:nvSpPr>
          <p:spPr>
            <a:xfrm>
              <a:off x="5526741" y="2178424"/>
              <a:ext cx="927847" cy="1200329"/>
            </a:xfrm>
            <a:prstGeom prst="rect">
              <a:avLst/>
            </a:prstGeom>
            <a:noFill/>
          </p:spPr>
          <p:txBody>
            <a:bodyPr wrap="square" rtlCol="0">
              <a:spAutoFit/>
            </a:bodyPr>
            <a:lstStyle/>
            <a:p>
              <a:r>
                <a:rPr lang="en-US" dirty="0"/>
                <a:t>Trucks</a:t>
              </a:r>
            </a:p>
            <a:p>
              <a:r>
                <a:rPr lang="en-US" dirty="0"/>
                <a:t>(1000 per year)</a:t>
              </a:r>
            </a:p>
          </p:txBody>
        </p:sp>
      </p:grpSp>
    </p:spTree>
    <p:extLst>
      <p:ext uri="{BB962C8B-B14F-4D97-AF65-F5344CB8AC3E}">
        <p14:creationId xmlns:p14="http://schemas.microsoft.com/office/powerpoint/2010/main" val="116899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691" y="98546"/>
            <a:ext cx="10515600" cy="1325563"/>
          </a:xfrm>
        </p:spPr>
        <p:txBody>
          <a:bodyPr/>
          <a:lstStyle/>
          <a:p>
            <a:r>
              <a:rPr lang="en-US" dirty="0"/>
              <a:t>Shifts of the PPC</a:t>
            </a:r>
          </a:p>
        </p:txBody>
      </p:sp>
      <p:sp>
        <p:nvSpPr>
          <p:cNvPr id="3" name="Content Placeholder 2"/>
          <p:cNvSpPr>
            <a:spLocks noGrp="1"/>
          </p:cNvSpPr>
          <p:nvPr>
            <p:ph idx="1"/>
          </p:nvPr>
        </p:nvSpPr>
        <p:spPr>
          <a:xfrm>
            <a:off x="406400" y="1330036"/>
            <a:ext cx="4891741" cy="4846927"/>
          </a:xfrm>
        </p:spPr>
        <p:txBody>
          <a:bodyPr>
            <a:normAutofit lnSpcReduction="10000"/>
          </a:bodyPr>
          <a:lstStyle/>
          <a:p>
            <a:r>
              <a:rPr lang="en-US" dirty="0"/>
              <a:t>In economics we shift curves a lot! </a:t>
            </a:r>
          </a:p>
          <a:p>
            <a:r>
              <a:rPr lang="en-US" dirty="0"/>
              <a:t>If the PPC shifts outward, we can produce more of all goods and potentially have a Pareto improvement.</a:t>
            </a:r>
          </a:p>
          <a:p>
            <a:endParaRPr lang="en-US" dirty="0"/>
          </a:p>
          <a:p>
            <a:r>
              <a:rPr lang="en-US" dirty="0"/>
              <a:t>What could cause the PPC to shift outwards</a:t>
            </a:r>
          </a:p>
          <a:p>
            <a:pPr lvl="1"/>
            <a:r>
              <a:rPr lang="en-US" dirty="0"/>
              <a:t>Change in </a:t>
            </a:r>
            <a:r>
              <a:rPr lang="en-US" dirty="0">
                <a:solidFill>
                  <a:srgbClr val="00B0F0"/>
                </a:solidFill>
              </a:rPr>
              <a:t>quantity</a:t>
            </a:r>
            <a:r>
              <a:rPr lang="en-US" dirty="0"/>
              <a:t> or </a:t>
            </a:r>
            <a:r>
              <a:rPr lang="en-US" dirty="0">
                <a:solidFill>
                  <a:srgbClr val="00B0F0"/>
                </a:solidFill>
              </a:rPr>
              <a:t>quality of resources</a:t>
            </a:r>
          </a:p>
          <a:p>
            <a:pPr lvl="1"/>
            <a:r>
              <a:rPr lang="en-US" dirty="0"/>
              <a:t>Change in </a:t>
            </a:r>
            <a:r>
              <a:rPr lang="en-US" dirty="0">
                <a:solidFill>
                  <a:srgbClr val="00B0F0"/>
                </a:solidFill>
              </a:rPr>
              <a:t>technology</a:t>
            </a:r>
          </a:p>
          <a:p>
            <a:endParaRPr lang="en-US" dirty="0"/>
          </a:p>
        </p:txBody>
      </p:sp>
      <p:pic>
        <p:nvPicPr>
          <p:cNvPr id="5" name="Picture 4"/>
          <p:cNvPicPr>
            <a:picLocks noChangeAspect="1"/>
          </p:cNvPicPr>
          <p:nvPr/>
        </p:nvPicPr>
        <p:blipFill>
          <a:blip r:embed="rId2"/>
          <a:stretch>
            <a:fillRect/>
          </a:stretch>
        </p:blipFill>
        <p:spPr>
          <a:xfrm>
            <a:off x="5645347" y="1179111"/>
            <a:ext cx="6226323" cy="5127560"/>
          </a:xfrm>
          <a:prstGeom prst="rect">
            <a:avLst/>
          </a:prstGeom>
        </p:spPr>
      </p:pic>
      <p:sp>
        <p:nvSpPr>
          <p:cNvPr id="4" name="Rectangle 3"/>
          <p:cNvSpPr/>
          <p:nvPr/>
        </p:nvSpPr>
        <p:spPr>
          <a:xfrm>
            <a:off x="10129362" y="98546"/>
            <a:ext cx="1483676" cy="369332"/>
          </a:xfrm>
          <a:prstGeom prst="rect">
            <a:avLst/>
          </a:prstGeom>
        </p:spPr>
        <p:txBody>
          <a:bodyPr wrap="none">
            <a:spAutoFit/>
          </a:bodyPr>
          <a:lstStyle/>
          <a:p>
            <a:pPr lvl="1"/>
            <a:r>
              <a:rPr lang="en-US" dirty="0">
                <a:hlinkClick r:id="rId3"/>
              </a:rPr>
              <a:t>J Clifford</a:t>
            </a:r>
            <a:endParaRPr lang="en-US" dirty="0"/>
          </a:p>
        </p:txBody>
      </p:sp>
      <p:grpSp>
        <p:nvGrpSpPr>
          <p:cNvPr id="13" name="Group 12"/>
          <p:cNvGrpSpPr/>
          <p:nvPr/>
        </p:nvGrpSpPr>
        <p:grpSpPr>
          <a:xfrm>
            <a:off x="6437251" y="1803368"/>
            <a:ext cx="5020529" cy="3784632"/>
            <a:chOff x="6437251" y="1803368"/>
            <a:chExt cx="5020529" cy="3784632"/>
          </a:xfrm>
        </p:grpSpPr>
        <p:pic>
          <p:nvPicPr>
            <p:cNvPr id="8" name="Picture 7"/>
            <p:cNvPicPr>
              <a:picLocks noChangeAspect="1"/>
            </p:cNvPicPr>
            <p:nvPr/>
          </p:nvPicPr>
          <p:blipFill>
            <a:blip r:embed="rId4"/>
            <a:stretch>
              <a:fillRect/>
            </a:stretch>
          </p:blipFill>
          <p:spPr>
            <a:xfrm>
              <a:off x="6437251" y="1803368"/>
              <a:ext cx="2239229" cy="1181132"/>
            </a:xfrm>
            <a:prstGeom prst="rect">
              <a:avLst/>
            </a:prstGeom>
          </p:spPr>
        </p:pic>
        <p:pic>
          <p:nvPicPr>
            <p:cNvPr id="9" name="Picture 8"/>
            <p:cNvPicPr>
              <a:picLocks noChangeAspect="1"/>
            </p:cNvPicPr>
            <p:nvPr/>
          </p:nvPicPr>
          <p:blipFill>
            <a:blip r:embed="rId4"/>
            <a:stretch>
              <a:fillRect/>
            </a:stretch>
          </p:blipFill>
          <p:spPr>
            <a:xfrm>
              <a:off x="9218551" y="4406868"/>
              <a:ext cx="2239229" cy="1181132"/>
            </a:xfrm>
            <a:prstGeom prst="rect">
              <a:avLst/>
            </a:prstGeom>
          </p:spPr>
        </p:pic>
        <p:pic>
          <p:nvPicPr>
            <p:cNvPr id="10" name="Picture 9"/>
            <p:cNvPicPr>
              <a:picLocks noChangeAspect="1"/>
            </p:cNvPicPr>
            <p:nvPr/>
          </p:nvPicPr>
          <p:blipFill>
            <a:blip r:embed="rId4"/>
            <a:stretch>
              <a:fillRect/>
            </a:stretch>
          </p:blipFill>
          <p:spPr>
            <a:xfrm>
              <a:off x="8348769" y="2494628"/>
              <a:ext cx="2239229" cy="1181132"/>
            </a:xfrm>
            <a:prstGeom prst="rect">
              <a:avLst/>
            </a:prstGeom>
          </p:spPr>
        </p:pic>
        <p:pic>
          <p:nvPicPr>
            <p:cNvPr id="11" name="Picture 10"/>
            <p:cNvPicPr>
              <a:picLocks noChangeAspect="1"/>
            </p:cNvPicPr>
            <p:nvPr/>
          </p:nvPicPr>
          <p:blipFill>
            <a:blip r:embed="rId4"/>
            <a:stretch>
              <a:fillRect/>
            </a:stretch>
          </p:blipFill>
          <p:spPr>
            <a:xfrm>
              <a:off x="9091528" y="3675760"/>
              <a:ext cx="2239229" cy="1181132"/>
            </a:xfrm>
            <a:prstGeom prst="rect">
              <a:avLst/>
            </a:prstGeom>
          </p:spPr>
        </p:pic>
        <p:pic>
          <p:nvPicPr>
            <p:cNvPr id="12" name="Picture 11"/>
            <p:cNvPicPr>
              <a:picLocks noChangeAspect="1"/>
            </p:cNvPicPr>
            <p:nvPr/>
          </p:nvPicPr>
          <p:blipFill>
            <a:blip r:embed="rId4"/>
            <a:stretch>
              <a:fillRect/>
            </a:stretch>
          </p:blipFill>
          <p:spPr>
            <a:xfrm>
              <a:off x="7393010" y="1959368"/>
              <a:ext cx="2239229" cy="1181132"/>
            </a:xfrm>
            <a:prstGeom prst="rect">
              <a:avLst/>
            </a:prstGeom>
          </p:spPr>
        </p:pic>
      </p:grpSp>
    </p:spTree>
    <p:extLst>
      <p:ext uri="{BB962C8B-B14F-4D97-AF65-F5344CB8AC3E}">
        <p14:creationId xmlns:p14="http://schemas.microsoft.com/office/powerpoint/2010/main" val="358692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 Content</a:t>
            </a:r>
          </a:p>
        </p:txBody>
      </p:sp>
      <p:sp>
        <p:nvSpPr>
          <p:cNvPr id="3" name="Content Placeholder 2"/>
          <p:cNvSpPr>
            <a:spLocks noGrp="1"/>
          </p:cNvSpPr>
          <p:nvPr>
            <p:ph idx="1"/>
          </p:nvPr>
        </p:nvSpPr>
        <p:spPr/>
        <p:txBody>
          <a:bodyPr/>
          <a:lstStyle/>
          <a:p>
            <a:pPr lvl="1"/>
            <a:endParaRPr lang="en-US" dirty="0"/>
          </a:p>
        </p:txBody>
      </p:sp>
      <p:pic>
        <p:nvPicPr>
          <p:cNvPr id="4" name="Picture 3"/>
          <p:cNvPicPr>
            <a:picLocks noChangeAspect="1"/>
          </p:cNvPicPr>
          <p:nvPr/>
        </p:nvPicPr>
        <p:blipFill>
          <a:blip r:embed="rId2"/>
          <a:stretch>
            <a:fillRect/>
          </a:stretch>
        </p:blipFill>
        <p:spPr>
          <a:xfrm>
            <a:off x="313517" y="1466249"/>
            <a:ext cx="8255616" cy="4948839"/>
          </a:xfrm>
          <a:prstGeom prst="rect">
            <a:avLst/>
          </a:prstGeom>
        </p:spPr>
      </p:pic>
    </p:spTree>
    <p:extLst>
      <p:ext uri="{BB962C8B-B14F-4D97-AF65-F5344CB8AC3E}">
        <p14:creationId xmlns:p14="http://schemas.microsoft.com/office/powerpoint/2010/main" val="16387755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691" y="98546"/>
            <a:ext cx="10515600" cy="1325563"/>
          </a:xfrm>
        </p:spPr>
        <p:txBody>
          <a:bodyPr/>
          <a:lstStyle/>
          <a:p>
            <a:r>
              <a:rPr lang="en-US" dirty="0"/>
              <a:t>Shifts of the PPC</a:t>
            </a:r>
          </a:p>
        </p:txBody>
      </p:sp>
      <p:sp>
        <p:nvSpPr>
          <p:cNvPr id="3" name="Content Placeholder 2"/>
          <p:cNvSpPr>
            <a:spLocks noGrp="1"/>
          </p:cNvSpPr>
          <p:nvPr>
            <p:ph idx="1"/>
          </p:nvPr>
        </p:nvSpPr>
        <p:spPr>
          <a:xfrm>
            <a:off x="406400" y="1330037"/>
            <a:ext cx="4913745" cy="3699164"/>
          </a:xfrm>
        </p:spPr>
        <p:txBody>
          <a:bodyPr>
            <a:normAutofit fontScale="92500" lnSpcReduction="20000"/>
          </a:bodyPr>
          <a:lstStyle/>
          <a:p>
            <a:r>
              <a:rPr lang="en-US" dirty="0"/>
              <a:t>In economics we shift curves a lot! </a:t>
            </a:r>
          </a:p>
          <a:p>
            <a:r>
              <a:rPr lang="en-US" dirty="0"/>
              <a:t>If the PPC shifts outward, we can produce more of all goods and potentially have a Pareto improvement.</a:t>
            </a:r>
          </a:p>
          <a:p>
            <a:r>
              <a:rPr lang="en-US" dirty="0"/>
              <a:t>What could cause the PPC to shift outwards</a:t>
            </a:r>
          </a:p>
          <a:p>
            <a:pPr lvl="1"/>
            <a:r>
              <a:rPr lang="en-US" dirty="0"/>
              <a:t>Change in </a:t>
            </a:r>
            <a:r>
              <a:rPr lang="en-US" dirty="0">
                <a:solidFill>
                  <a:srgbClr val="00B0F0"/>
                </a:solidFill>
              </a:rPr>
              <a:t>quantity</a:t>
            </a:r>
            <a:r>
              <a:rPr lang="en-US" dirty="0"/>
              <a:t> or </a:t>
            </a:r>
            <a:r>
              <a:rPr lang="en-US" dirty="0">
                <a:solidFill>
                  <a:srgbClr val="00B0F0"/>
                </a:solidFill>
              </a:rPr>
              <a:t>quality of resources</a:t>
            </a:r>
          </a:p>
          <a:p>
            <a:pPr lvl="1"/>
            <a:r>
              <a:rPr lang="en-US" dirty="0"/>
              <a:t>Change in </a:t>
            </a:r>
            <a:r>
              <a:rPr lang="en-US" dirty="0">
                <a:solidFill>
                  <a:srgbClr val="00B0F0"/>
                </a:solidFill>
              </a:rPr>
              <a:t>technology</a:t>
            </a:r>
          </a:p>
          <a:p>
            <a:endParaRPr lang="en-US" dirty="0"/>
          </a:p>
        </p:txBody>
      </p:sp>
      <p:pic>
        <p:nvPicPr>
          <p:cNvPr id="5" name="Picture 4"/>
          <p:cNvPicPr>
            <a:picLocks noChangeAspect="1"/>
          </p:cNvPicPr>
          <p:nvPr/>
        </p:nvPicPr>
        <p:blipFill>
          <a:blip r:embed="rId2"/>
          <a:stretch>
            <a:fillRect/>
          </a:stretch>
        </p:blipFill>
        <p:spPr>
          <a:xfrm>
            <a:off x="5645347" y="1179111"/>
            <a:ext cx="6226323" cy="5127560"/>
          </a:xfrm>
          <a:prstGeom prst="rect">
            <a:avLst/>
          </a:prstGeom>
        </p:spPr>
      </p:pic>
      <p:sp>
        <p:nvSpPr>
          <p:cNvPr id="4" name="Rectangle 3"/>
          <p:cNvSpPr/>
          <p:nvPr/>
        </p:nvSpPr>
        <p:spPr>
          <a:xfrm>
            <a:off x="10129362" y="98546"/>
            <a:ext cx="1483676" cy="369332"/>
          </a:xfrm>
          <a:prstGeom prst="rect">
            <a:avLst/>
          </a:prstGeom>
        </p:spPr>
        <p:txBody>
          <a:bodyPr wrap="none">
            <a:spAutoFit/>
          </a:bodyPr>
          <a:lstStyle/>
          <a:p>
            <a:pPr lvl="1"/>
            <a:r>
              <a:rPr lang="en-US" dirty="0">
                <a:hlinkClick r:id="rId3"/>
              </a:rPr>
              <a:t>J Clifford</a:t>
            </a:r>
            <a:endParaRPr lang="en-US" dirty="0"/>
          </a:p>
        </p:txBody>
      </p:sp>
      <p:sp>
        <p:nvSpPr>
          <p:cNvPr id="6" name="TextBox 5"/>
          <p:cNvSpPr txBox="1"/>
          <p:nvPr/>
        </p:nvSpPr>
        <p:spPr>
          <a:xfrm>
            <a:off x="4751185" y="5403407"/>
            <a:ext cx="3703781"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A change in the quality or quantity of the factors of production/resources will shift the PPC outwards.</a:t>
            </a:r>
          </a:p>
        </p:txBody>
      </p:sp>
      <p:sp>
        <p:nvSpPr>
          <p:cNvPr id="7" name="Down Arrow 6"/>
          <p:cNvSpPr/>
          <p:nvPr/>
        </p:nvSpPr>
        <p:spPr>
          <a:xfrm rot="10800000">
            <a:off x="123305" y="5304728"/>
            <a:ext cx="566189" cy="9559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811579" y="5104617"/>
            <a:ext cx="1694331" cy="1356184"/>
          </a:xfrm>
          <a:prstGeom prst="rect">
            <a:avLst/>
          </a:prstGeom>
        </p:spPr>
      </p:pic>
      <p:pic>
        <p:nvPicPr>
          <p:cNvPr id="9" name="Picture 8"/>
          <p:cNvPicPr>
            <a:picLocks noChangeAspect="1"/>
          </p:cNvPicPr>
          <p:nvPr/>
        </p:nvPicPr>
        <p:blipFill>
          <a:blip r:embed="rId5"/>
          <a:stretch>
            <a:fillRect/>
          </a:stretch>
        </p:blipFill>
        <p:spPr>
          <a:xfrm>
            <a:off x="3467818" y="5304728"/>
            <a:ext cx="1153632" cy="924113"/>
          </a:xfrm>
          <a:prstGeom prst="rect">
            <a:avLst/>
          </a:prstGeom>
        </p:spPr>
      </p:pic>
      <p:sp>
        <p:nvSpPr>
          <p:cNvPr id="10" name="Down Arrow 9"/>
          <p:cNvSpPr/>
          <p:nvPr/>
        </p:nvSpPr>
        <p:spPr>
          <a:xfrm rot="10800000">
            <a:off x="2745830" y="5304728"/>
            <a:ext cx="566189" cy="9559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176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63" y="259667"/>
            <a:ext cx="6596337" cy="1151866"/>
          </a:xfrm>
        </p:spPr>
        <p:txBody>
          <a:bodyPr>
            <a:normAutofit fontScale="90000"/>
          </a:bodyPr>
          <a:lstStyle/>
          <a:p>
            <a:r>
              <a:rPr lang="en-US" dirty="0"/>
              <a:t>Outward shift of the PPC Examples</a:t>
            </a:r>
          </a:p>
        </p:txBody>
      </p:sp>
      <p:sp>
        <p:nvSpPr>
          <p:cNvPr id="3" name="Content Placeholder 2"/>
          <p:cNvSpPr>
            <a:spLocks noGrp="1"/>
          </p:cNvSpPr>
          <p:nvPr>
            <p:ph idx="1"/>
          </p:nvPr>
        </p:nvSpPr>
        <p:spPr>
          <a:xfrm>
            <a:off x="101512" y="3622305"/>
            <a:ext cx="3075797" cy="2704603"/>
          </a:xfrm>
        </p:spPr>
        <p:txBody>
          <a:bodyPr>
            <a:normAutofit fontScale="92500" lnSpcReduction="20000"/>
          </a:bodyPr>
          <a:lstStyle/>
          <a:p>
            <a:r>
              <a:rPr lang="en-US" dirty="0"/>
              <a:t>Faster trains allow for faster and cheaper movement of goods/services, people and ideas. </a:t>
            </a:r>
          </a:p>
          <a:p>
            <a:r>
              <a:rPr lang="en-US" dirty="0"/>
              <a:t>This means that we can produce more of most goods. </a:t>
            </a:r>
          </a:p>
        </p:txBody>
      </p:sp>
      <p:pic>
        <p:nvPicPr>
          <p:cNvPr id="5" name="Picture 4"/>
          <p:cNvPicPr>
            <a:picLocks noChangeAspect="1"/>
          </p:cNvPicPr>
          <p:nvPr/>
        </p:nvPicPr>
        <p:blipFill>
          <a:blip r:embed="rId2"/>
          <a:stretch>
            <a:fillRect/>
          </a:stretch>
        </p:blipFill>
        <p:spPr>
          <a:xfrm>
            <a:off x="418310" y="2416843"/>
            <a:ext cx="1832059" cy="1007267"/>
          </a:xfrm>
          <a:prstGeom prst="rect">
            <a:avLst/>
          </a:prstGeom>
        </p:spPr>
      </p:pic>
      <p:pic>
        <p:nvPicPr>
          <p:cNvPr id="6" name="Picture 5"/>
          <p:cNvPicPr>
            <a:picLocks noChangeAspect="1"/>
          </p:cNvPicPr>
          <p:nvPr/>
        </p:nvPicPr>
        <p:blipFill>
          <a:blip r:embed="rId3"/>
          <a:stretch>
            <a:fillRect/>
          </a:stretch>
        </p:blipFill>
        <p:spPr>
          <a:xfrm>
            <a:off x="3355348" y="2374353"/>
            <a:ext cx="1861425" cy="1041428"/>
          </a:xfrm>
          <a:prstGeom prst="rect">
            <a:avLst/>
          </a:prstGeom>
        </p:spPr>
      </p:pic>
      <p:sp>
        <p:nvSpPr>
          <p:cNvPr id="7" name="Right Arrow 6"/>
          <p:cNvSpPr/>
          <p:nvPr/>
        </p:nvSpPr>
        <p:spPr>
          <a:xfrm>
            <a:off x="2615705" y="2677069"/>
            <a:ext cx="642278" cy="3899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273800" y="4482110"/>
            <a:ext cx="3396673" cy="2031325"/>
          </a:xfrm>
          <a:prstGeom prst="rect">
            <a:avLst/>
          </a:prstGeom>
          <a:noFill/>
        </p:spPr>
        <p:txBody>
          <a:bodyPr wrap="square" rtlCol="0">
            <a:spAutoFit/>
          </a:bodyPr>
          <a:lstStyle/>
          <a:p>
            <a:r>
              <a:rPr lang="en-US" dirty="0"/>
              <a:t>The US was originally a small number of colonies. However as people moved west, the US claimed more and more land. This pushed out their PPC as they had more land to help them produce more of a wide variety of goods.</a:t>
            </a:r>
          </a:p>
        </p:txBody>
      </p:sp>
      <p:pic>
        <p:nvPicPr>
          <p:cNvPr id="9" name="Picture 8"/>
          <p:cNvPicPr>
            <a:picLocks noChangeAspect="1"/>
          </p:cNvPicPr>
          <p:nvPr/>
        </p:nvPicPr>
        <p:blipFill>
          <a:blip r:embed="rId4"/>
          <a:stretch>
            <a:fillRect/>
          </a:stretch>
        </p:blipFill>
        <p:spPr>
          <a:xfrm>
            <a:off x="3346187" y="4010063"/>
            <a:ext cx="2342461" cy="1929086"/>
          </a:xfrm>
          <a:prstGeom prst="rect">
            <a:avLst/>
          </a:prstGeom>
        </p:spPr>
      </p:pic>
      <p:pic>
        <p:nvPicPr>
          <p:cNvPr id="10" name="Picture 9"/>
          <p:cNvPicPr>
            <a:picLocks noChangeAspect="1"/>
          </p:cNvPicPr>
          <p:nvPr/>
        </p:nvPicPr>
        <p:blipFill>
          <a:blip r:embed="rId4"/>
          <a:stretch>
            <a:fillRect/>
          </a:stretch>
        </p:blipFill>
        <p:spPr>
          <a:xfrm>
            <a:off x="9768957" y="4564976"/>
            <a:ext cx="2316018" cy="1907309"/>
          </a:xfrm>
          <a:prstGeom prst="rect">
            <a:avLst/>
          </a:prstGeom>
        </p:spPr>
      </p:pic>
      <p:sp>
        <p:nvSpPr>
          <p:cNvPr id="11" name="TextBox 10"/>
          <p:cNvSpPr txBox="1"/>
          <p:nvPr/>
        </p:nvSpPr>
        <p:spPr>
          <a:xfrm>
            <a:off x="318396" y="1401404"/>
            <a:ext cx="2407023" cy="954107"/>
          </a:xfrm>
          <a:prstGeom prst="rect">
            <a:avLst/>
          </a:prstGeom>
          <a:solidFill>
            <a:schemeClr val="accent2">
              <a:lumMod val="40000"/>
              <a:lumOff val="60000"/>
            </a:schemeClr>
          </a:solidFill>
        </p:spPr>
        <p:txBody>
          <a:bodyPr wrap="square" rtlCol="0">
            <a:spAutoFit/>
          </a:bodyPr>
          <a:lstStyle/>
          <a:p>
            <a:r>
              <a:rPr lang="en-US" sz="2800" dirty="0"/>
              <a:t>Technology Increase</a:t>
            </a:r>
          </a:p>
        </p:txBody>
      </p:sp>
      <p:sp>
        <p:nvSpPr>
          <p:cNvPr id="12" name="TextBox 11"/>
          <p:cNvSpPr txBox="1"/>
          <p:nvPr/>
        </p:nvSpPr>
        <p:spPr>
          <a:xfrm>
            <a:off x="6477000" y="297203"/>
            <a:ext cx="2407023" cy="954107"/>
          </a:xfrm>
          <a:prstGeom prst="rect">
            <a:avLst/>
          </a:prstGeom>
          <a:solidFill>
            <a:schemeClr val="accent2">
              <a:lumMod val="40000"/>
              <a:lumOff val="60000"/>
            </a:schemeClr>
          </a:solidFill>
        </p:spPr>
        <p:txBody>
          <a:bodyPr wrap="square" rtlCol="0">
            <a:spAutoFit/>
          </a:bodyPr>
          <a:lstStyle/>
          <a:p>
            <a:r>
              <a:rPr lang="en-US" sz="2800" dirty="0"/>
              <a:t>Increase in Land</a:t>
            </a:r>
          </a:p>
        </p:txBody>
      </p:sp>
      <p:sp>
        <p:nvSpPr>
          <p:cNvPr id="13" name="TextBox 12"/>
          <p:cNvSpPr txBox="1"/>
          <p:nvPr/>
        </p:nvSpPr>
        <p:spPr>
          <a:xfrm>
            <a:off x="2562186" y="948363"/>
            <a:ext cx="3561523" cy="830997"/>
          </a:xfrm>
          <a:prstGeom prst="rect">
            <a:avLst/>
          </a:prstGeom>
          <a:solidFill>
            <a:srgbClr val="FFFF00"/>
          </a:solidFill>
        </p:spPr>
        <p:txBody>
          <a:bodyPr wrap="square" rtlCol="0">
            <a:spAutoFit/>
          </a:bodyPr>
          <a:lstStyle/>
          <a:p>
            <a:r>
              <a:rPr lang="en-US" sz="1600" dirty="0"/>
              <a:t>Note: This is one representation of economic growth, which is looked at several times in AP Macro. </a:t>
            </a:r>
          </a:p>
        </p:txBody>
      </p:sp>
      <p:pic>
        <p:nvPicPr>
          <p:cNvPr id="14" name="Picture 13"/>
          <p:cNvPicPr>
            <a:picLocks noChangeAspect="1"/>
          </p:cNvPicPr>
          <p:nvPr/>
        </p:nvPicPr>
        <p:blipFill>
          <a:blip r:embed="rId5"/>
          <a:stretch>
            <a:fillRect/>
          </a:stretch>
        </p:blipFill>
        <p:spPr>
          <a:xfrm>
            <a:off x="6435158" y="1286265"/>
            <a:ext cx="4897729" cy="3129105"/>
          </a:xfrm>
          <a:prstGeom prst="rect">
            <a:avLst/>
          </a:prstGeom>
        </p:spPr>
      </p:pic>
    </p:spTree>
    <p:extLst>
      <p:ext uri="{BB962C8B-B14F-4D97-AF65-F5344CB8AC3E}">
        <p14:creationId xmlns:p14="http://schemas.microsoft.com/office/powerpoint/2010/main" val="276327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200025"/>
            <a:ext cx="10515600" cy="1325563"/>
          </a:xfrm>
        </p:spPr>
        <p:txBody>
          <a:bodyPr/>
          <a:lstStyle/>
          <a:p>
            <a:r>
              <a:rPr lang="en-US" dirty="0"/>
              <a:t>Inward Shift of the PPC</a:t>
            </a:r>
          </a:p>
        </p:txBody>
      </p:sp>
      <p:sp>
        <p:nvSpPr>
          <p:cNvPr id="3" name="Content Placeholder 2"/>
          <p:cNvSpPr>
            <a:spLocks noGrp="1"/>
          </p:cNvSpPr>
          <p:nvPr>
            <p:ph idx="1"/>
          </p:nvPr>
        </p:nvSpPr>
        <p:spPr>
          <a:xfrm>
            <a:off x="647700" y="1419224"/>
            <a:ext cx="5600700" cy="5032375"/>
          </a:xfrm>
        </p:spPr>
        <p:txBody>
          <a:bodyPr>
            <a:noAutofit/>
          </a:bodyPr>
          <a:lstStyle/>
          <a:p>
            <a:r>
              <a:rPr lang="en-US" sz="2000" dirty="0"/>
              <a:t>A country that suffers from war or natural disaster that damages and destroys resources would see an inward shift of the PPC.</a:t>
            </a:r>
          </a:p>
          <a:p>
            <a:r>
              <a:rPr lang="en-US" sz="2000" dirty="0"/>
              <a:t>Any other factors that reduce the ability to produce such as:</a:t>
            </a:r>
          </a:p>
          <a:p>
            <a:pPr lvl="1"/>
            <a:r>
              <a:rPr lang="en-US" sz="1600" dirty="0"/>
              <a:t>Corruption</a:t>
            </a:r>
          </a:p>
          <a:p>
            <a:pPr lvl="1"/>
            <a:r>
              <a:rPr lang="en-US" sz="1600" dirty="0"/>
              <a:t>Loss of skilled and talented individuals (moving to other countries)</a:t>
            </a:r>
          </a:p>
          <a:p>
            <a:pPr lvl="2"/>
            <a:r>
              <a:rPr lang="en-US" sz="1400" dirty="0" err="1"/>
              <a:t>Eg</a:t>
            </a:r>
            <a:r>
              <a:rPr lang="en-US" sz="1400" dirty="0"/>
              <a:t>. Ireland’s population fell from 6.5 million to 2.8 million as many people moved to the United States seeking a better life in the late 1800s and early 1900s</a:t>
            </a:r>
          </a:p>
        </p:txBody>
      </p:sp>
      <p:pic>
        <p:nvPicPr>
          <p:cNvPr id="11" name="Picture 10"/>
          <p:cNvPicPr>
            <a:picLocks noChangeAspect="1"/>
          </p:cNvPicPr>
          <p:nvPr/>
        </p:nvPicPr>
        <p:blipFill>
          <a:blip r:embed="rId2"/>
          <a:stretch>
            <a:fillRect/>
          </a:stretch>
        </p:blipFill>
        <p:spPr>
          <a:xfrm>
            <a:off x="6819900" y="365125"/>
            <a:ext cx="4749800" cy="4118247"/>
          </a:xfrm>
          <a:prstGeom prst="rect">
            <a:avLst/>
          </a:prstGeom>
        </p:spPr>
      </p:pic>
      <p:pic>
        <p:nvPicPr>
          <p:cNvPr id="4" name="Picture 3"/>
          <p:cNvPicPr>
            <a:picLocks noChangeAspect="1"/>
          </p:cNvPicPr>
          <p:nvPr/>
        </p:nvPicPr>
        <p:blipFill>
          <a:blip r:embed="rId3"/>
          <a:stretch>
            <a:fillRect/>
          </a:stretch>
        </p:blipFill>
        <p:spPr>
          <a:xfrm>
            <a:off x="790451" y="4794018"/>
            <a:ext cx="1771897" cy="1657581"/>
          </a:xfrm>
          <a:prstGeom prst="rect">
            <a:avLst/>
          </a:prstGeom>
        </p:spPr>
      </p:pic>
      <p:pic>
        <p:nvPicPr>
          <p:cNvPr id="5" name="Picture 4"/>
          <p:cNvPicPr>
            <a:picLocks noChangeAspect="1"/>
          </p:cNvPicPr>
          <p:nvPr/>
        </p:nvPicPr>
        <p:blipFill>
          <a:blip r:embed="rId4"/>
          <a:stretch>
            <a:fillRect/>
          </a:stretch>
        </p:blipFill>
        <p:spPr>
          <a:xfrm>
            <a:off x="3047871" y="4886208"/>
            <a:ext cx="2715005" cy="1657581"/>
          </a:xfrm>
          <a:prstGeom prst="rect">
            <a:avLst/>
          </a:prstGeom>
        </p:spPr>
      </p:pic>
      <p:sp>
        <p:nvSpPr>
          <p:cNvPr id="6" name="TextBox 5"/>
          <p:cNvSpPr txBox="1"/>
          <p:nvPr/>
        </p:nvSpPr>
        <p:spPr>
          <a:xfrm>
            <a:off x="7226300" y="4648744"/>
            <a:ext cx="3937000"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An inward shift of the PPC could be caused by a decrease in resources or technology.</a:t>
            </a:r>
          </a:p>
        </p:txBody>
      </p:sp>
    </p:spTree>
    <p:extLst>
      <p:ext uri="{BB962C8B-B14F-4D97-AF65-F5344CB8AC3E}">
        <p14:creationId xmlns:p14="http://schemas.microsoft.com/office/powerpoint/2010/main" val="25226170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What effect does an increase in capital goods in the economy have on the PPC.</a:t>
            </a:r>
          </a:p>
          <a:p>
            <a:r>
              <a:rPr lang="en-US" dirty="0">
                <a:solidFill>
                  <a:srgbClr val="FF0000"/>
                </a:solidFill>
              </a:rPr>
              <a:t>It will shift out the PPC because capital goods increase our ability to produce goods.</a:t>
            </a:r>
          </a:p>
        </p:txBody>
      </p:sp>
      <p:pic>
        <p:nvPicPr>
          <p:cNvPr id="4" name="Picture 3"/>
          <p:cNvPicPr>
            <a:picLocks noChangeAspect="1"/>
          </p:cNvPicPr>
          <p:nvPr/>
        </p:nvPicPr>
        <p:blipFill>
          <a:blip r:embed="rId2"/>
          <a:stretch>
            <a:fillRect/>
          </a:stretch>
        </p:blipFill>
        <p:spPr>
          <a:xfrm>
            <a:off x="3893239" y="3318518"/>
            <a:ext cx="3764861" cy="3100475"/>
          </a:xfrm>
          <a:prstGeom prst="rect">
            <a:avLst/>
          </a:prstGeom>
        </p:spPr>
      </p:pic>
    </p:spTree>
    <p:extLst>
      <p:ext uri="{BB962C8B-B14F-4D97-AF65-F5344CB8AC3E}">
        <p14:creationId xmlns:p14="http://schemas.microsoft.com/office/powerpoint/2010/main" val="172689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4. Assume a country produces two goods: bikes and cars. Draw a PPC and label it showing: a) Efficient allocation of resources.</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181946" y="2329248"/>
            <a:ext cx="6926884" cy="3982652"/>
          </a:xfrm>
          <a:prstGeom prst="rect">
            <a:avLst/>
          </a:prstGeom>
        </p:spPr>
      </p:pic>
    </p:spTree>
    <p:extLst>
      <p:ext uri="{BB962C8B-B14F-4D97-AF65-F5344CB8AC3E}">
        <p14:creationId xmlns:p14="http://schemas.microsoft.com/office/powerpoint/2010/main" val="174213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 There is a huge increase in the unemployment level</a:t>
            </a:r>
          </a:p>
        </p:txBody>
      </p:sp>
      <p:sp>
        <p:nvSpPr>
          <p:cNvPr id="3" name="Content Placeholder 2"/>
          <p:cNvSpPr>
            <a:spLocks noGrp="1"/>
          </p:cNvSpPr>
          <p:nvPr>
            <p:ph idx="1"/>
          </p:nvPr>
        </p:nvSpPr>
        <p:spPr>
          <a:xfrm>
            <a:off x="7086600" y="1825625"/>
            <a:ext cx="4267200" cy="4351338"/>
          </a:xfrm>
        </p:spPr>
        <p:txBody>
          <a:bodyPr/>
          <a:lstStyle/>
          <a:p>
            <a:r>
              <a:rPr lang="en-US" dirty="0"/>
              <a:t>Note: Nothing has happened to the people, they’re still alive and have their skills. They are just not being fully utilized. </a:t>
            </a:r>
          </a:p>
          <a:p>
            <a:endParaRPr lang="en-US" dirty="0"/>
          </a:p>
          <a:p>
            <a:r>
              <a:rPr lang="en-US" dirty="0"/>
              <a:t>If there was a war that killed people, then the PPC would shift inward.</a:t>
            </a:r>
          </a:p>
        </p:txBody>
      </p:sp>
      <p:pic>
        <p:nvPicPr>
          <p:cNvPr id="4" name="Picture 3"/>
          <p:cNvPicPr>
            <a:picLocks noChangeAspect="1"/>
          </p:cNvPicPr>
          <p:nvPr/>
        </p:nvPicPr>
        <p:blipFill>
          <a:blip r:embed="rId2"/>
          <a:stretch>
            <a:fillRect/>
          </a:stretch>
        </p:blipFill>
        <p:spPr>
          <a:xfrm>
            <a:off x="838199" y="1825625"/>
            <a:ext cx="6418943" cy="4215781"/>
          </a:xfrm>
          <a:prstGeom prst="rect">
            <a:avLst/>
          </a:prstGeom>
        </p:spPr>
      </p:pic>
      <p:sp>
        <p:nvSpPr>
          <p:cNvPr id="5" name="Rectangle 4"/>
          <p:cNvSpPr/>
          <p:nvPr/>
        </p:nvSpPr>
        <p:spPr>
          <a:xfrm>
            <a:off x="5842054" y="1027906"/>
            <a:ext cx="4714624" cy="461665"/>
          </a:xfrm>
          <a:prstGeom prst="rect">
            <a:avLst/>
          </a:prstGeom>
        </p:spPr>
        <p:txBody>
          <a:bodyPr wrap="none">
            <a:spAutoFit/>
          </a:bodyPr>
          <a:lstStyle/>
          <a:p>
            <a:r>
              <a:rPr lang="en-US" sz="2400" dirty="0" err="1"/>
              <a:t>Ie</a:t>
            </a:r>
            <a:r>
              <a:rPr lang="en-US" sz="2400" dirty="0"/>
              <a:t>. Inefficient allocation of resources</a:t>
            </a:r>
          </a:p>
        </p:txBody>
      </p:sp>
    </p:spTree>
    <p:extLst>
      <p:ext uri="{BB962C8B-B14F-4D97-AF65-F5344CB8AC3E}">
        <p14:creationId xmlns:p14="http://schemas.microsoft.com/office/powerpoint/2010/main" val="26792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 Unattainable production.</a:t>
            </a:r>
          </a:p>
        </p:txBody>
      </p:sp>
      <p:pic>
        <p:nvPicPr>
          <p:cNvPr id="4" name="Content Placeholder 3"/>
          <p:cNvPicPr>
            <a:picLocks noGrp="1" noChangeAspect="1"/>
          </p:cNvPicPr>
          <p:nvPr>
            <p:ph idx="1"/>
          </p:nvPr>
        </p:nvPicPr>
        <p:blipFill>
          <a:blip r:embed="rId2"/>
          <a:stretch>
            <a:fillRect/>
          </a:stretch>
        </p:blipFill>
        <p:spPr>
          <a:xfrm>
            <a:off x="551676" y="1690688"/>
            <a:ext cx="8258216" cy="4937903"/>
          </a:xfrm>
          <a:prstGeom prst="rect">
            <a:avLst/>
          </a:prstGeom>
        </p:spPr>
      </p:pic>
    </p:spTree>
    <p:extLst>
      <p:ext uri="{BB962C8B-B14F-4D97-AF65-F5344CB8AC3E}">
        <p14:creationId xmlns:p14="http://schemas.microsoft.com/office/powerpoint/2010/main" val="174135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 Now assume that the country discovered new resources. Show the effect of this discovery on your PPC graph</a:t>
            </a:r>
          </a:p>
        </p:txBody>
      </p:sp>
      <p:pic>
        <p:nvPicPr>
          <p:cNvPr id="4" name="Content Placeholder 3"/>
          <p:cNvPicPr>
            <a:picLocks noGrp="1" noChangeAspect="1"/>
          </p:cNvPicPr>
          <p:nvPr>
            <p:ph idx="1"/>
          </p:nvPr>
        </p:nvPicPr>
        <p:blipFill>
          <a:blip r:embed="rId2"/>
          <a:stretch>
            <a:fillRect/>
          </a:stretch>
        </p:blipFill>
        <p:spPr>
          <a:xfrm>
            <a:off x="1266470" y="2248840"/>
            <a:ext cx="7297238" cy="4523194"/>
          </a:xfrm>
          <a:prstGeom prst="rect">
            <a:avLst/>
          </a:prstGeom>
        </p:spPr>
      </p:pic>
      <p:sp>
        <p:nvSpPr>
          <p:cNvPr id="3" name="TextBox 2"/>
          <p:cNvSpPr txBox="1"/>
          <p:nvPr/>
        </p:nvSpPr>
        <p:spPr>
          <a:xfrm>
            <a:off x="5177118" y="1411941"/>
            <a:ext cx="6024282" cy="646331"/>
          </a:xfrm>
          <a:prstGeom prst="rect">
            <a:avLst/>
          </a:prstGeom>
          <a:noFill/>
        </p:spPr>
        <p:txBody>
          <a:bodyPr wrap="square" rtlCol="0">
            <a:spAutoFit/>
          </a:bodyPr>
          <a:lstStyle/>
          <a:p>
            <a:r>
              <a:rPr lang="en-US" dirty="0"/>
              <a:t>Unless stated otherwise, assume that this means that all production will benefit. </a:t>
            </a:r>
          </a:p>
        </p:txBody>
      </p:sp>
    </p:spTree>
    <p:extLst>
      <p:ext uri="{BB962C8B-B14F-4D97-AF65-F5344CB8AC3E}">
        <p14:creationId xmlns:p14="http://schemas.microsoft.com/office/powerpoint/2010/main" val="37602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 Show the effect of improvements in technology of car production but this technology has no effect on bike production. </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116846" y="1825625"/>
            <a:ext cx="7004266" cy="4466792"/>
          </a:xfrm>
          <a:prstGeom prst="rect">
            <a:avLst/>
          </a:prstGeom>
        </p:spPr>
      </p:pic>
    </p:spTree>
    <p:extLst>
      <p:ext uri="{BB962C8B-B14F-4D97-AF65-F5344CB8AC3E}">
        <p14:creationId xmlns:p14="http://schemas.microsoft.com/office/powerpoint/2010/main" val="60146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PPC – Crash Course Economics</a:t>
            </a:r>
          </a:p>
        </p:txBody>
      </p:sp>
      <p:sp>
        <p:nvSpPr>
          <p:cNvPr id="3" name="Content Placeholder 2"/>
          <p:cNvSpPr>
            <a:spLocks noGrp="1"/>
          </p:cNvSpPr>
          <p:nvPr>
            <p:ph idx="1"/>
          </p:nvPr>
        </p:nvSpPr>
        <p:spPr/>
        <p:txBody>
          <a:bodyPr/>
          <a:lstStyle/>
          <a:p>
            <a:r>
              <a:rPr lang="en-US" dirty="0"/>
              <a:t>https://youtu.be/NI9TLDIPVcs?t=233</a:t>
            </a:r>
          </a:p>
        </p:txBody>
      </p:sp>
    </p:spTree>
    <p:extLst>
      <p:ext uri="{BB962C8B-B14F-4D97-AF65-F5344CB8AC3E}">
        <p14:creationId xmlns:p14="http://schemas.microsoft.com/office/powerpoint/2010/main" val="3066115993"/>
      </p:ext>
    </p:extLst>
  </p:cSld>
  <p:clrMapOvr>
    <a:masterClrMapping/>
  </p:clrMapOvr>
</p:sld>
</file>

<file path=ppt/theme/theme1.xml><?xml version="1.0" encoding="utf-8"?>
<a:theme xmlns:a="http://schemas.openxmlformats.org/drawingml/2006/main" name="Office Theme">
  <a:themeElements>
    <a:clrScheme name="Custom 5">
      <a:dk1>
        <a:srgbClr val="00206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35652</TotalTime>
  <Words>11567</Words>
  <Application>Microsoft Macintosh PowerPoint</Application>
  <PresentationFormat>Widescreen</PresentationFormat>
  <Paragraphs>1558</Paragraphs>
  <Slides>155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155</vt:i4>
      </vt:variant>
    </vt:vector>
  </HeadingPairs>
  <TitlesOfParts>
    <vt:vector size="162" baseType="lpstr">
      <vt:lpstr>Arial</vt:lpstr>
      <vt:lpstr>Calibri</vt:lpstr>
      <vt:lpstr>Corbel</vt:lpstr>
      <vt:lpstr>Times New Roman</vt:lpstr>
      <vt:lpstr>Wingdings</vt:lpstr>
      <vt:lpstr>Wingdings 3</vt:lpstr>
      <vt:lpstr>Office Theme</vt:lpstr>
      <vt:lpstr>Week 1 - AP Macroeconomics</vt:lpstr>
      <vt:lpstr>What are we studying this year? </vt:lpstr>
      <vt:lpstr>Is Economics a Science? </vt:lpstr>
      <vt:lpstr>How Economists Work</vt:lpstr>
      <vt:lpstr>Course Information</vt:lpstr>
      <vt:lpstr>Textbook</vt:lpstr>
      <vt:lpstr>AP Macro Exam Information</vt:lpstr>
      <vt:lpstr>AP Exam Format</vt:lpstr>
      <vt:lpstr>Exam Content</vt:lpstr>
      <vt:lpstr>PowerPoint Presentation</vt:lpstr>
      <vt:lpstr>PowerPoint Presentation</vt:lpstr>
      <vt:lpstr>Unit Difficulties</vt:lpstr>
      <vt:lpstr>Unit 1 AP Macro</vt:lpstr>
      <vt:lpstr>AP Micro Exam Information</vt:lpstr>
      <vt:lpstr>AP Exam Format</vt:lpstr>
      <vt:lpstr>Units and Exam Weighting</vt:lpstr>
      <vt:lpstr>PowerPoint Presentation</vt:lpstr>
      <vt:lpstr>PowerPoint Presentation</vt:lpstr>
      <vt:lpstr>Academic Expectations</vt:lpstr>
      <vt:lpstr>Class Rules</vt:lpstr>
      <vt:lpstr>About Me</vt:lpstr>
      <vt:lpstr>Get to Know You Handout.</vt:lpstr>
      <vt:lpstr>Wechat group</vt:lpstr>
      <vt:lpstr>Website</vt:lpstr>
      <vt:lpstr>Course Starts Now… </vt:lpstr>
      <vt:lpstr>Learning Objectives Checklist</vt:lpstr>
      <vt:lpstr>What is Economics? </vt:lpstr>
      <vt:lpstr>PowerPoint Presentation</vt:lpstr>
      <vt:lpstr>Micro vs. Macro</vt:lpstr>
      <vt:lpstr>Microeconomic Versus Macroeconomic Questions</vt:lpstr>
      <vt:lpstr>Macroeconomics or Microeconomics?</vt:lpstr>
      <vt:lpstr>PowerPoint Presentation</vt:lpstr>
      <vt:lpstr>Main Economic Systems</vt:lpstr>
      <vt:lpstr>Market vs Planned Economy – The Three Questions of An Economic System</vt:lpstr>
      <vt:lpstr>Market vs Planned Economy – The Three Questions of An Economic System</vt:lpstr>
      <vt:lpstr>Activity</vt:lpstr>
      <vt:lpstr>Bonus: How are resources allocated?</vt:lpstr>
      <vt:lpstr>PowerPoint Presentation</vt:lpstr>
      <vt:lpstr>Which three countries do we see?</vt:lpstr>
      <vt:lpstr>Economic System Group Activity</vt:lpstr>
      <vt:lpstr>PowerPoint Presentation</vt:lpstr>
      <vt:lpstr>PowerPoint Presentation</vt:lpstr>
      <vt:lpstr>Factors of Production</vt:lpstr>
      <vt:lpstr>PowerPoint Presentation</vt:lpstr>
      <vt:lpstr>PowerPoint Presentation</vt:lpstr>
      <vt:lpstr>PowerPoint Presentation</vt:lpstr>
      <vt:lpstr>PowerPoint Presentation</vt:lpstr>
      <vt:lpstr>PowerPoint Presentation</vt:lpstr>
      <vt:lpstr>Capital Goods </vt:lpstr>
      <vt:lpstr>PowerPoint Presentation</vt:lpstr>
      <vt:lpstr>PowerPoint Presentation</vt:lpstr>
      <vt:lpstr>Enterprise</vt:lpstr>
      <vt:lpstr>PowerPoint Presentation</vt:lpstr>
      <vt:lpstr>PowerPoint Presentation</vt:lpstr>
      <vt:lpstr>Factor Incomes</vt:lpstr>
      <vt:lpstr>PowerPoint Presentation</vt:lpstr>
      <vt:lpstr>Rival vs Non-Rival Resources</vt:lpstr>
      <vt:lpstr>PowerPoint Presentation</vt:lpstr>
      <vt:lpstr>Definition: Goods and Services (G&amp;S)</vt:lpstr>
      <vt:lpstr>PowerPoint Presentation</vt:lpstr>
      <vt:lpstr>Positive vs Normative Economics</vt:lpstr>
      <vt:lpstr>PowerPoint Presentation</vt:lpstr>
      <vt:lpstr>Activity</vt:lpstr>
      <vt:lpstr>Human Wants and Needs</vt:lpstr>
      <vt:lpstr>PowerPoint Presentation</vt:lpstr>
      <vt:lpstr>The Fundamental Economic Problem</vt:lpstr>
      <vt:lpstr>The Fundamental Economic Problem</vt:lpstr>
      <vt:lpstr>Questions</vt:lpstr>
      <vt:lpstr>Opportunity Cost</vt:lpstr>
      <vt:lpstr>Opportunity Cost</vt:lpstr>
      <vt:lpstr>PowerPoint Presentation</vt:lpstr>
      <vt:lpstr>PowerPoint Presentation</vt:lpstr>
      <vt:lpstr>Note: Giving up benefits and giving up disadvantages</vt:lpstr>
      <vt:lpstr>Trade-offs vs Opportunity Cost</vt:lpstr>
      <vt:lpstr>PowerPoint Presentation</vt:lpstr>
      <vt:lpstr>PowerPoint Presentation</vt:lpstr>
      <vt:lpstr>The PPC</vt:lpstr>
      <vt:lpstr>Learning Objectives Checklist</vt:lpstr>
      <vt:lpstr>The PPC</vt:lpstr>
      <vt:lpstr>Why only two goods?</vt:lpstr>
      <vt:lpstr>PowerPoint Presentation</vt:lpstr>
      <vt:lpstr>PowerPoint Presentation</vt:lpstr>
      <vt:lpstr>Points on the PPC</vt:lpstr>
      <vt:lpstr>Activity</vt:lpstr>
      <vt:lpstr>The PPC shows opportunity cost</vt:lpstr>
      <vt:lpstr>PowerPoint Presentation</vt:lpstr>
      <vt:lpstr>Pareto Improvement (no O.C.)</vt:lpstr>
      <vt:lpstr>PowerPoint Presentation</vt:lpstr>
      <vt:lpstr>Shifts of the PPC</vt:lpstr>
      <vt:lpstr>Shifts of the PPC</vt:lpstr>
      <vt:lpstr>Outward shift of the PPC Examples</vt:lpstr>
      <vt:lpstr>Inward Shift of the PPC</vt:lpstr>
      <vt:lpstr>PowerPoint Presentation</vt:lpstr>
      <vt:lpstr>4. Assume a country produces two goods: bikes and cars. Draw a PPC and label it showing: a) Efficient allocation of resources.</vt:lpstr>
      <vt:lpstr>b) There is a huge increase in the unemployment level</vt:lpstr>
      <vt:lpstr>c) Unattainable production.</vt:lpstr>
      <vt:lpstr>d) Now assume that the country discovered new resources. Show the effect of this discovery on your PPC graph</vt:lpstr>
      <vt:lpstr>e) Show the effect of improvements in technology of car production but this technology has no effect on bike production. </vt:lpstr>
      <vt:lpstr>The PPC – Crash Course Economics</vt:lpstr>
      <vt:lpstr>The Law of Increasing Opportunity Cost</vt:lpstr>
      <vt:lpstr>Not all Resources are Equal!</vt:lpstr>
      <vt:lpstr>Increasing Opportunity Cost Example</vt:lpstr>
      <vt:lpstr>Opportunity Cost</vt:lpstr>
      <vt:lpstr>PowerPoint Presentation</vt:lpstr>
      <vt:lpstr>Activity</vt:lpstr>
      <vt:lpstr>PowerPoint Presentation</vt:lpstr>
      <vt:lpstr>Core Concepts</vt:lpstr>
      <vt:lpstr>Trade &amp; Comparative Advantage</vt:lpstr>
      <vt:lpstr>Learning Objectives Checklist</vt:lpstr>
      <vt:lpstr>What is trade?</vt:lpstr>
      <vt:lpstr>Production Tables vs PPC</vt:lpstr>
      <vt:lpstr>Two Types of Advantage (in production)</vt:lpstr>
      <vt:lpstr>Absolute Advantage </vt:lpstr>
      <vt:lpstr>Showing Absolute Advantage</vt:lpstr>
      <vt:lpstr>PowerPoint Presentation</vt:lpstr>
      <vt:lpstr>Comparative Advantage</vt:lpstr>
      <vt:lpstr>PowerPoint Presentation</vt:lpstr>
      <vt:lpstr>PowerPoint Presentation</vt:lpstr>
      <vt:lpstr>Calculating Opportunity Cost</vt:lpstr>
      <vt:lpstr>Using the OC to find Comparative Advantage.</vt:lpstr>
      <vt:lpstr>PowerPoint Presentation</vt:lpstr>
      <vt:lpstr>PowerPoint Presentation</vt:lpstr>
      <vt:lpstr>PowerPoint Presentation</vt:lpstr>
      <vt:lpstr>What should we learn from comparative advantage?</vt:lpstr>
      <vt:lpstr>Comparative Advantage Summary</vt:lpstr>
      <vt:lpstr>PowerPoint Presentation</vt:lpstr>
      <vt:lpstr>Gains from Trade</vt:lpstr>
      <vt:lpstr>PowerPoint Presentation</vt:lpstr>
      <vt:lpstr>PowerPoint Presentation</vt:lpstr>
      <vt:lpstr>A Video Demonstrating Comparative Advantage</vt:lpstr>
      <vt:lpstr>PowerPoint Presentation</vt:lpstr>
      <vt:lpstr>PowerPoint Presentation</vt:lpstr>
      <vt:lpstr>Bonus: What happens to societies that do not trade? </vt:lpstr>
      <vt:lpstr>Summary: Comparative Advantage</vt:lpstr>
      <vt:lpstr>Output Questions vs Input Questions</vt:lpstr>
      <vt:lpstr>PowerPoint Presentation</vt:lpstr>
      <vt:lpstr>Input Question Tables</vt:lpstr>
      <vt:lpstr>Absolute Advantage in Input Questions</vt:lpstr>
      <vt:lpstr>PowerPoint Presentation</vt:lpstr>
      <vt:lpstr>Solving Comparative Advantage Question in terms of Inputs</vt:lpstr>
      <vt:lpstr>Solving Comparative Advantage Question in terms of Inputs</vt:lpstr>
      <vt:lpstr>Solving Comparative Advantage Question in terms of Inputs</vt:lpstr>
      <vt:lpstr>PowerPoint Presentation</vt:lpstr>
      <vt:lpstr>PowerPoint Presentation</vt:lpstr>
      <vt:lpstr>PowerPoint Presentation</vt:lpstr>
      <vt:lpstr>Comparative Advantage in Input Questions Comparison</vt:lpstr>
      <vt:lpstr>PowerPoint Presentation</vt:lpstr>
      <vt:lpstr>PowerPoint Presentation</vt:lpstr>
      <vt:lpstr>Terms of Trade</vt:lpstr>
      <vt:lpstr>Terms of Trade Calculation</vt:lpstr>
      <vt:lpstr>Terms of Trade Calculation</vt:lpstr>
      <vt:lpstr>PowerPoint Presentation</vt:lpstr>
      <vt:lpstr>Full Comparative Advantage Questions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Macroeconomics</dc:title>
  <dc:creator>David Ryan</dc:creator>
  <cp:lastModifiedBy>Microsoft Office User</cp:lastModifiedBy>
  <cp:revision>340</cp:revision>
  <dcterms:created xsi:type="dcterms:W3CDTF">2021-08-14T16:34:58Z</dcterms:created>
  <dcterms:modified xsi:type="dcterms:W3CDTF">2025-09-10T01:48:16Z</dcterms:modified>
</cp:coreProperties>
</file>